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73.xml" ContentType="application/vnd.openxmlformats-officedocument.presentationml.slide+xml"/>
  <Override PartName="/ppt/slides/slide72.xml" ContentType="application/vnd.openxmlformats-officedocument.presentationml.slide+xml"/>
  <Override PartName="/ppt/slides/slide71.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22.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8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63.xml" ContentType="application/vnd.openxmlformats-officedocument.presentationml.slide+xml"/>
  <Override PartName="/ppt/slides/slide66.xml" ContentType="application/vnd.openxmlformats-officedocument.presentationml.slide+xml"/>
  <Override PartName="/ppt/slides/slide61.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62.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41.xml" ContentType="application/vnd.openxmlformats-officedocument.presentationml.slide+xml"/>
  <Override PartName="/ppt/slides/slide38.xml" ContentType="application/vnd.openxmlformats-officedocument.presentationml.slide+xml"/>
  <Override PartName="/ppt/slides/slide4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42.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53.xml" ContentType="application/vnd.openxmlformats-officedocument.presentationml.slide+xml"/>
  <Override PartName="/ppt/slides/slide56.xml" ContentType="application/vnd.openxmlformats-officedocument.presentationml.slide+xml"/>
  <Override PartName="/ppt/slides/slide51.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2.xml" ContentType="application/vnd.openxmlformats-officedocument.presentationml.slide+xml"/>
  <Override PartName="/ppt/slides/slide48.xml" ContentType="application/vnd.openxmlformats-officedocument.presentationml.slide+xml"/>
  <Override PartName="/ppt/slides/slide50.xml" ContentType="application/vnd.openxmlformats-officedocument.presentationml.slide+xml"/>
  <Override PartName="/ppt/slides/slide47.xml" ContentType="application/vnd.openxmlformats-officedocument.presentationml.slide+xml"/>
  <Override PartName="/ppt/slides/slide4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30.xml" ContentType="application/vnd.openxmlformats-officedocument.presentationml.notesSlide+xml"/>
  <Override PartName="/ppt/notesSlides/notesSlide39.xml" ContentType="application/vnd.openxmlformats-officedocument.presentationml.notesSlide+xml"/>
  <Override PartName="/ppt/notesSlides/notesSlide70.xml" ContentType="application/vnd.openxmlformats-officedocument.presentationml.notesSlide+xml"/>
  <Override PartName="/ppt/notesSlides/notesSlide69.xml" ContentType="application/vnd.openxmlformats-officedocument.presentationml.notesSlide+xml"/>
  <Override PartName="/ppt/notesSlides/notesSlide38.xml" ContentType="application/vnd.openxmlformats-officedocument.presentationml.notesSlide+xml"/>
  <Override PartName="/ppt/notesSlides/notesSlide67.xml" ContentType="application/vnd.openxmlformats-officedocument.presentationml.notesSlide+xml"/>
  <Override PartName="/ppt/notesSlides/notesSlide66.xml" ContentType="application/vnd.openxmlformats-officedocument.presentationml.notesSlide+xml"/>
  <Override PartName="/ppt/notesSlides/notesSlide65.xml" ContentType="application/vnd.openxmlformats-officedocument.presentationml.notesSlide+xml"/>
  <Override PartName="/ppt/notesSlides/notesSlide64.xml" ContentType="application/vnd.openxmlformats-officedocument.presentationml.notesSlide+xml"/>
  <Override PartName="/ppt/notesSlides/notesSlide63.xml" ContentType="application/vnd.openxmlformats-officedocument.presentationml.notesSlide+xml"/>
  <Override PartName="/ppt/notesSlides/notesSlide62.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82.xml" ContentType="application/vnd.openxmlformats-officedocument.presentationml.notesSlide+xml"/>
  <Override PartName="/ppt/notesSlides/notesSlide81.xml" ContentType="application/vnd.openxmlformats-officedocument.presentationml.notesSlide+xml"/>
  <Override PartName="/ppt/notesSlides/notesSlide80.xml" ContentType="application/vnd.openxmlformats-officedocument.presentationml.notesSlide+xml"/>
  <Override PartName="/ppt/notesSlides/notesSlide79.xml" ContentType="application/vnd.openxmlformats-officedocument.presentationml.notesSlide+xml"/>
  <Override PartName="/ppt/notesSlides/notesSlide78.xml" ContentType="application/vnd.openxmlformats-officedocument.presentationml.notesSlide+xml"/>
  <Override PartName="/ppt/notesSlides/notesSlide77.xml" ContentType="application/vnd.openxmlformats-officedocument.presentationml.notesSlide+xml"/>
  <Override PartName="/ppt/notesSlides/notesSlide76.xml" ContentType="application/vnd.openxmlformats-officedocument.presentationml.notesSlide+xml"/>
  <Override PartName="/ppt/notesSlides/notesSlide75.xml" ContentType="application/vnd.openxmlformats-officedocument.presentationml.notesSlide+xml"/>
  <Override PartName="/ppt/notesSlides/notesSlide74.xml" ContentType="application/vnd.openxmlformats-officedocument.presentationml.notesSlide+xml"/>
  <Override PartName="/ppt/notesSlides/notesSlide61.xml" ContentType="application/vnd.openxmlformats-officedocument.presentationml.notesSlide+xml"/>
  <Override PartName="/ppt/notesSlides/notesSlide68.xml" ContentType="application/vnd.openxmlformats-officedocument.presentationml.notesSlide+xml"/>
  <Override PartName="/ppt/notesSlides/notesSlide40.xml" ContentType="application/vnd.openxmlformats-officedocument.presentationml.notesSlide+xml"/>
  <Override PartName="/ppt/notesSlides/notesSlide48.xml" ContentType="application/vnd.openxmlformats-officedocument.presentationml.notesSlide+xml"/>
  <Override PartName="/ppt/notesSlides/notesSlide60.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2.xml" ContentType="application/vnd.openxmlformats-officedocument.presentationml.notesSlide+xml"/>
  <Override PartName="/ppt/notesSlides/notesSlide49.xml" ContentType="application/vnd.openxmlformats-officedocument.presentationml.notesSlide+xml"/>
  <Override PartName="/ppt/notesSlides/notesSlide59.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57" r:id="rId1"/>
  </p:sldMasterIdLst>
  <p:notesMasterIdLst>
    <p:notesMasterId r:id="rId84"/>
  </p:notesMasterIdLst>
  <p:handoutMasterIdLst>
    <p:handoutMasterId r:id="rId85"/>
  </p:handoutMasterIdLst>
  <p:sldIdLst>
    <p:sldId id="277" r:id="rId2"/>
    <p:sldId id="278" r:id="rId3"/>
    <p:sldId id="279" r:id="rId4"/>
    <p:sldId id="280" r:id="rId5"/>
    <p:sldId id="281" r:id="rId6"/>
    <p:sldId id="392" r:id="rId7"/>
    <p:sldId id="320" r:id="rId8"/>
    <p:sldId id="393" r:id="rId9"/>
    <p:sldId id="311" r:id="rId10"/>
    <p:sldId id="283" r:id="rId11"/>
    <p:sldId id="285" r:id="rId12"/>
    <p:sldId id="386" r:id="rId13"/>
    <p:sldId id="287" r:id="rId14"/>
    <p:sldId id="286" r:id="rId15"/>
    <p:sldId id="399" r:id="rId16"/>
    <p:sldId id="388" r:id="rId17"/>
    <p:sldId id="400" r:id="rId18"/>
    <p:sldId id="401" r:id="rId19"/>
    <p:sldId id="291" r:id="rId20"/>
    <p:sldId id="316" r:id="rId21"/>
    <p:sldId id="397" r:id="rId22"/>
    <p:sldId id="403" r:id="rId23"/>
    <p:sldId id="318" r:id="rId24"/>
    <p:sldId id="404" r:id="rId25"/>
    <p:sldId id="319" r:id="rId26"/>
    <p:sldId id="297" r:id="rId27"/>
    <p:sldId id="405" r:id="rId28"/>
    <p:sldId id="299" r:id="rId29"/>
    <p:sldId id="300" r:id="rId30"/>
    <p:sldId id="301" r:id="rId31"/>
    <p:sldId id="302" r:id="rId32"/>
    <p:sldId id="406" r:id="rId33"/>
    <p:sldId id="304" r:id="rId34"/>
    <p:sldId id="310" r:id="rId35"/>
    <p:sldId id="407" r:id="rId36"/>
    <p:sldId id="308" r:id="rId37"/>
    <p:sldId id="306" r:id="rId38"/>
    <p:sldId id="313" r:id="rId39"/>
    <p:sldId id="314" r:id="rId40"/>
    <p:sldId id="339" r:id="rId41"/>
    <p:sldId id="321" r:id="rId42"/>
    <p:sldId id="324" r:id="rId43"/>
    <p:sldId id="384" r:id="rId44"/>
    <p:sldId id="394" r:id="rId45"/>
    <p:sldId id="327" r:id="rId46"/>
    <p:sldId id="326" r:id="rId47"/>
    <p:sldId id="328" r:id="rId48"/>
    <p:sldId id="329" r:id="rId49"/>
    <p:sldId id="335" r:id="rId50"/>
    <p:sldId id="332" r:id="rId51"/>
    <p:sldId id="333" r:id="rId52"/>
    <p:sldId id="336" r:id="rId53"/>
    <p:sldId id="402" r:id="rId54"/>
    <p:sldId id="348" r:id="rId55"/>
    <p:sldId id="349" r:id="rId56"/>
    <p:sldId id="350" r:id="rId57"/>
    <p:sldId id="398" r:id="rId58"/>
    <p:sldId id="351" r:id="rId59"/>
    <p:sldId id="353" r:id="rId60"/>
    <p:sldId id="408" r:id="rId61"/>
    <p:sldId id="355" r:id="rId62"/>
    <p:sldId id="356" r:id="rId63"/>
    <p:sldId id="357" r:id="rId64"/>
    <p:sldId id="359" r:id="rId65"/>
    <p:sldId id="360" r:id="rId66"/>
    <p:sldId id="364" r:id="rId67"/>
    <p:sldId id="365" r:id="rId68"/>
    <p:sldId id="366" r:id="rId69"/>
    <p:sldId id="395" r:id="rId70"/>
    <p:sldId id="367" r:id="rId71"/>
    <p:sldId id="370" r:id="rId72"/>
    <p:sldId id="371" r:id="rId73"/>
    <p:sldId id="372" r:id="rId74"/>
    <p:sldId id="373" r:id="rId75"/>
    <p:sldId id="374" r:id="rId76"/>
    <p:sldId id="375" r:id="rId77"/>
    <p:sldId id="376" r:id="rId78"/>
    <p:sldId id="378" r:id="rId79"/>
    <p:sldId id="383" r:id="rId80"/>
    <p:sldId id="379" r:id="rId81"/>
    <p:sldId id="382" r:id="rId82"/>
    <p:sldId id="381" r:id="rId83"/>
  </p:sldIdLst>
  <p:sldSz cx="12192000" cy="6858000"/>
  <p:notesSz cx="6797675" cy="9926638"/>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EFAFB233-063F-42B5-8137-9DF3F51BA10A}">
      <p15:sldGuideLst xmlns:p15="http://schemas.microsoft.com/office/powerpoint/2012/main">
        <p15:guide id="5" pos="3840" userDrawn="1">
          <p15:clr>
            <a:srgbClr val="A4A3A4"/>
          </p15:clr>
        </p15:guide>
        <p15:guide id="6" orient="horz" pos="2341" userDrawn="1">
          <p15:clr>
            <a:srgbClr val="A4A3A4"/>
          </p15:clr>
        </p15:guide>
        <p15:guide id="7" orient="horz" pos="459" userDrawn="1">
          <p15:clr>
            <a:srgbClr val="A4A3A4"/>
          </p15:clr>
        </p15:guide>
        <p15:guide id="8" pos="279"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133" clrIdx="0">
    <p:extLst>
      <p:ext uri="{19B8F6BF-5375-455C-9EA6-DF929625EA0E}">
        <p15:presenceInfo xmlns:p15="http://schemas.microsoft.com/office/powerpoint/2012/main" userId="S-1-5-21-147214757-305610072-1517763936-4736116" providerId="AD"/>
      </p:ext>
    </p:extLst>
  </p:cmAuthor>
  <p:cmAuthor id="2" name="hejunjianzjhw" initials="h" lastIdx="17" clrIdx="1">
    <p:extLst>
      <p:ext uri="{19B8F6BF-5375-455C-9EA6-DF929625EA0E}">
        <p15:presenceInfo xmlns:p15="http://schemas.microsoft.com/office/powerpoint/2012/main" userId="S-1-5-21-147214757-305610072-1517763936-56826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17D"/>
    <a:srgbClr val="ED8376"/>
    <a:srgbClr val="EE968C"/>
    <a:srgbClr val="EFB3AC"/>
    <a:srgbClr val="F1E4E3"/>
    <a:srgbClr val="D9D9D9"/>
    <a:srgbClr val="00B0F0"/>
    <a:srgbClr val="EC7061"/>
    <a:srgbClr val="F4FBFE"/>
    <a:srgbClr val="99DF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94" autoAdjust="0"/>
    <p:restoredTop sz="57439" autoAdjust="0"/>
  </p:normalViewPr>
  <p:slideViewPr>
    <p:cSldViewPr snapToGrid="0" snapToObjects="1">
      <p:cViewPr varScale="1">
        <p:scale>
          <a:sx n="66" d="100"/>
          <a:sy n="66" d="100"/>
        </p:scale>
        <p:origin x="2052" y="78"/>
      </p:cViewPr>
      <p:guideLst>
        <p:guide pos="3840"/>
        <p:guide orient="horz" pos="2341"/>
        <p:guide orient="horz" pos="459"/>
        <p:guide pos="279"/>
      </p:guideLst>
    </p:cSldViewPr>
  </p:slideViewPr>
  <p:outlineViewPr>
    <p:cViewPr>
      <p:scale>
        <a:sx n="33" d="100"/>
        <a:sy n="33" d="100"/>
      </p:scale>
      <p:origin x="0" y="-2772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1" d="100"/>
          <a:sy n="81" d="100"/>
        </p:scale>
        <p:origin x="3474" y="11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notesMaster" Target="notesMasters/notesMaster1.xml"/><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handoutMaster" Target="handoutMasters/handoutMaster1.xml"/><Relationship Id="rId93"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9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customXml" Target="../customXml/item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8/7/2020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7232513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6769772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Similarities also include support for special areas, support for virtual links, and multi-process support.</a:t>
            </a:r>
            <a:endParaRPr lang="en-US" altLang="zh-CN" dirty="0" smtClean="0">
              <a:latin typeface="Huawei Sans" panose="020C0503030203020204" pitchFamily="34" charset="0"/>
            </a:endParaRPr>
          </a:p>
          <a:p>
            <a:r>
              <a:rPr dirty="0">
                <a:latin typeface="Huawei Sans" panose="020C0503030203020204" pitchFamily="34" charset="0"/>
              </a:rPr>
              <a:t>For details, see the "HCIP-</a:t>
            </a:r>
            <a:r>
              <a:rPr dirty="0" err="1">
                <a:latin typeface="Huawei Sans" panose="020C0503030203020204" pitchFamily="34" charset="0"/>
              </a:rPr>
              <a:t>Datacom</a:t>
            </a:r>
            <a:r>
              <a:rPr dirty="0">
                <a:latin typeface="Huawei Sans" panose="020C0503030203020204" pitchFamily="34" charset="0"/>
              </a:rPr>
              <a:t>-Core Technology" course.</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975896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8553083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611847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71757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On broadcast, NBMA, P2P, and P2MP networks, OSPFv2 uses IPv4 interface addresses to identify neighbors. On virtual-link networks, however, OSPFv2 uses router IDs to identify neighbors.</a:t>
            </a:r>
            <a:endParaRPr lang="en-US" altLang="zh-CN"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4150577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IPv6 emphasizes the link concept. Multiple IPv6 prefixes that indicate different IP subnets can be allocated to the same link. Different from IPv4, IPv6 allows two nodes on the same link to communicate even if they do not have the same IPv6 prefix. This greatly changes the OSPF behavior.</a:t>
            </a:r>
          </a:p>
          <a:p>
            <a:r>
              <a:rPr dirty="0">
                <a:latin typeface="Huawei Sans" panose="020C0503030203020204" pitchFamily="34" charset="0"/>
              </a:rPr>
              <a:t>In OSPFv3, the concepts "link" and "prefix" are frequently used, which however are independent of each other. The terms "network" and "subnet" used in OSPFv2 should be replaced with the term "link" when OSPFv3 is discussed.</a:t>
            </a:r>
            <a:endParaRPr lang="en-US" altLang="zh-CN"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480022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In multi-instance, each instance </a:t>
            </a:r>
            <a:r>
              <a:rPr dirty="0" smtClean="0">
                <a:latin typeface="Huawei Sans" panose="020C0503030203020204" pitchFamily="34" charset="0"/>
              </a:rPr>
              <a:t>is </a:t>
            </a:r>
            <a:r>
              <a:rPr dirty="0">
                <a:latin typeface="Huawei Sans" panose="020C0503030203020204" pitchFamily="34" charset="0"/>
              </a:rPr>
              <a:t>differentiated by adding a specific instance ID to the OSPFv3 packet header</a:t>
            </a:r>
            <a:r>
              <a:rPr dirty="0" smtClean="0">
                <a:latin typeface="Huawei Sans" panose="020C0503030203020204" pitchFamily="34" charset="0"/>
              </a:rPr>
              <a:t>. If an instance is assigned a specific instance ID, the OSPFv3 packets that do not match the instance ID are discarded.</a:t>
            </a:r>
            <a:endParaRPr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32837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IPv6 implements neighbor discovery and automatic configuration using link-local addresses. Routers running IPv6 do not forward IPv6 packets whose destination addresses are link-local addresses. </a:t>
            </a:r>
            <a:r>
              <a:rPr lang="en-US" dirty="0" smtClean="0">
                <a:latin typeface="Huawei Sans" panose="020C0503030203020204" pitchFamily="34" charset="0"/>
              </a:rPr>
              <a:t>Such packets are valid only on the local link.</a:t>
            </a:r>
            <a:r>
              <a:rPr dirty="0" smtClean="0">
                <a:latin typeface="Huawei Sans" panose="020C0503030203020204" pitchFamily="34" charset="0"/>
              </a:rPr>
              <a:t> </a:t>
            </a:r>
            <a:endParaRPr dirty="0">
              <a:latin typeface="Huawei Sans" panose="020C0503030203020204" pitchFamily="34" charset="0"/>
            </a:endParaRPr>
          </a:p>
          <a:p>
            <a:r>
              <a:rPr dirty="0">
                <a:latin typeface="Huawei Sans" panose="020C0503030203020204" pitchFamily="34" charset="0"/>
              </a:rPr>
              <a:t>OSPFv3 is a routing protocol running on IPv6 and uses link-local addresses to send OSPFv3 packets.</a:t>
            </a:r>
            <a:endParaRPr lang="en-US" altLang="zh-CN" dirty="0" smtClean="0">
              <a:latin typeface="Huawei Sans" panose="020C0503030203020204" pitchFamily="34" charset="0"/>
            </a:endParaRPr>
          </a:p>
          <a:p>
            <a:pPr lvl="1"/>
            <a:r>
              <a:rPr dirty="0">
                <a:latin typeface="Huawei Sans" panose="020C0503030203020204" pitchFamily="34" charset="0"/>
              </a:rPr>
              <a:t>OSPFv3 assumes that each router has been assigned a link-local address on each link. All OSPFv3 interfaces except virtual-link interfaces use the associated link-local addresses as the source addresses to send OSPFv3 packets.</a:t>
            </a:r>
            <a:endParaRPr lang="en-US" altLang="zh-CN" dirty="0" smtClean="0">
              <a:latin typeface="Huawei Sans" panose="020C0503030203020204" pitchFamily="34" charset="0"/>
            </a:endParaRPr>
          </a:p>
          <a:p>
            <a:pPr lvl="1"/>
            <a:r>
              <a:rPr dirty="0">
                <a:latin typeface="Huawei Sans" panose="020C0503030203020204" pitchFamily="34" charset="0"/>
              </a:rPr>
              <a:t>A router learns the link-local addresses of all the other routers attached to the same link and uses these addresses as the next-hop addresses to forward packets.</a:t>
            </a:r>
            <a:endParaRPr lang="en-US" altLang="zh-CN" dirty="0" smtClean="0">
              <a:latin typeface="Huawei Sans" panose="020C0503030203020204" pitchFamily="34" charset="0"/>
            </a:endParaRPr>
          </a:p>
          <a:p>
            <a:pPr lvl="1"/>
            <a:r>
              <a:rPr dirty="0">
                <a:latin typeface="Huawei Sans" panose="020C0503030203020204" pitchFamily="34" charset="0"/>
              </a:rPr>
              <a:t>Note: Description of link-local </a:t>
            </a:r>
            <a:r>
              <a:rPr dirty="0" smtClean="0">
                <a:latin typeface="Huawei Sans" panose="020C0503030203020204" pitchFamily="34" charset="0"/>
              </a:rPr>
              <a:t>address</a:t>
            </a:r>
            <a:r>
              <a:rPr lang="en-US" dirty="0" smtClean="0">
                <a:latin typeface="Huawei Sans" panose="020C0503030203020204" pitchFamily="34" charset="0"/>
              </a:rPr>
              <a:t>e</a:t>
            </a:r>
            <a:r>
              <a:rPr dirty="0" smtClean="0">
                <a:latin typeface="Huawei Sans" panose="020C0503030203020204" pitchFamily="34" charset="0"/>
              </a:rPr>
              <a:t>s </a:t>
            </a:r>
            <a:r>
              <a:rPr dirty="0">
                <a:latin typeface="Huawei Sans" panose="020C0503030203020204" pitchFamily="34" charset="0"/>
              </a:rPr>
              <a:t>is only contained in link-LSAs (new type of LSA supported in OSPFv3).</a:t>
            </a:r>
          </a:p>
        </p:txBody>
      </p:sp>
    </p:spTree>
    <p:extLst>
      <p:ext uri="{BB962C8B-B14F-4D97-AF65-F5344CB8AC3E}">
        <p14:creationId xmlns:p14="http://schemas.microsoft.com/office/powerpoint/2010/main" val="40058721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OSPFv3 packets have the following functions:</a:t>
            </a:r>
            <a:endParaRPr lang="en-US" altLang="zh-CN" dirty="0" smtClean="0">
              <a:latin typeface="Huawei Sans" panose="020C0503030203020204" pitchFamily="34" charset="0"/>
            </a:endParaRPr>
          </a:p>
          <a:p>
            <a:pPr lvl="1"/>
            <a:r>
              <a:rPr dirty="0">
                <a:latin typeface="Huawei Sans" panose="020C0503030203020204" pitchFamily="34" charset="0"/>
              </a:rPr>
              <a:t>Hello packet: Hello packets are sent periodically to discover, establish, and maintain OSPFv3 neighbor relationships.</a:t>
            </a:r>
            <a:endParaRPr lang="en-US" altLang="zh-CN" dirty="0" smtClean="0">
              <a:latin typeface="Huawei Sans" panose="020C0503030203020204" pitchFamily="34" charset="0"/>
            </a:endParaRPr>
          </a:p>
          <a:p>
            <a:pPr lvl="1"/>
            <a:r>
              <a:rPr dirty="0">
                <a:latin typeface="Huawei Sans" panose="020C0503030203020204" pitchFamily="34" charset="0"/>
              </a:rPr>
              <a:t>DD packet: A DD packet describes the summary of a local LSDB and is used for LSDB synchronization between two devices.</a:t>
            </a:r>
            <a:endParaRPr lang="en-US" altLang="zh-CN" dirty="0" smtClean="0">
              <a:latin typeface="Huawei Sans" panose="020C0503030203020204" pitchFamily="34" charset="0"/>
              <a:sym typeface="Wingdings" panose="05000000000000000000" pitchFamily="2" charset="2"/>
            </a:endParaRPr>
          </a:p>
          <a:p>
            <a:pPr lvl="1"/>
            <a:r>
              <a:rPr dirty="0">
                <a:latin typeface="Huawei Sans" panose="020C0503030203020204" pitchFamily="34" charset="0"/>
              </a:rPr>
              <a:t>LSR packet: An LSR packet is used to request the required LSAs from a neighbor. An OSPFv3 device sends LSR packets to its neighbor only after DD packets have been successfully exchanged between them.</a:t>
            </a:r>
            <a:endParaRPr lang="en-US" altLang="zh-CN" dirty="0" smtClean="0">
              <a:latin typeface="Huawei Sans" panose="020C0503030203020204" pitchFamily="34" charset="0"/>
              <a:sym typeface="Wingdings" panose="05000000000000000000" pitchFamily="2" charset="2"/>
            </a:endParaRPr>
          </a:p>
          <a:p>
            <a:pPr lvl="1"/>
            <a:r>
              <a:rPr dirty="0">
                <a:latin typeface="Huawei Sans" panose="020C0503030203020204" pitchFamily="34" charset="0"/>
              </a:rPr>
              <a:t>LSU packet: An LSU packet is sent to a neighbor to provide required LSAs.</a:t>
            </a:r>
            <a:endParaRPr lang="en-US" altLang="zh-CN" dirty="0" smtClean="0">
              <a:latin typeface="Huawei Sans" panose="020C0503030203020204" pitchFamily="34" charset="0"/>
              <a:sym typeface="Wingdings" panose="05000000000000000000" pitchFamily="2" charset="2"/>
            </a:endParaRPr>
          </a:p>
          <a:p>
            <a:pPr lvl="1"/>
            <a:r>
              <a:rPr dirty="0" err="1">
                <a:latin typeface="Huawei Sans" panose="020C0503030203020204" pitchFamily="34" charset="0"/>
              </a:rPr>
              <a:t>LSAck</a:t>
            </a:r>
            <a:r>
              <a:rPr dirty="0">
                <a:latin typeface="Huawei Sans" panose="020C0503030203020204" pitchFamily="34" charset="0"/>
              </a:rPr>
              <a:t> packet: An </a:t>
            </a:r>
            <a:r>
              <a:rPr dirty="0" err="1">
                <a:latin typeface="Huawei Sans" panose="020C0503030203020204" pitchFamily="34" charset="0"/>
              </a:rPr>
              <a:t>LSAck</a:t>
            </a:r>
            <a:r>
              <a:rPr dirty="0">
                <a:latin typeface="Huawei Sans" panose="020C0503030203020204" pitchFamily="34" charset="0"/>
              </a:rPr>
              <a:t> packet is used to acknowledge the received LSAs.</a:t>
            </a:r>
            <a:endParaRPr lang="en-US" altLang="zh-CN"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65413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410629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Version: indicates the OSPF version, and occupies 1 byte. For OSPFv3, the value is 3.</a:t>
            </a:r>
          </a:p>
          <a:p>
            <a:r>
              <a:rPr dirty="0">
                <a:latin typeface="Huawei Sans" panose="020C0503030203020204" pitchFamily="34" charset="0"/>
              </a:rPr>
              <a:t>Type: indicates the type of an OSPFv3 packet and occupies 1 byte. The following types are available:</a:t>
            </a:r>
          </a:p>
          <a:p>
            <a:pPr lvl="1"/>
            <a:r>
              <a:rPr dirty="0">
                <a:latin typeface="Huawei Sans" panose="020C0503030203020204" pitchFamily="34" charset="0"/>
              </a:rPr>
              <a:t>1: Hello packet</a:t>
            </a:r>
          </a:p>
          <a:p>
            <a:pPr lvl="1"/>
            <a:r>
              <a:rPr dirty="0">
                <a:latin typeface="Huawei Sans" panose="020C0503030203020204" pitchFamily="34" charset="0"/>
              </a:rPr>
              <a:t>2: DD packet</a:t>
            </a:r>
          </a:p>
          <a:p>
            <a:pPr lvl="1"/>
            <a:r>
              <a:rPr dirty="0">
                <a:latin typeface="Huawei Sans" panose="020C0503030203020204" pitchFamily="34" charset="0"/>
              </a:rPr>
              <a:t>3: LSR packet</a:t>
            </a:r>
          </a:p>
          <a:p>
            <a:pPr lvl="1"/>
            <a:r>
              <a:rPr dirty="0">
                <a:latin typeface="Huawei Sans" panose="020C0503030203020204" pitchFamily="34" charset="0"/>
              </a:rPr>
              <a:t>4: LSU packet</a:t>
            </a:r>
          </a:p>
          <a:p>
            <a:pPr lvl="1"/>
            <a:r>
              <a:rPr dirty="0">
                <a:latin typeface="Huawei Sans" panose="020C0503030203020204" pitchFamily="34" charset="0"/>
              </a:rPr>
              <a:t>5: </a:t>
            </a:r>
            <a:r>
              <a:rPr dirty="0" err="1">
                <a:latin typeface="Huawei Sans" panose="020C0503030203020204" pitchFamily="34" charset="0"/>
              </a:rPr>
              <a:t>LSAck</a:t>
            </a:r>
            <a:r>
              <a:rPr dirty="0">
                <a:latin typeface="Huawei Sans" panose="020C0503030203020204" pitchFamily="34" charset="0"/>
              </a:rPr>
              <a:t> packet</a:t>
            </a:r>
          </a:p>
          <a:p>
            <a:r>
              <a:rPr dirty="0">
                <a:latin typeface="Huawei Sans" panose="020C0503030203020204" pitchFamily="34" charset="0"/>
              </a:rPr>
              <a:t>Packet length: indicates the total length of an OSPFv3 packet, including the packet header. The field occupies 2 bytes.</a:t>
            </a:r>
          </a:p>
          <a:p>
            <a:r>
              <a:rPr dirty="0">
                <a:latin typeface="Huawei Sans" panose="020C0503030203020204" pitchFamily="34" charset="0"/>
              </a:rPr>
              <a:t>Router ID: indicates the router ID of the router that originates the packet, and occupies 4 bytes.</a:t>
            </a:r>
          </a:p>
          <a:p>
            <a:r>
              <a:rPr dirty="0">
                <a:latin typeface="Huawei Sans" panose="020C0503030203020204" pitchFamily="34" charset="0"/>
              </a:rPr>
              <a:t>Area ID: indicates the area in which the packet is sent, and occupies 4 bytes.</a:t>
            </a:r>
          </a:p>
          <a:p>
            <a:r>
              <a:rPr dirty="0">
                <a:latin typeface="Huawei Sans" panose="020C0503030203020204" pitchFamily="34" charset="0"/>
              </a:rPr>
              <a:t>Checksum: uses the standard 16-bit IPv6 checksum and occupies 2 bytes.</a:t>
            </a:r>
            <a:endParaRPr lang="en-US" altLang="zh-CN" dirty="0" smtClean="0">
              <a:latin typeface="Huawei Sans" panose="020C0503030203020204" pitchFamily="34" charset="0"/>
            </a:endParaRPr>
          </a:p>
          <a:p>
            <a:r>
              <a:rPr dirty="0">
                <a:latin typeface="Huawei Sans" panose="020C0503030203020204" pitchFamily="34" charset="0"/>
              </a:rPr>
              <a:t>0: Occupying 1 byte, this field is reserved and must be set to 0.</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1353998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4596396"/>
            <a:ext cx="5932800" cy="5330241"/>
          </a:xfrm>
        </p:spPr>
        <p:txBody>
          <a:bodyPr/>
          <a:lstStyle/>
          <a:p>
            <a:pPr>
              <a:spcAft>
                <a:spcPts val="0"/>
              </a:spcAft>
            </a:pPr>
            <a:r>
              <a:rPr dirty="0" smtClean="0">
                <a:latin typeface="Huawei Sans" panose="020C0503030203020204" pitchFamily="34" charset="0"/>
              </a:rPr>
              <a:t>Rot </a:t>
            </a:r>
            <a:r>
              <a:rPr dirty="0" err="1">
                <a:latin typeface="Huawei Sans" panose="020C0503030203020204" pitchFamily="34" charset="0"/>
              </a:rPr>
              <a:t>Pri</a:t>
            </a:r>
            <a:r>
              <a:rPr dirty="0">
                <a:latin typeface="Huawei Sans" panose="020C0503030203020204" pitchFamily="34" charset="0"/>
              </a:rPr>
              <a:t>: indicates the router's router priority, which is used for DR election. This field occupies 1 byte, and the default value is 1. If it is set to 0, the router cannot participate in DR or BDR election.</a:t>
            </a:r>
            <a:endParaRPr lang="en-US" altLang="zh-CN" dirty="0" smtClean="0">
              <a:latin typeface="Huawei Sans" panose="020C0503030203020204" pitchFamily="34" charset="0"/>
            </a:endParaRPr>
          </a:p>
          <a:p>
            <a:pPr>
              <a:spcAft>
                <a:spcPts val="0"/>
              </a:spcAft>
            </a:pPr>
            <a:r>
              <a:rPr dirty="0">
                <a:latin typeface="Huawei Sans" panose="020C0503030203020204" pitchFamily="34" charset="0"/>
              </a:rPr>
              <a:t>Options: indicates the optional capabilities supported by the router and occupies 3 bytes.</a:t>
            </a:r>
            <a:endParaRPr lang="en-US" altLang="zh-CN" dirty="0" smtClean="0">
              <a:latin typeface="Huawei Sans" panose="020C0503030203020204" pitchFamily="34" charset="0"/>
            </a:endParaRPr>
          </a:p>
          <a:p>
            <a:pPr lvl="1">
              <a:spcAft>
                <a:spcPts val="0"/>
              </a:spcAft>
            </a:pPr>
            <a:r>
              <a:rPr dirty="0">
                <a:latin typeface="Huawei Sans" panose="020C0503030203020204" pitchFamily="34" charset="0"/>
              </a:rPr>
              <a:t>AT: indicates whether OSPFv3 authentication is supported. This option occupies 1 bit. If the AT bit is 1, an authentication tail field containing authentication information is added to the OSPFv3 packet.</a:t>
            </a:r>
            <a:endParaRPr lang="en-US" altLang="zh-CN" dirty="0" smtClean="0">
              <a:latin typeface="Huawei Sans" panose="020C0503030203020204" pitchFamily="34" charset="0"/>
            </a:endParaRPr>
          </a:p>
          <a:p>
            <a:pPr lvl="1">
              <a:spcAft>
                <a:spcPts val="0"/>
              </a:spcAft>
            </a:pPr>
            <a:r>
              <a:rPr dirty="0">
                <a:latin typeface="Huawei Sans" panose="020C0503030203020204" pitchFamily="34" charset="0"/>
              </a:rPr>
              <a:t>DC: indicates whether the capability of processing demand circuits is supported. This option occupies 1 bit.</a:t>
            </a:r>
          </a:p>
          <a:p>
            <a:pPr lvl="1">
              <a:spcAft>
                <a:spcPts val="0"/>
              </a:spcAft>
            </a:pPr>
            <a:r>
              <a:rPr dirty="0">
                <a:latin typeface="Huawei Sans" panose="020C0503030203020204" pitchFamily="34" charset="0"/>
              </a:rPr>
              <a:t>R: indicates whether the originator is a valid router. This option occupies 1 bit.</a:t>
            </a:r>
          </a:p>
          <a:p>
            <a:pPr lvl="1">
              <a:spcAft>
                <a:spcPts val="0"/>
              </a:spcAft>
            </a:pPr>
            <a:r>
              <a:rPr dirty="0" smtClean="0">
                <a:latin typeface="Huawei Sans" panose="020C0503030203020204" pitchFamily="34" charset="0"/>
              </a:rPr>
              <a:t>N</a:t>
            </a:r>
            <a:r>
              <a:rPr lang="en-US" altLang="zh-CN" dirty="0" smtClean="0">
                <a:latin typeface="Huawei Sans" panose="020C0503030203020204" pitchFamily="34" charset="0"/>
              </a:rPr>
              <a:t>P</a:t>
            </a:r>
            <a:r>
              <a:rPr dirty="0" smtClean="0">
                <a:latin typeface="Huawei Sans" panose="020C0503030203020204" pitchFamily="34" charset="0"/>
              </a:rPr>
              <a:t>: </a:t>
            </a:r>
            <a:r>
              <a:rPr dirty="0">
                <a:latin typeface="Huawei Sans" panose="020C0503030203020204" pitchFamily="34" charset="0"/>
              </a:rPr>
              <a:t>indicates whether the area to which the originating router interface belongs is a not-so-stubby area (NSSA). This option occupies 1 bit.</a:t>
            </a:r>
          </a:p>
          <a:p>
            <a:pPr lvl="1">
              <a:spcAft>
                <a:spcPts val="0"/>
              </a:spcAft>
            </a:pPr>
            <a:r>
              <a:rPr dirty="0">
                <a:latin typeface="Huawei Sans" panose="020C0503030203020204" pitchFamily="34" charset="0"/>
              </a:rPr>
              <a:t>MC: indicates whether multicast data packets can be forwarded. This option occupies 1 bit.</a:t>
            </a:r>
          </a:p>
          <a:p>
            <a:pPr lvl="1">
              <a:spcAft>
                <a:spcPts val="0"/>
              </a:spcAft>
            </a:pPr>
            <a:r>
              <a:rPr dirty="0">
                <a:latin typeface="Huawei Sans" panose="020C0503030203020204" pitchFamily="34" charset="0"/>
              </a:rPr>
              <a:t>E: indicates whether external routes are supported. This option occupies 1 bit.</a:t>
            </a:r>
          </a:p>
          <a:p>
            <a:pPr lvl="1">
              <a:spcAft>
                <a:spcPts val="0"/>
              </a:spcAft>
            </a:pPr>
            <a:r>
              <a:rPr dirty="0">
                <a:latin typeface="Huawei Sans" panose="020C0503030203020204" pitchFamily="34" charset="0"/>
              </a:rPr>
              <a:t>V6: indicates whether the router or link can participate in route calculation. This option occupies 1 bit. If it is set to 0, the router or link does not participate in IPv6 route calculation.</a:t>
            </a:r>
          </a:p>
          <a:p>
            <a:pPr>
              <a:spcAft>
                <a:spcPts val="0"/>
              </a:spcAft>
            </a:pPr>
            <a:r>
              <a:rPr dirty="0" err="1">
                <a:latin typeface="Huawei Sans" panose="020C0503030203020204" pitchFamily="34" charset="0"/>
              </a:rPr>
              <a:t>HelloInterval</a:t>
            </a:r>
            <a:r>
              <a:rPr dirty="0">
                <a:latin typeface="Huawei Sans" panose="020C0503030203020204" pitchFamily="34" charset="0"/>
              </a:rPr>
              <a:t>: indicates the interval at which Hello packets are sent. This field occupies 2 bytes</a:t>
            </a:r>
            <a:r>
              <a:rPr dirty="0" smtClean="0">
                <a:latin typeface="Huawei Sans" panose="020C0503030203020204" pitchFamily="34" charset="0"/>
              </a:rPr>
              <a:t>.</a:t>
            </a:r>
            <a:endParaRPr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1953751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spcAft>
                <a:spcPts val="0"/>
              </a:spcAft>
            </a:pPr>
            <a:r>
              <a:rPr lang="en-US" altLang="zh-CN" dirty="0" err="1">
                <a:solidFill>
                  <a:prstClr val="black"/>
                </a:solidFill>
                <a:latin typeface="Huawei Sans" panose="020C0503030203020204" pitchFamily="34" charset="0"/>
              </a:rPr>
              <a:t>RouterDeadInterval</a:t>
            </a:r>
            <a:r>
              <a:rPr lang="en-US" altLang="zh-CN" dirty="0">
                <a:solidFill>
                  <a:prstClr val="black"/>
                </a:solidFill>
                <a:latin typeface="Huawei Sans" panose="020C0503030203020204" pitchFamily="34" charset="0"/>
              </a:rPr>
              <a:t>: indicates a Dead interval. This field occupies 2 bytes. If a device does not receive any Hello packets from its neighbors within a specified Dead interval, the neighbors are considered to be down.</a:t>
            </a:r>
          </a:p>
          <a:p>
            <a:pPr lvl="0">
              <a:spcAft>
                <a:spcPts val="0"/>
              </a:spcAft>
            </a:pPr>
            <a:r>
              <a:rPr lang="en-US" altLang="zh-CN" dirty="0">
                <a:solidFill>
                  <a:prstClr val="black"/>
                </a:solidFill>
                <a:latin typeface="Huawei Sans" panose="020C0503030203020204" pitchFamily="34" charset="0"/>
              </a:rPr>
              <a:t>Designated Router ID: indicates the router ID of the DR. This field occupies 4 bytes.</a:t>
            </a:r>
          </a:p>
          <a:p>
            <a:pPr lvl="0">
              <a:spcAft>
                <a:spcPts val="0"/>
              </a:spcAft>
            </a:pPr>
            <a:r>
              <a:rPr lang="en-US" altLang="zh-CN" dirty="0">
                <a:solidFill>
                  <a:prstClr val="black"/>
                </a:solidFill>
                <a:latin typeface="Huawei Sans" panose="020C0503030203020204" pitchFamily="34" charset="0"/>
              </a:rPr>
              <a:t>Backup Designated Router ID: indicates the router ID of the BDR. This field occupies 4 bytes.</a:t>
            </a:r>
          </a:p>
          <a:p>
            <a:pPr lvl="0">
              <a:spcAft>
                <a:spcPts val="0"/>
              </a:spcAft>
            </a:pPr>
            <a:r>
              <a:rPr lang="en-US" altLang="zh-CN" dirty="0">
                <a:solidFill>
                  <a:prstClr val="black"/>
                </a:solidFill>
                <a:latin typeface="Huawei Sans" panose="020C0503030203020204" pitchFamily="34" charset="0"/>
              </a:rPr>
              <a:t>Neighbor ID: indicates the router ID of a neighbor. This field occupies 4 bytes.</a:t>
            </a:r>
          </a:p>
          <a:p>
            <a:pPr lvl="0">
              <a:spcAft>
                <a:spcPts val="0"/>
              </a:spcAft>
            </a:pPr>
            <a:endParaRPr lang="en-US" altLang="zh-CN" dirty="0">
              <a:solidFill>
                <a:prstClr val="black"/>
              </a:solidFill>
              <a:latin typeface="Huawei Sans" panose="020C0503030203020204" pitchFamily="34" charset="0"/>
            </a:endParaRPr>
          </a:p>
          <a:p>
            <a:pPr lvl="0">
              <a:spcAft>
                <a:spcPts val="0"/>
              </a:spcAft>
            </a:pPr>
            <a:r>
              <a:rPr lang="en-US" altLang="zh-CN" dirty="0">
                <a:solidFill>
                  <a:prstClr val="black"/>
                </a:solidFill>
                <a:latin typeface="Huawei Sans" panose="020C0503030203020204" pitchFamily="34" charset="0"/>
              </a:rPr>
              <a:t>Note: The formats of DD, LSR, LSU, and </a:t>
            </a:r>
            <a:r>
              <a:rPr lang="en-US" altLang="zh-CN" dirty="0" err="1">
                <a:solidFill>
                  <a:prstClr val="black"/>
                </a:solidFill>
                <a:latin typeface="Huawei Sans" panose="020C0503030203020204" pitchFamily="34" charset="0"/>
              </a:rPr>
              <a:t>LSAck</a:t>
            </a:r>
            <a:r>
              <a:rPr lang="en-US" altLang="zh-CN" dirty="0">
                <a:solidFill>
                  <a:prstClr val="black"/>
                </a:solidFill>
                <a:latin typeface="Huawei Sans" panose="020C0503030203020204" pitchFamily="34" charset="0"/>
              </a:rPr>
              <a:t> packets are similar to those of OSPFv2, and therefore are not provided in this course.</a:t>
            </a:r>
          </a:p>
          <a:p>
            <a:endParaRPr lang="zh-CN" altLang="en-US" dirty="0"/>
          </a:p>
        </p:txBody>
      </p:sp>
    </p:spTree>
    <p:extLst>
      <p:ext uri="{BB962C8B-B14F-4D97-AF65-F5344CB8AC3E}">
        <p14:creationId xmlns:p14="http://schemas.microsoft.com/office/powerpoint/2010/main" val="36901034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spcAft>
                <a:spcPts val="0"/>
              </a:spcAft>
            </a:pPr>
            <a:r>
              <a:rPr dirty="0">
                <a:latin typeface="Huawei Sans" panose="020C0503030203020204" pitchFamily="34" charset="0"/>
              </a:rPr>
              <a:t>LS Age: indicates the time elapsed since the LSA was generated, in seconds. This field occupies 2 bytes. The value of this field continually increases regardless of whether the LSA is transmitted over a link or saved in an LSDB.</a:t>
            </a:r>
            <a:endParaRPr lang="en-US" altLang="zh-CN" dirty="0" smtClean="0">
              <a:latin typeface="Huawei Sans" panose="020C0503030203020204" pitchFamily="34" charset="0"/>
            </a:endParaRPr>
          </a:p>
          <a:p>
            <a:pPr>
              <a:spcAft>
                <a:spcPts val="0"/>
              </a:spcAft>
            </a:pPr>
            <a:r>
              <a:rPr dirty="0">
                <a:latin typeface="Huawei Sans" panose="020C0503030203020204" pitchFamily="34" charset="0"/>
              </a:rPr>
              <a:t>LS Type: indicates the LSA type. This field occupies 2 bytes. The high-order three bits of this field identify generic properties of the LSA, whereas the remaining bits identify the LSA's specific function.</a:t>
            </a:r>
            <a:endParaRPr lang="en-US" altLang="zh-CN" dirty="0" smtClean="0">
              <a:latin typeface="Huawei Sans" panose="020C0503030203020204" pitchFamily="34" charset="0"/>
            </a:endParaRPr>
          </a:p>
          <a:p>
            <a:pPr lvl="1">
              <a:spcAft>
                <a:spcPts val="0"/>
              </a:spcAft>
            </a:pPr>
            <a:r>
              <a:rPr dirty="0">
                <a:latin typeface="Huawei Sans" panose="020C0503030203020204" pitchFamily="34" charset="0"/>
              </a:rPr>
              <a:t>The U-bit indicates how to process an unknown LSA, that is, how a router that does not recognize an LSA's function code should process this LSA.</a:t>
            </a:r>
            <a:endParaRPr lang="en-US" altLang="zh-CN" dirty="0" smtClean="0">
              <a:latin typeface="Huawei Sans" panose="020C0503030203020204" pitchFamily="34" charset="0"/>
            </a:endParaRPr>
          </a:p>
          <a:p>
            <a:pPr lvl="2">
              <a:spcAft>
                <a:spcPts val="0"/>
              </a:spcAft>
            </a:pPr>
            <a:r>
              <a:rPr dirty="0">
                <a:latin typeface="Huawei Sans" panose="020C0503030203020204" pitchFamily="34" charset="0"/>
              </a:rPr>
              <a:t>0: The LSA is treated as if it had the link-local flooding scope.</a:t>
            </a:r>
          </a:p>
          <a:p>
            <a:pPr lvl="2">
              <a:spcAft>
                <a:spcPts val="0"/>
              </a:spcAft>
            </a:pPr>
            <a:r>
              <a:rPr dirty="0">
                <a:latin typeface="Huawei Sans" panose="020C0503030203020204" pitchFamily="34" charset="0"/>
              </a:rPr>
              <a:t>1: The LSA is stored and flooded as if its type had been understood.</a:t>
            </a:r>
          </a:p>
          <a:p>
            <a:pPr lvl="1">
              <a:spcAft>
                <a:spcPts val="0"/>
              </a:spcAft>
            </a:pPr>
            <a:r>
              <a:rPr dirty="0">
                <a:latin typeface="Huawei Sans" panose="020C0503030203020204" pitchFamily="34" charset="0"/>
              </a:rPr>
              <a:t>The S2 and S1 bits indicate the flooding scope of the LSA.</a:t>
            </a:r>
            <a:endParaRPr lang="en-US" altLang="zh-CN" dirty="0" smtClean="0">
              <a:latin typeface="Huawei Sans" panose="020C0503030203020204" pitchFamily="34" charset="0"/>
            </a:endParaRPr>
          </a:p>
          <a:p>
            <a:pPr lvl="2">
              <a:spcAft>
                <a:spcPts val="0"/>
              </a:spcAft>
            </a:pPr>
            <a:r>
              <a:rPr dirty="0">
                <a:latin typeface="Huawei Sans" panose="020C0503030203020204" pitchFamily="34" charset="0"/>
              </a:rPr>
              <a:t>S2 S1 = 0 0: link-local flooding scope. The LSA is flooded only on the originating link.</a:t>
            </a:r>
            <a:endParaRPr lang="en-US" altLang="zh-CN" dirty="0" smtClean="0">
              <a:latin typeface="Huawei Sans" panose="020C0503030203020204" pitchFamily="34" charset="0"/>
            </a:endParaRPr>
          </a:p>
          <a:p>
            <a:pPr lvl="2">
              <a:spcAft>
                <a:spcPts val="0"/>
              </a:spcAft>
            </a:pPr>
            <a:r>
              <a:rPr dirty="0">
                <a:latin typeface="Huawei Sans" panose="020C0503030203020204" pitchFamily="34" charset="0"/>
              </a:rPr>
              <a:t>S2 S1 = 0 1: area flooding scope. The LSA is flooded to all routers in the originating area.</a:t>
            </a:r>
            <a:endParaRPr lang="en-US" altLang="zh-CN" dirty="0" smtClean="0">
              <a:latin typeface="Huawei Sans" panose="020C0503030203020204" pitchFamily="34" charset="0"/>
            </a:endParaRPr>
          </a:p>
          <a:p>
            <a:pPr lvl="2">
              <a:spcAft>
                <a:spcPts val="0"/>
              </a:spcAft>
            </a:pPr>
            <a:r>
              <a:rPr dirty="0">
                <a:latin typeface="Huawei Sans" panose="020C0503030203020204" pitchFamily="34" charset="0"/>
              </a:rPr>
              <a:t>S2 S1 = 1 0: AS flooding scope. The LSA is flooded to all routers in the local AS.</a:t>
            </a:r>
            <a:endParaRPr lang="en-US" altLang="zh-CN" dirty="0" smtClean="0">
              <a:latin typeface="Huawei Sans" panose="020C0503030203020204" pitchFamily="34" charset="0"/>
            </a:endParaRPr>
          </a:p>
          <a:p>
            <a:pPr lvl="2">
              <a:spcAft>
                <a:spcPts val="0"/>
              </a:spcAft>
            </a:pPr>
            <a:r>
              <a:rPr dirty="0">
                <a:latin typeface="Huawei Sans" panose="020C0503030203020204" pitchFamily="34" charset="0"/>
              </a:rPr>
              <a:t>S2 S1 = 1 1: reserved.</a:t>
            </a:r>
            <a:endParaRPr lang="en-US" altLang="zh-CN" dirty="0" smtClean="0">
              <a:latin typeface="Huawei Sans" panose="020C0503030203020204" pitchFamily="34" charset="0"/>
            </a:endParaRPr>
          </a:p>
          <a:p>
            <a:pPr>
              <a:spcAft>
                <a:spcPts val="0"/>
              </a:spcAft>
            </a:pPr>
            <a:r>
              <a:rPr dirty="0">
                <a:latin typeface="Huawei Sans" panose="020C0503030203020204" pitchFamily="34" charset="0"/>
              </a:rPr>
              <a:t>Link State ID: indicates a local 32-bit identifier, which is irrelevant to an IPv6 address, and occupies 4 bytes. This field, together with the LS Type and Advertising Router fields, describes an LSA in the OSPFv3 domain. Compared with OSPFv2, OSPFv3 does not contain address information in the Link State ID field</a:t>
            </a:r>
            <a:r>
              <a:rPr dirty="0" smtClean="0">
                <a:latin typeface="Huawei Sans" panose="020C0503030203020204" pitchFamily="34" charset="0"/>
              </a:rPr>
              <a:t>.</a:t>
            </a:r>
            <a:endParaRPr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531142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spcAft>
                <a:spcPts val="0"/>
              </a:spcAft>
            </a:pPr>
            <a:r>
              <a:rPr lang="en-US" altLang="zh-CN" dirty="0">
                <a:solidFill>
                  <a:prstClr val="black"/>
                </a:solidFill>
                <a:latin typeface="Huawei Sans" panose="020C0503030203020204" pitchFamily="34" charset="0"/>
              </a:rPr>
              <a:t>Advertising Router: indicates the router ID of the router that generates the LSA. This field occupies 4 bytes.</a:t>
            </a:r>
          </a:p>
          <a:p>
            <a:pPr lvl="0">
              <a:spcAft>
                <a:spcPts val="0"/>
              </a:spcAft>
            </a:pPr>
            <a:r>
              <a:rPr lang="en-US" altLang="zh-CN" dirty="0">
                <a:solidFill>
                  <a:prstClr val="black"/>
                </a:solidFill>
                <a:latin typeface="Huawei Sans" panose="020C0503030203020204" pitchFamily="34" charset="0"/>
              </a:rPr>
              <a:t>LS Sequence Number: indicates the sequence number of the LSA. This field occupies 4 bytes. Neighbors can use this field to identify the latest LSA.</a:t>
            </a:r>
          </a:p>
          <a:p>
            <a:pPr lvl="0">
              <a:spcAft>
                <a:spcPts val="0"/>
              </a:spcAft>
            </a:pPr>
            <a:r>
              <a:rPr lang="en-US" altLang="zh-CN" dirty="0">
                <a:solidFill>
                  <a:prstClr val="black"/>
                </a:solidFill>
                <a:latin typeface="Huawei Sans" panose="020C0503030203020204" pitchFamily="34" charset="0"/>
              </a:rPr>
              <a:t>LS Checksum: checksum of all fields except the LS Age field. The LS Checksum field occupies 2 bytes.</a:t>
            </a:r>
          </a:p>
          <a:p>
            <a:pPr lvl="0">
              <a:spcAft>
                <a:spcPts val="0"/>
              </a:spcAft>
            </a:pPr>
            <a:r>
              <a:rPr lang="en-US" altLang="zh-CN" dirty="0">
                <a:solidFill>
                  <a:prstClr val="black"/>
                </a:solidFill>
                <a:latin typeface="Huawei Sans" panose="020C0503030203020204" pitchFamily="34" charset="0"/>
              </a:rPr>
              <a:t>Length: indicates the total length of the LSA, including the LSA header. This field occupies 2 bytes.</a:t>
            </a:r>
          </a:p>
          <a:p>
            <a:endParaRPr lang="zh-CN" altLang="en-US" dirty="0"/>
          </a:p>
        </p:txBody>
      </p:sp>
    </p:spTree>
    <p:extLst>
      <p:ext uri="{BB962C8B-B14F-4D97-AF65-F5344CB8AC3E}">
        <p14:creationId xmlns:p14="http://schemas.microsoft.com/office/powerpoint/2010/main" val="8662970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As shown in the figure, the U-bit in the LS Type field of </a:t>
            </a:r>
            <a:r>
              <a:rPr lang="en-US" dirty="0" smtClean="0">
                <a:latin typeface="Huawei Sans" panose="020C0503030203020204" pitchFamily="34" charset="0"/>
              </a:rPr>
              <a:t>the</a:t>
            </a:r>
            <a:r>
              <a:rPr dirty="0" smtClean="0">
                <a:latin typeface="Huawei Sans" panose="020C0503030203020204" pitchFamily="34" charset="0"/>
              </a:rPr>
              <a:t> </a:t>
            </a:r>
            <a:r>
              <a:rPr dirty="0">
                <a:latin typeface="Huawei Sans" panose="020C0503030203020204" pitchFamily="34" charset="0"/>
              </a:rPr>
              <a:t>OSPFv3 LSA </a:t>
            </a:r>
            <a:r>
              <a:rPr lang="en-US" dirty="0" smtClean="0">
                <a:latin typeface="Huawei Sans" panose="020C0503030203020204" pitchFamily="34" charset="0"/>
              </a:rPr>
              <a:t>header</a:t>
            </a:r>
            <a:r>
              <a:rPr lang="en-US" baseline="0" dirty="0" smtClean="0">
                <a:latin typeface="Huawei Sans" panose="020C0503030203020204" pitchFamily="34" charset="0"/>
              </a:rPr>
              <a:t> </a:t>
            </a:r>
            <a:r>
              <a:rPr dirty="0" smtClean="0">
                <a:latin typeface="Huawei Sans" panose="020C0503030203020204" pitchFamily="34" charset="0"/>
              </a:rPr>
              <a:t>is </a:t>
            </a:r>
            <a:r>
              <a:rPr dirty="0">
                <a:latin typeface="Huawei Sans" panose="020C0503030203020204" pitchFamily="34" charset="0"/>
              </a:rPr>
              <a:t>0 by default. Except the </a:t>
            </a:r>
            <a:r>
              <a:rPr lang="en-US" dirty="0" smtClean="0">
                <a:latin typeface="Huawei Sans" panose="020C0503030203020204" pitchFamily="34" charset="0"/>
              </a:rPr>
              <a:t>Type 5</a:t>
            </a:r>
            <a:r>
              <a:rPr lang="zh-CN" altLang="en-US" baseline="0" dirty="0" smtClean="0">
                <a:latin typeface="Huawei Sans" panose="020C0503030203020204" pitchFamily="34" charset="0"/>
              </a:rPr>
              <a:t> </a:t>
            </a:r>
            <a:r>
              <a:rPr lang="en-US" altLang="zh-CN" baseline="0" dirty="0" smtClean="0">
                <a:latin typeface="Huawei Sans" panose="020C0503030203020204" pitchFamily="34" charset="0"/>
              </a:rPr>
              <a:t>and </a:t>
            </a:r>
            <a:r>
              <a:rPr lang="en-US" dirty="0" smtClean="0">
                <a:latin typeface="Huawei Sans" panose="020C0503030203020204" pitchFamily="34" charset="0"/>
              </a:rPr>
              <a:t>Type 8</a:t>
            </a:r>
            <a:r>
              <a:rPr dirty="0" smtClean="0">
                <a:latin typeface="Huawei Sans" panose="020C0503030203020204" pitchFamily="34" charset="0"/>
              </a:rPr>
              <a:t> </a:t>
            </a:r>
            <a:r>
              <a:rPr dirty="0">
                <a:latin typeface="Huawei Sans" panose="020C0503030203020204" pitchFamily="34" charset="0"/>
              </a:rPr>
              <a:t>LSAs, the other types of LSAs all have the area flooding scope (S2 S1 = 0 1).</a:t>
            </a:r>
            <a:endParaRPr lang="en-US" altLang="zh-CN" dirty="0" smtClean="0">
              <a:latin typeface="Huawei Sans" panose="020C0503030203020204" pitchFamily="34" charset="0"/>
            </a:endParaRPr>
          </a:p>
          <a:p>
            <a:pPr lvl="1"/>
            <a:r>
              <a:rPr dirty="0">
                <a:latin typeface="Huawei Sans" panose="020C0503030203020204" pitchFamily="34" charset="0"/>
              </a:rPr>
              <a:t>Link-local flooding scope: LSAs, including link-LSAs, are flooded only on the local link.</a:t>
            </a:r>
          </a:p>
          <a:p>
            <a:pPr lvl="1"/>
            <a:r>
              <a:rPr dirty="0">
                <a:latin typeface="Huawei Sans" panose="020C0503030203020204" pitchFamily="34" charset="0"/>
              </a:rPr>
              <a:t>Area flooding scope: The following types of LSAs are flooded in a single OSPF area: router-LSA, network-LSA, inter-area-prefix-LSA, inter-area-router-LSA, NSSA-LSA, and intra-area-prefix-LSA.</a:t>
            </a:r>
          </a:p>
          <a:p>
            <a:pPr lvl="1"/>
            <a:r>
              <a:rPr dirty="0">
                <a:latin typeface="Huawei Sans" panose="020C0503030203020204" pitchFamily="34" charset="0"/>
              </a:rPr>
              <a:t>AS flooding scope: LSAs, including AS-external-LSAs, are flooded in an entire routing domain (AS).</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7272225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fields in an OSPFv3 router-LSA are described as follows:</a:t>
            </a:r>
            <a:endParaRPr lang="en-US" altLang="zh-CN" dirty="0" smtClean="0">
              <a:latin typeface="Huawei Sans" panose="020C0503030203020204" pitchFamily="34" charset="0"/>
            </a:endParaRPr>
          </a:p>
          <a:p>
            <a:pPr lvl="1"/>
            <a:r>
              <a:rPr dirty="0">
                <a:latin typeface="Huawei Sans" panose="020C0503030203020204" pitchFamily="34" charset="0"/>
              </a:rPr>
              <a:t>W: wildcard receiver. The value 1 indicates that the router supports multicast routes.</a:t>
            </a:r>
            <a:endParaRPr lang="en-US" altLang="zh-CN" dirty="0" smtClean="0">
              <a:latin typeface="Huawei Sans" panose="020C0503030203020204" pitchFamily="34" charset="0"/>
            </a:endParaRPr>
          </a:p>
          <a:p>
            <a:pPr lvl="1"/>
            <a:r>
              <a:rPr dirty="0">
                <a:latin typeface="Huawei Sans" panose="020C0503030203020204" pitchFamily="34" charset="0"/>
              </a:rPr>
              <a:t>V: virtual link. The value 1 indicates that the router that generates the LSA is at one end of the virtual link.</a:t>
            </a:r>
            <a:endParaRPr lang="en-US" altLang="zh-CN" dirty="0" smtClean="0">
              <a:latin typeface="Huawei Sans" panose="020C0503030203020204" pitchFamily="34" charset="0"/>
            </a:endParaRPr>
          </a:p>
          <a:p>
            <a:pPr lvl="1"/>
            <a:r>
              <a:rPr dirty="0">
                <a:latin typeface="Huawei Sans" panose="020C0503030203020204" pitchFamily="34" charset="0"/>
              </a:rPr>
              <a:t>E: external. The value 1 indicates that the router that generates the LSA is an ASBR.</a:t>
            </a:r>
            <a:endParaRPr lang="en-US" altLang="zh-CN" dirty="0" smtClean="0">
              <a:latin typeface="Huawei Sans" panose="020C0503030203020204" pitchFamily="34" charset="0"/>
            </a:endParaRPr>
          </a:p>
          <a:p>
            <a:pPr lvl="1"/>
            <a:r>
              <a:rPr dirty="0">
                <a:latin typeface="Huawei Sans" panose="020C0503030203020204" pitchFamily="34" charset="0"/>
              </a:rPr>
              <a:t>B: border. The value 1 indicates that the router that generates the LSA is an ABR</a:t>
            </a:r>
            <a:r>
              <a:rPr dirty="0" smtClean="0">
                <a:latin typeface="Huawei Sans" panose="020C0503030203020204" pitchFamily="34" charset="0"/>
              </a:rPr>
              <a:t>.</a:t>
            </a:r>
          </a:p>
          <a:p>
            <a:pPr lvl="1"/>
            <a:r>
              <a:rPr lang="en-US" dirty="0" smtClean="0">
                <a:latin typeface="Huawei Sans" panose="020C0503030203020204" pitchFamily="34" charset="0"/>
              </a:rPr>
              <a:t>Options: indicates the optional capabilities supported by the router and occupies 3 bytes.</a:t>
            </a:r>
          </a:p>
          <a:p>
            <a:pPr lvl="2"/>
            <a:r>
              <a:rPr lang="en-US" dirty="0" smtClean="0">
                <a:latin typeface="Huawei Sans" panose="020C0503030203020204" pitchFamily="34" charset="0"/>
              </a:rPr>
              <a:t>DC: indicates whether the capability of processing demand circuits is supported. This option occupies 1 bit.</a:t>
            </a:r>
          </a:p>
          <a:p>
            <a:pPr lvl="2"/>
            <a:r>
              <a:rPr lang="en-US" dirty="0" smtClean="0">
                <a:latin typeface="Huawei Sans" panose="020C0503030203020204" pitchFamily="34" charset="0"/>
              </a:rPr>
              <a:t>R: indicates whether the originator is a valid router. This option occupies 1 bit.</a:t>
            </a:r>
          </a:p>
          <a:p>
            <a:pPr lvl="2"/>
            <a:r>
              <a:rPr lang="en-US" dirty="0" smtClean="0">
                <a:latin typeface="Huawei Sans" panose="020C0503030203020204" pitchFamily="34" charset="0"/>
              </a:rPr>
              <a:t>NP: indicates whether the area to which the originating router interface belongs is a not-so-stubby area (NSSA). This option occupies 1 bit.</a:t>
            </a:r>
          </a:p>
        </p:txBody>
      </p:sp>
    </p:spTree>
    <p:extLst>
      <p:ext uri="{BB962C8B-B14F-4D97-AF65-F5344CB8AC3E}">
        <p14:creationId xmlns:p14="http://schemas.microsoft.com/office/powerpoint/2010/main" val="28024077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2"/>
            <a:r>
              <a:rPr lang="en-US" altLang="zh-CN" dirty="0">
                <a:solidFill>
                  <a:prstClr val="black"/>
                </a:solidFill>
                <a:latin typeface="Huawei Sans" panose="020C0503030203020204" pitchFamily="34" charset="0"/>
              </a:rPr>
              <a:t>MC: indicates whether multicast data packets can be forwarded. This option occupies 1 bit.</a:t>
            </a:r>
          </a:p>
          <a:p>
            <a:pPr lvl="2"/>
            <a:r>
              <a:rPr lang="en-US" altLang="zh-CN" dirty="0">
                <a:solidFill>
                  <a:prstClr val="black"/>
                </a:solidFill>
                <a:latin typeface="Huawei Sans" panose="020C0503030203020204" pitchFamily="34" charset="0"/>
              </a:rPr>
              <a:t>E: indicates whether external routes are supported. This option occupies 1 bit.</a:t>
            </a:r>
          </a:p>
          <a:p>
            <a:pPr lvl="2"/>
            <a:r>
              <a:rPr lang="en-US" altLang="zh-CN" dirty="0">
                <a:solidFill>
                  <a:prstClr val="black"/>
                </a:solidFill>
                <a:latin typeface="Huawei Sans" panose="020C0503030203020204" pitchFamily="34" charset="0"/>
              </a:rPr>
              <a:t>V6: indicates whether the router or link can participate in route calculation. This option occupies 1 bit. If it is set to 0, the router or link does not participate in IPv6 route calculation.</a:t>
            </a:r>
          </a:p>
          <a:p>
            <a:pPr lvl="1"/>
            <a:r>
              <a:rPr lang="en-US" altLang="zh-CN" dirty="0">
                <a:solidFill>
                  <a:prstClr val="black"/>
                </a:solidFill>
                <a:latin typeface="Huawei Sans" panose="020C0503030203020204" pitchFamily="34" charset="0"/>
              </a:rPr>
              <a:t>Link Type: indicates the link type and occupies 1 byte.</a:t>
            </a:r>
          </a:p>
          <a:p>
            <a:pPr lvl="2"/>
            <a:r>
              <a:rPr lang="en-US" altLang="zh-CN" dirty="0">
                <a:solidFill>
                  <a:prstClr val="black"/>
                </a:solidFill>
                <a:latin typeface="Huawei Sans" panose="020C0503030203020204" pitchFamily="34" charset="0"/>
              </a:rPr>
              <a:t>1: The router is connected to another router in P2P mode.</a:t>
            </a:r>
          </a:p>
          <a:p>
            <a:pPr lvl="2"/>
            <a:r>
              <a:rPr lang="en-US" altLang="zh-CN" dirty="0">
                <a:solidFill>
                  <a:prstClr val="black"/>
                </a:solidFill>
                <a:latin typeface="Huawei Sans" panose="020C0503030203020204" pitchFamily="34" charset="0"/>
              </a:rPr>
              <a:t>2: The router is connected to a transit network.</a:t>
            </a:r>
          </a:p>
          <a:p>
            <a:pPr lvl="2"/>
            <a:r>
              <a:rPr lang="en-US" altLang="zh-CN" dirty="0">
                <a:solidFill>
                  <a:prstClr val="black"/>
                </a:solidFill>
                <a:latin typeface="Huawei Sans" panose="020C0503030203020204" pitchFamily="34" charset="0"/>
              </a:rPr>
              <a:t>3: reserved.</a:t>
            </a:r>
          </a:p>
          <a:p>
            <a:pPr lvl="2"/>
            <a:r>
              <a:rPr lang="en-US" altLang="zh-CN" dirty="0">
                <a:solidFill>
                  <a:prstClr val="black"/>
                </a:solidFill>
                <a:latin typeface="Huawei Sans" panose="020C0503030203020204" pitchFamily="34" charset="0"/>
              </a:rPr>
              <a:t>4: virtual link.</a:t>
            </a:r>
          </a:p>
          <a:p>
            <a:pPr lvl="1"/>
            <a:r>
              <a:rPr lang="en-US" altLang="zh-CN" dirty="0">
                <a:solidFill>
                  <a:prstClr val="black"/>
                </a:solidFill>
                <a:latin typeface="Huawei Sans" panose="020C0503030203020204" pitchFamily="34" charset="0"/>
              </a:rPr>
              <a:t>Metric: indicates the cost of the traffic outbound interface and occupies 2 bytes.</a:t>
            </a:r>
          </a:p>
          <a:p>
            <a:endParaRPr lang="zh-CN" altLang="en-US" dirty="0"/>
          </a:p>
        </p:txBody>
      </p:sp>
    </p:spTree>
    <p:extLst>
      <p:ext uri="{BB962C8B-B14F-4D97-AF65-F5344CB8AC3E}">
        <p14:creationId xmlns:p14="http://schemas.microsoft.com/office/powerpoint/2010/main" val="20237039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fields in an OSPFv3 network-LSA are described as follows:</a:t>
            </a:r>
            <a:endParaRPr lang="en-US" altLang="zh-CN" dirty="0" smtClean="0">
              <a:latin typeface="Huawei Sans" panose="020C0503030203020204" pitchFamily="34" charset="0"/>
            </a:endParaRPr>
          </a:p>
          <a:p>
            <a:pPr lvl="1"/>
            <a:r>
              <a:rPr dirty="0">
                <a:latin typeface="Huawei Sans" panose="020C0503030203020204" pitchFamily="34" charset="0"/>
              </a:rPr>
              <a:t>Options: same as the Options field in a </a:t>
            </a:r>
            <a:r>
              <a:rPr lang="en-US" altLang="zh-CN" dirty="0" smtClean="0">
                <a:latin typeface="Huawei Sans" panose="020C0503030203020204" pitchFamily="34" charset="0"/>
              </a:rPr>
              <a:t>router-LSA</a:t>
            </a:r>
            <a:r>
              <a:rPr dirty="0" smtClean="0">
                <a:latin typeface="Huawei Sans" panose="020C0503030203020204" pitchFamily="34" charset="0"/>
              </a:rPr>
              <a:t>.</a:t>
            </a:r>
            <a:endParaRPr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9185699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The fields in an OSPFv3 inter-area-prefix-LSA are described as follows:</a:t>
            </a:r>
            <a:endParaRPr lang="en-US" altLang="zh-CN" dirty="0" smtClean="0">
              <a:latin typeface="Huawei Sans" panose="020C0503030203020204" pitchFamily="34" charset="0"/>
            </a:endParaRPr>
          </a:p>
          <a:p>
            <a:pPr lvl="1"/>
            <a:r>
              <a:rPr>
                <a:latin typeface="Huawei Sans" panose="020C0503030203020204" pitchFamily="34" charset="0"/>
              </a:rPr>
              <a:t>Metric: indicates the cost of the route to the destination address and occupies 3 bytes.</a:t>
            </a:r>
            <a:endParaRPr lang="en-US" altLang="zh-CN" dirty="0" smtClean="0">
              <a:latin typeface="Huawei Sans" panose="020C0503030203020204" pitchFamily="34" charset="0"/>
            </a:endParaRPr>
          </a:p>
          <a:p>
            <a:pPr lvl="1"/>
            <a:r>
              <a:rPr>
                <a:latin typeface="Huawei Sans" panose="020C0503030203020204" pitchFamily="34" charset="0"/>
              </a:rPr>
              <a:t>PrefixOptions: Each prefix advertised by an LSA has its own PrefixOptions field.</a:t>
            </a:r>
            <a:endParaRPr lang="en-US" altLang="zh-CN" dirty="0" smtClean="0">
              <a:latin typeface="Huawei Sans" panose="020C0503030203020204" pitchFamily="34" charset="0"/>
            </a:endParaRPr>
          </a:p>
          <a:p>
            <a:pPr lvl="2"/>
            <a:r>
              <a:rPr>
                <a:latin typeface="Huawei Sans" panose="020C0503030203020204" pitchFamily="34" charset="0"/>
              </a:rPr>
              <a:t>P-bit: propagate bit. This bit needs to be set to 1 if the prefix of an NSSA needs to be advertised by an ABR.</a:t>
            </a:r>
          </a:p>
          <a:p>
            <a:pPr lvl="2"/>
            <a:r>
              <a:rPr>
                <a:latin typeface="Huawei Sans" panose="020C0503030203020204" pitchFamily="34" charset="0"/>
              </a:rPr>
              <a:t>MC-bit: multicast bit. If this bit is set to 1, the prefix is used for multicast route calculation. Otherwise, the prefix is not used for multicast route calculation.</a:t>
            </a:r>
          </a:p>
          <a:p>
            <a:pPr lvl="2"/>
            <a:r>
              <a:rPr>
                <a:latin typeface="Huawei Sans" panose="020C0503030203020204" pitchFamily="34" charset="0"/>
              </a:rPr>
              <a:t>LA-bit: local address capability bit. If this bit is set to 1, the prefix is an interface address of the router.</a:t>
            </a:r>
          </a:p>
          <a:p>
            <a:pPr lvl="2"/>
            <a:r>
              <a:rPr>
                <a:latin typeface="Huawei Sans" panose="020C0503030203020204" pitchFamily="34" charset="0"/>
              </a:rPr>
              <a:t>NU-bit: no unicast capability bit. If this bit is set to 1, the prefix is not used for IPv6 unicast route calculation.</a:t>
            </a:r>
          </a:p>
          <a:p>
            <a:r>
              <a:rPr>
                <a:latin typeface="Huawei Sans" panose="020C0503030203020204" pitchFamily="34" charset="0"/>
              </a:rPr>
              <a:t>Note: The prefix length of the default route is 0. An ABR can also originate an inter-area Type 3 LSA to advertise a default route to a stub area.</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360280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053841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fields in an OSPFv3 inter-area-router-LSA are described as follows:</a:t>
            </a:r>
            <a:endParaRPr lang="en-US" altLang="zh-CN" dirty="0" smtClean="0">
              <a:latin typeface="Huawei Sans" panose="020C0503030203020204" pitchFamily="34" charset="0"/>
            </a:endParaRP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Options: This field describes the optional capabilities supported by the destination router instead of those supported by the source router. Therefore, the value of this field should equal that of the Options field in the router-LSA generated by the destination router.</a:t>
            </a:r>
          </a:p>
          <a:p>
            <a:pPr lvl="1"/>
            <a:r>
              <a:rPr dirty="0">
                <a:latin typeface="Huawei Sans" panose="020C0503030203020204" pitchFamily="34" charset="0"/>
              </a:rPr>
              <a:t>Metric: indicates the cost of the route to the destination address and occupies 3 bytes.</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14032140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fields in an OSPFv3 AS-external-LSA are described as follows:</a:t>
            </a:r>
            <a:endParaRPr lang="en-US" altLang="zh-CN" dirty="0" smtClean="0">
              <a:latin typeface="Huawei Sans" panose="020C0503030203020204" pitchFamily="34" charset="0"/>
            </a:endParaRPr>
          </a:p>
          <a:p>
            <a:pPr marL="540000" marR="0" lvl="1"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Bit E: indicates the cost type of an AS external route and occupies 1 bit.</a:t>
            </a:r>
            <a:endParaRPr lang="en-US" altLang="zh-CN" dirty="0" smtClean="0">
              <a:latin typeface="Huawei Sans" panose="020C0503030203020204" pitchFamily="34" charset="0"/>
            </a:endParaRPr>
          </a:p>
          <a:p>
            <a:pPr marL="900000" marR="0" lvl="2"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The value 1 indicates the cost of a Type 2 external route. This cost does not increase during route transmission.</a:t>
            </a:r>
            <a:endParaRPr lang="en-US" altLang="zh-CN" dirty="0" smtClean="0">
              <a:latin typeface="Huawei Sans" panose="020C0503030203020204" pitchFamily="34" charset="0"/>
            </a:endParaRPr>
          </a:p>
          <a:p>
            <a:pPr marL="900000" marR="0" lvl="2"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The value 0 indicates the cost of a Type 1 external route. This cost increases during route transmission.</a:t>
            </a:r>
          </a:p>
          <a:p>
            <a:pPr marL="540000" marR="0" lvl="1"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Bit F: occupies 1 bit. The value 1 indicates that the Forwarding Address field (optional) is included.</a:t>
            </a:r>
          </a:p>
          <a:p>
            <a:pPr marL="540000" marR="0" lvl="1"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Bit T: occupies 1 bit. The value 1 indicates that the External Route Tag field (optional) is included.</a:t>
            </a:r>
          </a:p>
          <a:p>
            <a:pPr lvl="1"/>
            <a:r>
              <a:rPr dirty="0">
                <a:latin typeface="Huawei Sans" panose="020C0503030203020204" pitchFamily="34" charset="0"/>
              </a:rPr>
              <a:t>Metric: indicates the cost of the route to the destination address and occupies 3 bytes.</a:t>
            </a:r>
            <a:endParaRPr lang="en-US" altLang="zh-CN" dirty="0" smtClean="0">
              <a:latin typeface="Huawei Sans" panose="020C0503030203020204" pitchFamily="34" charset="0"/>
            </a:endParaRPr>
          </a:p>
          <a:p>
            <a:pPr lvl="1"/>
            <a:r>
              <a:rPr dirty="0" err="1">
                <a:latin typeface="Huawei Sans" panose="020C0503030203020204" pitchFamily="34" charset="0"/>
              </a:rPr>
              <a:t>PrefixLength</a:t>
            </a:r>
            <a:r>
              <a:rPr dirty="0">
                <a:latin typeface="Huawei Sans" panose="020C0503030203020204" pitchFamily="34" charset="0"/>
              </a:rPr>
              <a:t>, </a:t>
            </a:r>
            <a:r>
              <a:rPr dirty="0" err="1">
                <a:latin typeface="Huawei Sans" panose="020C0503030203020204" pitchFamily="34" charset="0"/>
              </a:rPr>
              <a:t>PrefixOptions</a:t>
            </a:r>
            <a:r>
              <a:rPr dirty="0">
                <a:latin typeface="Huawei Sans" panose="020C0503030203020204" pitchFamily="34" charset="0"/>
              </a:rPr>
              <a:t>, and Address Prefix are triplets that describe a prefix and have the same meanings as those in an inter-area-prefix-LSA.</a:t>
            </a:r>
            <a:endParaRPr lang="en-US" altLang="zh-CN" dirty="0" smtClean="0">
              <a:latin typeface="Huawei Sans" panose="020C0503030203020204" pitchFamily="34" charset="0"/>
            </a:endParaRPr>
          </a:p>
          <a:p>
            <a:pPr lvl="1"/>
            <a:r>
              <a:rPr dirty="0">
                <a:latin typeface="Huawei Sans" panose="020C0503030203020204" pitchFamily="34" charset="0"/>
              </a:rPr>
              <a:t>Forwarding Address: is an optional 128-bit IPv6 address and occupies 4 bytes. This field is included if bit F is 1. In this case, a data packet needs to be forwarded to this address before reaching its destination</a:t>
            </a:r>
            <a:r>
              <a:rPr dirty="0" smtClean="0">
                <a:latin typeface="Huawei Sans" panose="020C0503030203020204" pitchFamily="34" charset="0"/>
              </a:rPr>
              <a:t>.</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41782391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1"/>
            <a:r>
              <a:rPr lang="en-US" altLang="zh-CN" dirty="0">
                <a:solidFill>
                  <a:prstClr val="black"/>
                </a:solidFill>
                <a:latin typeface="Huawei Sans" panose="020C0503030203020204" pitchFamily="34" charset="0"/>
              </a:rPr>
              <a:t>External Route Tag: an optional flag, which occupies 4 bytes. It can be used for communication between ASBRs. In a typical scenario where each of two ASBRs imports an AS external route, the imported routes can be tagged differently to facilitate route filtering.</a:t>
            </a:r>
          </a:p>
          <a:p>
            <a:pPr lvl="1"/>
            <a:r>
              <a:rPr lang="en-US" altLang="zh-CN" dirty="0">
                <a:solidFill>
                  <a:prstClr val="black"/>
                </a:solidFill>
                <a:latin typeface="Huawei Sans" panose="020C0503030203020204" pitchFamily="34" charset="0"/>
              </a:rPr>
              <a:t>Referenced Link State ID: occupies 4 bytes. This field is included if the Referenced LS Type field is not 0, indicating the link state ID of the referenced LSA.</a:t>
            </a:r>
          </a:p>
          <a:p>
            <a:endParaRPr lang="zh-CN" altLang="en-US" dirty="0"/>
          </a:p>
        </p:txBody>
      </p:sp>
    </p:spTree>
    <p:extLst>
      <p:ext uri="{BB962C8B-B14F-4D97-AF65-F5344CB8AC3E}">
        <p14:creationId xmlns:p14="http://schemas.microsoft.com/office/powerpoint/2010/main" val="9747801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fields in an OSPFv3 link-LSA are described as follows:</a:t>
            </a:r>
            <a:endParaRPr lang="en-US" altLang="zh-CN" dirty="0" smtClean="0">
              <a:latin typeface="Huawei Sans" panose="020C0503030203020204" pitchFamily="34" charset="0"/>
            </a:endParaRP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err="1">
                <a:latin typeface="Huawei Sans" panose="020C0503030203020204" pitchFamily="34" charset="0"/>
              </a:rPr>
              <a:t>Rtr</a:t>
            </a:r>
            <a:r>
              <a:rPr dirty="0">
                <a:latin typeface="Huawei Sans" panose="020C0503030203020204" pitchFamily="34" charset="0"/>
              </a:rPr>
              <a:t> </a:t>
            </a:r>
            <a:r>
              <a:rPr dirty="0" err="1">
                <a:latin typeface="Huawei Sans" panose="020C0503030203020204" pitchFamily="34" charset="0"/>
              </a:rPr>
              <a:t>Pri</a:t>
            </a:r>
            <a:r>
              <a:rPr dirty="0">
                <a:latin typeface="Huawei Sans" panose="020C0503030203020204" pitchFamily="34" charset="0"/>
              </a:rPr>
              <a:t>: indicates the router priority of the interface attaching the originating router to the link and occupies 1 byte.</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Options: indicates a collection of Options bits that the router sets in the network-LSA and occupies 3 bytes. </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Number of Prefixes: indicates the number of IPv6 address prefixes carried in the LSA, and occupies 4 bytes.</a:t>
            </a:r>
            <a:endParaRPr lang="en-US" altLang="zh-CN" dirty="0" smtClean="0">
              <a:latin typeface="Huawei Sans" panose="020C0503030203020204" pitchFamily="34" charset="0"/>
            </a:endParaRP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dirty="0" err="1">
                <a:latin typeface="Huawei Sans" panose="020C0503030203020204" pitchFamily="34" charset="0"/>
              </a:rPr>
              <a:t>PrefixLength</a:t>
            </a:r>
            <a:r>
              <a:rPr dirty="0">
                <a:latin typeface="Huawei Sans" panose="020C0503030203020204" pitchFamily="34" charset="0"/>
              </a:rPr>
              <a:t>, </a:t>
            </a:r>
            <a:r>
              <a:rPr dirty="0" err="1">
                <a:latin typeface="Huawei Sans" panose="020C0503030203020204" pitchFamily="34" charset="0"/>
              </a:rPr>
              <a:t>PrefixOptions</a:t>
            </a:r>
            <a:r>
              <a:rPr dirty="0">
                <a:latin typeface="Huawei Sans" panose="020C0503030203020204" pitchFamily="34" charset="0"/>
              </a:rPr>
              <a:t>, and Address Prefix are triplets that describe a prefix and have the same meanings as those in an inter-area-prefix-LSA.</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dirty="0" smtClean="0">
              <a:latin typeface="Huawei Sans" panose="020C0503030203020204" pitchFamily="34" charset="0"/>
            </a:endParaRPr>
          </a:p>
        </p:txBody>
      </p:sp>
    </p:spTree>
    <p:extLst>
      <p:ext uri="{BB962C8B-B14F-4D97-AF65-F5344CB8AC3E}">
        <p14:creationId xmlns:p14="http://schemas.microsoft.com/office/powerpoint/2010/main" val="5724106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fields in an OSPFv3 intra-area-prefix-LSA are described as follows:</a:t>
            </a:r>
            <a:endParaRPr lang="en-US" altLang="zh-CN" dirty="0" smtClean="0">
              <a:latin typeface="Huawei Sans" panose="020C0503030203020204" pitchFamily="34" charset="0"/>
            </a:endParaRPr>
          </a:p>
          <a:p>
            <a:pPr marL="540000" marR="0" lvl="1"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Number of Prefixes: indicates the number of IPv6 address prefixes carried in the LSA, and occupies 4 bytes. If necessary, prefixes can be carried in multiple intra-area-prefix-LSAs to limit the size of each Type 9 LSA.</a:t>
            </a:r>
          </a:p>
          <a:p>
            <a:pPr marL="540000" marR="0" lvl="1"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Referenced LS type: indicates whether the LSA references a router-LSA or a network-LSA, and occupies 4 bytes.</a:t>
            </a:r>
            <a:endParaRPr lang="en-US" altLang="zh-CN" dirty="0" smtClean="0">
              <a:latin typeface="Huawei Sans" panose="020C0503030203020204" pitchFamily="34" charset="0"/>
            </a:endParaRPr>
          </a:p>
          <a:p>
            <a:pPr marL="900000" marR="0" lvl="2"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1: A router-LSA is referenced.</a:t>
            </a:r>
          </a:p>
          <a:p>
            <a:pPr marL="900000" marR="0" lvl="2"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2: A network-LSA is referenced.</a:t>
            </a:r>
          </a:p>
          <a:p>
            <a:pPr marL="540000" marR="0" lvl="1"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Referenced Link State ID: 4 bytes.</a:t>
            </a:r>
            <a:endParaRPr lang="en-US" altLang="zh-CN" dirty="0" smtClean="0">
              <a:latin typeface="Huawei Sans" panose="020C0503030203020204" pitchFamily="34" charset="0"/>
            </a:endParaRPr>
          </a:p>
          <a:p>
            <a:pPr marL="900000" marR="0" lvl="2"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If the LSA references a router-LSA, this field is set to 0.</a:t>
            </a:r>
            <a:endParaRPr lang="en-US" altLang="zh-CN" dirty="0" smtClean="0">
              <a:latin typeface="Huawei Sans" panose="020C0503030203020204" pitchFamily="34" charset="0"/>
            </a:endParaRPr>
          </a:p>
          <a:p>
            <a:pPr marL="900000" marR="0" lvl="2"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If the LSA references a network-LSA, this field is set to the interface ID of the DR on the attached link.</a:t>
            </a:r>
          </a:p>
          <a:p>
            <a:pPr marL="540000" marR="0" lvl="1"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Referenced Advertising Router: 4 bytes.</a:t>
            </a:r>
            <a:endParaRPr lang="en-US" altLang="zh-CN" dirty="0" smtClean="0">
              <a:latin typeface="Huawei Sans" panose="020C0503030203020204" pitchFamily="34" charset="0"/>
            </a:endParaRPr>
          </a:p>
          <a:p>
            <a:pPr marL="900000" marR="0" lvl="2"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If the LSA references a router-LSA, this field is set to the router ID of the associated router.</a:t>
            </a:r>
            <a:endParaRPr lang="en-US" altLang="zh-CN" dirty="0" smtClean="0">
              <a:latin typeface="Huawei Sans" panose="020C0503030203020204" pitchFamily="34" charset="0"/>
            </a:endParaRPr>
          </a:p>
          <a:p>
            <a:pPr marL="900000" marR="0" lvl="2" indent="-180000" algn="l" defTabSz="1219304" rtl="0" eaLnBrk="1" fontAlgn="auto" latinLnBrk="0" hangingPunct="1">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If the LSA references a network-LSA, this field is set to the router ID of the DR on the attached link</a:t>
            </a:r>
            <a:r>
              <a:rPr dirty="0" smtClean="0">
                <a:latin typeface="Huawei Sans" panose="020C0503030203020204" pitchFamily="34" charset="0"/>
              </a:rPr>
              <a:t>.</a:t>
            </a:r>
            <a:endParaRPr dirty="0">
              <a:latin typeface="Huawei Sans" panose="020C0503030203020204" pitchFamily="34" charset="0"/>
            </a:endParaRPr>
          </a:p>
        </p:txBody>
      </p:sp>
    </p:spTree>
    <p:extLst>
      <p:ext uri="{BB962C8B-B14F-4D97-AF65-F5344CB8AC3E}">
        <p14:creationId xmlns:p14="http://schemas.microsoft.com/office/powerpoint/2010/main" val="33978491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1">
              <a:defRPr/>
            </a:pPr>
            <a:r>
              <a:rPr lang="en-US" altLang="zh-CN" dirty="0" err="1">
                <a:solidFill>
                  <a:prstClr val="black"/>
                </a:solidFill>
                <a:latin typeface="Huawei Sans" panose="020C0503030203020204" pitchFamily="34" charset="0"/>
              </a:rPr>
              <a:t>PrefixLength</a:t>
            </a:r>
            <a:r>
              <a:rPr lang="en-US" altLang="zh-CN" dirty="0">
                <a:solidFill>
                  <a:prstClr val="black"/>
                </a:solidFill>
                <a:latin typeface="Huawei Sans" panose="020C0503030203020204" pitchFamily="34" charset="0"/>
              </a:rPr>
              <a:t>, </a:t>
            </a:r>
            <a:r>
              <a:rPr lang="en-US" altLang="zh-CN" dirty="0" err="1">
                <a:solidFill>
                  <a:prstClr val="black"/>
                </a:solidFill>
                <a:latin typeface="Huawei Sans" panose="020C0503030203020204" pitchFamily="34" charset="0"/>
              </a:rPr>
              <a:t>PrefixOptions</a:t>
            </a:r>
            <a:r>
              <a:rPr lang="en-US" altLang="zh-CN" dirty="0">
                <a:solidFill>
                  <a:prstClr val="black"/>
                </a:solidFill>
                <a:latin typeface="Huawei Sans" panose="020C0503030203020204" pitchFamily="34" charset="0"/>
              </a:rPr>
              <a:t>, and Address Prefix are triplets that describe a prefix and have the same meanings as those in an inter-area-prefix-LSA.</a:t>
            </a:r>
          </a:p>
          <a:p>
            <a:pPr lvl="1">
              <a:defRPr/>
            </a:pPr>
            <a:r>
              <a:rPr lang="en-US" altLang="zh-CN" dirty="0">
                <a:solidFill>
                  <a:prstClr val="black"/>
                </a:solidFill>
                <a:latin typeface="Huawei Sans" panose="020C0503030203020204" pitchFamily="34" charset="0"/>
              </a:rPr>
              <a:t>Metric: indicates the prefix cost and occupies 2 bytes. This field has the same unit as the interface cost of a router-LSA.</a:t>
            </a:r>
          </a:p>
          <a:p>
            <a:pPr lvl="0">
              <a:buFont typeface="Huawei Sans" panose="020C0503030203020204" pitchFamily="34" charset="0"/>
              <a:buChar char="▫"/>
              <a:defRPr/>
            </a:pPr>
            <a:r>
              <a:rPr lang="en-US" altLang="zh-CN" dirty="0">
                <a:solidFill>
                  <a:prstClr val="black"/>
                </a:solidFill>
                <a:latin typeface="Huawei Sans" panose="020C0503030203020204" pitchFamily="34" charset="0"/>
              </a:rPr>
              <a:t>In OSPFv3, when a link or its prefix changes, the attached router sends an intra-area-prefix-LSA, which however does not trigger SPF calculation</a:t>
            </a:r>
            <a:r>
              <a:rPr lang="en-US" altLang="zh-CN" dirty="0" smtClean="0">
                <a:solidFill>
                  <a:prstClr val="black"/>
                </a:solidFill>
                <a:latin typeface="Huawei Sans" panose="020C0503030203020204" pitchFamily="34" charset="0"/>
              </a:rPr>
              <a:t>.</a:t>
            </a:r>
            <a:endParaRPr lang="en-US" altLang="zh-CN"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41219217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As shown in the figure, R1, R2, R3, and R4 run OSPFv3 and are all deployed in the backbone area.</a:t>
            </a:r>
            <a:endParaRPr lang="en-US" altLang="zh-CN" dirty="0" smtClean="0">
              <a:latin typeface="Huawei Sans" panose="020C0503030203020204" pitchFamily="34" charset="0"/>
            </a:endParaRPr>
          </a:p>
          <a:p>
            <a:r>
              <a:rPr>
                <a:latin typeface="Huawei Sans" panose="020C0503030203020204" pitchFamily="34" charset="0"/>
              </a:rPr>
              <a:t>After the network becomes stable, check the LSDB of R2. The command output shows information about the following types of LSAs: router-LSA (Type 1), network-LSA (Type 2), Link-LSA (Type 8), and intra-area-prefix-LSA (Type 9).</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685599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dirty="0">
                <a:latin typeface="Huawei Sans" panose="020C0503030203020204" pitchFamily="34" charset="0"/>
              </a:rPr>
              <a:t>The command output is described as follows:</a:t>
            </a:r>
            <a:endParaRPr lang="en-US" altLang="zh-CN" dirty="0" smtClean="0">
              <a:latin typeface="Huawei Sans" panose="020C0503030203020204" pitchFamily="34" charset="0"/>
            </a:endParaRPr>
          </a:p>
          <a:p>
            <a:pPr lvl="1"/>
            <a:r>
              <a:rPr dirty="0">
                <a:latin typeface="Huawei Sans" panose="020C0503030203020204" pitchFamily="34" charset="0"/>
              </a:rPr>
              <a:t>LS Age: aging time of the LSA.</a:t>
            </a:r>
          </a:p>
          <a:p>
            <a:pPr lvl="1"/>
            <a:r>
              <a:rPr dirty="0">
                <a:latin typeface="Huawei Sans" panose="020C0503030203020204" pitchFamily="34" charset="0"/>
              </a:rPr>
              <a:t>LS Type: LSA type, which can be any of the following:</a:t>
            </a:r>
          </a:p>
          <a:p>
            <a:pPr lvl="2"/>
            <a:r>
              <a:rPr dirty="0">
                <a:latin typeface="Huawei Sans" panose="020C0503030203020204" pitchFamily="34" charset="0"/>
              </a:rPr>
              <a:t>Router-LSA, Network-LSA, Inter-Area-Prefix-LSA, Inter-Area-Router-LSA, AS-external-LSA, NSSA-LSA, Link-LSA, or Intra-Area-Prefix-LSA</a:t>
            </a:r>
          </a:p>
          <a:p>
            <a:pPr lvl="1"/>
            <a:r>
              <a:rPr dirty="0">
                <a:latin typeface="Huawei Sans" panose="020C0503030203020204" pitchFamily="34" charset="0"/>
              </a:rPr>
              <a:t>Link State ID: link state ID in the LSA header.</a:t>
            </a:r>
            <a:endParaRPr lang="en-US" altLang="zh-CN" dirty="0" smtClean="0">
              <a:latin typeface="Huawei Sans" panose="020C0503030203020204" pitchFamily="34" charset="0"/>
            </a:endParaRPr>
          </a:p>
          <a:p>
            <a:pPr lvl="1"/>
            <a:r>
              <a:rPr dirty="0">
                <a:latin typeface="Huawei Sans" panose="020C0503030203020204" pitchFamily="34" charset="0"/>
              </a:rPr>
              <a:t>Originating Router: router that generates the LSA.</a:t>
            </a:r>
          </a:p>
          <a:p>
            <a:pPr lvl="1"/>
            <a:r>
              <a:rPr dirty="0">
                <a:latin typeface="Huawei Sans" panose="020C0503030203020204" pitchFamily="34" charset="0"/>
              </a:rPr>
              <a:t>LS </a:t>
            </a:r>
            <a:r>
              <a:rPr dirty="0" err="1">
                <a:latin typeface="Huawei Sans" panose="020C0503030203020204" pitchFamily="34" charset="0"/>
              </a:rPr>
              <a:t>Seq</a:t>
            </a:r>
            <a:r>
              <a:rPr dirty="0">
                <a:latin typeface="Huawei Sans" panose="020C0503030203020204" pitchFamily="34" charset="0"/>
              </a:rPr>
              <a:t> Number: sequence number of the LSA. This field is carried in the LSA header.</a:t>
            </a:r>
          </a:p>
          <a:p>
            <a:pPr lvl="1"/>
            <a:r>
              <a:rPr dirty="0">
                <a:latin typeface="Huawei Sans" panose="020C0503030203020204" pitchFamily="34" charset="0"/>
              </a:rPr>
              <a:t>Checksum: checksum of the LSA.</a:t>
            </a:r>
          </a:p>
          <a:p>
            <a:pPr lvl="1"/>
            <a:r>
              <a:rPr dirty="0">
                <a:latin typeface="Huawei Sans" panose="020C0503030203020204" pitchFamily="34" charset="0"/>
              </a:rPr>
              <a:t>Length: length of the LSA.</a:t>
            </a:r>
          </a:p>
          <a:p>
            <a:pPr lvl="1"/>
            <a:r>
              <a:rPr dirty="0">
                <a:latin typeface="Huawei Sans" panose="020C0503030203020204" pitchFamily="34" charset="0"/>
              </a:rPr>
              <a:t>Priority: priority of the interface attached to the link.</a:t>
            </a:r>
          </a:p>
          <a:p>
            <a:pPr lvl="1"/>
            <a:r>
              <a:rPr dirty="0">
                <a:latin typeface="Huawei Sans" panose="020C0503030203020204" pitchFamily="34" charset="0"/>
              </a:rPr>
              <a:t>Options: optional capabilities of the link.</a:t>
            </a:r>
          </a:p>
          <a:p>
            <a:pPr lvl="1"/>
            <a:r>
              <a:rPr dirty="0">
                <a:latin typeface="Huawei Sans" panose="020C0503030203020204" pitchFamily="34" charset="0"/>
              </a:rPr>
              <a:t>Link-Local Address: link-local address.</a:t>
            </a:r>
          </a:p>
          <a:p>
            <a:pPr lvl="1"/>
            <a:r>
              <a:rPr dirty="0">
                <a:latin typeface="Huawei Sans" panose="020C0503030203020204" pitchFamily="34" charset="0"/>
              </a:rPr>
              <a:t>Number of Prefixes: number of IPv6 prefixes contained in the LSA.</a:t>
            </a:r>
          </a:p>
          <a:p>
            <a:pPr lvl="1"/>
            <a:r>
              <a:rPr dirty="0">
                <a:latin typeface="Huawei Sans" panose="020C0503030203020204" pitchFamily="34" charset="0"/>
              </a:rPr>
              <a:t>Prefix: IPv6 prefix.</a:t>
            </a:r>
          </a:p>
          <a:p>
            <a:pPr lvl="1"/>
            <a:r>
              <a:rPr dirty="0">
                <a:latin typeface="Huawei Sans" panose="020C0503030203020204" pitchFamily="34" charset="0"/>
              </a:rPr>
              <a:t>Prefix Options: optional capabilities associated with the prefix.</a:t>
            </a:r>
          </a:p>
          <a:p>
            <a:endParaRPr lang="zh-CN" altLang="en-US" dirty="0">
              <a:latin typeface="Huawei Sans" panose="020C0503030203020204" pitchFamily="34" charset="0"/>
            </a:endParaRPr>
          </a:p>
        </p:txBody>
      </p:sp>
      <p:sp>
        <p:nvSpPr>
          <p:cNvPr id="9" name="幻灯片图像占位符 8"/>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1184240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0580544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64070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5078300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The configuration commands and methods of OSPFv3 are similar to those of OSPFv2. For details, see the "HCIP-Datacom-Core Technology" course.</a:t>
            </a: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0942247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746022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[Huawei] </a:t>
            </a:r>
            <a:r>
              <a:rPr b="1" dirty="0">
                <a:latin typeface="Huawei Sans" panose="020C0503030203020204" pitchFamily="34" charset="0"/>
              </a:rPr>
              <a:t>display ospfv3</a:t>
            </a:r>
            <a:r>
              <a:rPr dirty="0">
                <a:latin typeface="Huawei Sans" panose="020C0503030203020204" pitchFamily="34" charset="0"/>
              </a:rPr>
              <a:t> [ </a:t>
            </a:r>
            <a:r>
              <a:rPr i="1" dirty="0">
                <a:latin typeface="Huawei Sans" panose="020C0503030203020204" pitchFamily="34" charset="0"/>
              </a:rPr>
              <a:t>process-id</a:t>
            </a:r>
            <a:r>
              <a:rPr dirty="0">
                <a:latin typeface="Huawei Sans" panose="020C0503030203020204" pitchFamily="34" charset="0"/>
              </a:rPr>
              <a:t> ] </a:t>
            </a:r>
            <a:r>
              <a:rPr b="1" dirty="0" err="1">
                <a:latin typeface="Huawei Sans" panose="020C0503030203020204" pitchFamily="34" charset="0"/>
              </a:rPr>
              <a:t>lsdb</a:t>
            </a:r>
            <a:r>
              <a:rPr dirty="0">
                <a:latin typeface="Huawei Sans" panose="020C0503030203020204" pitchFamily="34" charset="0"/>
              </a:rPr>
              <a:t> [ </a:t>
            </a:r>
            <a:r>
              <a:rPr b="1" dirty="0">
                <a:latin typeface="Huawei Sans" panose="020C0503030203020204" pitchFamily="34" charset="0"/>
              </a:rPr>
              <a:t>area</a:t>
            </a:r>
            <a:r>
              <a:rPr dirty="0">
                <a:latin typeface="Huawei Sans" panose="020C0503030203020204" pitchFamily="34" charset="0"/>
              </a:rPr>
              <a:t> </a:t>
            </a:r>
            <a:r>
              <a:rPr i="1" dirty="0">
                <a:latin typeface="Huawei Sans" panose="020C0503030203020204" pitchFamily="34" charset="0"/>
              </a:rPr>
              <a:t>area-id</a:t>
            </a:r>
            <a:r>
              <a:rPr dirty="0">
                <a:latin typeface="Huawei Sans" panose="020C0503030203020204" pitchFamily="34" charset="0"/>
              </a:rPr>
              <a:t> ] [ </a:t>
            </a:r>
            <a:r>
              <a:rPr b="1" dirty="0">
                <a:latin typeface="Huawei Sans" panose="020C0503030203020204" pitchFamily="34" charset="0"/>
              </a:rPr>
              <a:t>originate-router</a:t>
            </a:r>
            <a:r>
              <a:rPr dirty="0">
                <a:latin typeface="Huawei Sans" panose="020C0503030203020204" pitchFamily="34" charset="0"/>
              </a:rPr>
              <a:t> </a:t>
            </a:r>
            <a:r>
              <a:rPr i="1" dirty="0">
                <a:latin typeface="Huawei Sans" panose="020C0503030203020204" pitchFamily="34" charset="0"/>
              </a:rPr>
              <a:t>advertising-router-id</a:t>
            </a:r>
            <a:r>
              <a:rPr dirty="0">
                <a:latin typeface="Huawei Sans" panose="020C0503030203020204" pitchFamily="34" charset="0"/>
              </a:rPr>
              <a:t> | </a:t>
            </a:r>
            <a:r>
              <a:rPr b="1" dirty="0">
                <a:latin typeface="Huawei Sans" panose="020C0503030203020204" pitchFamily="34" charset="0"/>
              </a:rPr>
              <a:t>self-originate</a:t>
            </a:r>
            <a:r>
              <a:rPr dirty="0">
                <a:latin typeface="Huawei Sans" panose="020C0503030203020204" pitchFamily="34" charset="0"/>
              </a:rPr>
              <a:t> ] [ { </a:t>
            </a:r>
            <a:r>
              <a:rPr b="1" dirty="0">
                <a:latin typeface="Huawei Sans" panose="020C0503030203020204" pitchFamily="34" charset="0"/>
              </a:rPr>
              <a:t>router</a:t>
            </a:r>
            <a:r>
              <a:rPr dirty="0">
                <a:latin typeface="Huawei Sans" panose="020C0503030203020204" pitchFamily="34" charset="0"/>
              </a:rPr>
              <a:t> | </a:t>
            </a:r>
            <a:r>
              <a:rPr b="1" dirty="0">
                <a:latin typeface="Huawei Sans" panose="020C0503030203020204" pitchFamily="34" charset="0"/>
              </a:rPr>
              <a:t>network</a:t>
            </a:r>
            <a:r>
              <a:rPr dirty="0">
                <a:latin typeface="Huawei Sans" panose="020C0503030203020204" pitchFamily="34" charset="0"/>
              </a:rPr>
              <a:t> | </a:t>
            </a:r>
            <a:r>
              <a:rPr b="1" dirty="0">
                <a:latin typeface="Huawei Sans" panose="020C0503030203020204" pitchFamily="34" charset="0"/>
              </a:rPr>
              <a:t>inter-router</a:t>
            </a:r>
            <a:r>
              <a:rPr dirty="0">
                <a:latin typeface="Huawei Sans" panose="020C0503030203020204" pitchFamily="34" charset="0"/>
              </a:rPr>
              <a:t> [ </a:t>
            </a:r>
            <a:r>
              <a:rPr b="1" dirty="0" err="1">
                <a:latin typeface="Huawei Sans" panose="020C0503030203020204" pitchFamily="34" charset="0"/>
              </a:rPr>
              <a:t>asbr</a:t>
            </a:r>
            <a:r>
              <a:rPr b="1" dirty="0">
                <a:latin typeface="Huawei Sans" panose="020C0503030203020204" pitchFamily="34" charset="0"/>
              </a:rPr>
              <a:t>-router</a:t>
            </a:r>
            <a:r>
              <a:rPr dirty="0">
                <a:latin typeface="Huawei Sans" panose="020C0503030203020204" pitchFamily="34" charset="0"/>
              </a:rPr>
              <a:t> </a:t>
            </a:r>
            <a:r>
              <a:rPr i="1" dirty="0" err="1">
                <a:latin typeface="Huawei Sans" panose="020C0503030203020204" pitchFamily="34" charset="0"/>
              </a:rPr>
              <a:t>asbr</a:t>
            </a:r>
            <a:r>
              <a:rPr i="1" dirty="0">
                <a:latin typeface="Huawei Sans" panose="020C0503030203020204" pitchFamily="34" charset="0"/>
              </a:rPr>
              <a:t>-router-id</a:t>
            </a:r>
            <a:r>
              <a:rPr dirty="0">
                <a:latin typeface="Huawei Sans" panose="020C0503030203020204" pitchFamily="34" charset="0"/>
              </a:rPr>
              <a:t> ] | { </a:t>
            </a:r>
            <a:r>
              <a:rPr b="1" dirty="0">
                <a:latin typeface="Huawei Sans" panose="020C0503030203020204" pitchFamily="34" charset="0"/>
              </a:rPr>
              <a:t>inter-prefix</a:t>
            </a:r>
            <a:r>
              <a:rPr dirty="0">
                <a:latin typeface="Huawei Sans" panose="020C0503030203020204" pitchFamily="34" charset="0"/>
              </a:rPr>
              <a:t> | </a:t>
            </a:r>
            <a:r>
              <a:rPr b="1" dirty="0" err="1">
                <a:latin typeface="Huawei Sans" panose="020C0503030203020204" pitchFamily="34" charset="0"/>
              </a:rPr>
              <a:t>nssa</a:t>
            </a:r>
            <a:r>
              <a:rPr dirty="0">
                <a:latin typeface="Huawei Sans" panose="020C0503030203020204" pitchFamily="34" charset="0"/>
              </a:rPr>
              <a:t> } [ </a:t>
            </a:r>
            <a:r>
              <a:rPr i="1" dirty="0">
                <a:latin typeface="Huawei Sans" panose="020C0503030203020204" pitchFamily="34" charset="0"/>
              </a:rPr>
              <a:t>ipv6-address</a:t>
            </a:r>
            <a:r>
              <a:rPr dirty="0">
                <a:latin typeface="Huawei Sans" panose="020C0503030203020204" pitchFamily="34" charset="0"/>
              </a:rPr>
              <a:t> </a:t>
            </a:r>
            <a:r>
              <a:rPr i="1" dirty="0">
                <a:latin typeface="Huawei Sans" panose="020C0503030203020204" pitchFamily="34" charset="0"/>
              </a:rPr>
              <a:t>prefix-length</a:t>
            </a:r>
            <a:r>
              <a:rPr dirty="0">
                <a:latin typeface="Huawei Sans" panose="020C0503030203020204" pitchFamily="34" charset="0"/>
              </a:rPr>
              <a:t> ] | </a:t>
            </a:r>
            <a:r>
              <a:rPr b="1" dirty="0">
                <a:latin typeface="Huawei Sans" panose="020C0503030203020204" pitchFamily="34" charset="0"/>
              </a:rPr>
              <a:t>link</a:t>
            </a:r>
            <a:r>
              <a:rPr dirty="0">
                <a:latin typeface="Huawei Sans" panose="020C0503030203020204" pitchFamily="34" charset="0"/>
              </a:rPr>
              <a:t> | </a:t>
            </a:r>
            <a:r>
              <a:rPr b="1" dirty="0">
                <a:latin typeface="Huawei Sans" panose="020C0503030203020204" pitchFamily="34" charset="0"/>
              </a:rPr>
              <a:t>intra-prefix</a:t>
            </a:r>
            <a:r>
              <a:rPr dirty="0">
                <a:latin typeface="Huawei Sans" panose="020C0503030203020204" pitchFamily="34" charset="0"/>
              </a:rPr>
              <a:t> | </a:t>
            </a:r>
            <a:r>
              <a:rPr b="1" dirty="0">
                <a:latin typeface="Huawei Sans" panose="020C0503030203020204" pitchFamily="34" charset="0"/>
              </a:rPr>
              <a:t>grace</a:t>
            </a:r>
            <a:r>
              <a:rPr dirty="0">
                <a:latin typeface="Huawei Sans" panose="020C0503030203020204" pitchFamily="34" charset="0"/>
              </a:rPr>
              <a:t> } [ </a:t>
            </a:r>
            <a:r>
              <a:rPr i="1" dirty="0">
                <a:latin typeface="Huawei Sans" panose="020C0503030203020204" pitchFamily="34" charset="0"/>
              </a:rPr>
              <a:t>link-state-id</a:t>
            </a:r>
            <a:r>
              <a:rPr dirty="0">
                <a:latin typeface="Huawei Sans" panose="020C0503030203020204" pitchFamily="34" charset="0"/>
              </a:rPr>
              <a:t> ] ]</a:t>
            </a:r>
          </a:p>
          <a:p>
            <a:pPr lvl="1"/>
            <a:r>
              <a:rPr i="1" dirty="0">
                <a:latin typeface="Huawei Sans" panose="020C0503030203020204" pitchFamily="34" charset="0"/>
              </a:rPr>
              <a:t>process-id</a:t>
            </a:r>
            <a:r>
              <a:rPr dirty="0">
                <a:latin typeface="Huawei Sans" panose="020C0503030203020204" pitchFamily="34" charset="0"/>
              </a:rPr>
              <a:t>: specifies the ID of an OSPFv3 process. The value is an integer ranging from 1 to 65535.</a:t>
            </a:r>
          </a:p>
          <a:p>
            <a:pPr lvl="1"/>
            <a:r>
              <a:rPr b="1" dirty="0">
                <a:latin typeface="Huawei Sans" panose="020C0503030203020204" pitchFamily="34" charset="0"/>
              </a:rPr>
              <a:t>area</a:t>
            </a:r>
            <a:r>
              <a:rPr dirty="0">
                <a:latin typeface="Huawei Sans" panose="020C0503030203020204" pitchFamily="34" charset="0"/>
              </a:rPr>
              <a:t> </a:t>
            </a:r>
            <a:r>
              <a:rPr i="1" dirty="0">
                <a:latin typeface="Huawei Sans" panose="020C0503030203020204" pitchFamily="34" charset="0"/>
              </a:rPr>
              <a:t>area-id</a:t>
            </a:r>
            <a:r>
              <a:rPr dirty="0">
                <a:latin typeface="Huawei Sans" panose="020C0503030203020204" pitchFamily="34" charset="0"/>
              </a:rPr>
              <a:t>: specifies the ID of an area. The area ID can be a decimal integer or in the IPv4 address format. For a decimal integer, the value ranges from 0 to 4294967295. For the IPv4 address format, the value is in dotted decimal notation.</a:t>
            </a:r>
          </a:p>
          <a:p>
            <a:pPr lvl="1"/>
            <a:r>
              <a:rPr b="1" dirty="0">
                <a:latin typeface="Huawei Sans" panose="020C0503030203020204" pitchFamily="34" charset="0"/>
              </a:rPr>
              <a:t>external</a:t>
            </a:r>
            <a:r>
              <a:rPr dirty="0">
                <a:latin typeface="Huawei Sans" panose="020C0503030203020204" pitchFamily="34" charset="0"/>
              </a:rPr>
              <a:t>: displays information about AS-external LSAs in the LSDB.</a:t>
            </a:r>
            <a:endParaRPr lang="en-US" altLang="zh-CN" dirty="0" smtClean="0">
              <a:latin typeface="Huawei Sans" panose="020C0503030203020204" pitchFamily="34" charset="0"/>
            </a:endParaRPr>
          </a:p>
          <a:p>
            <a:pPr lvl="1"/>
            <a:r>
              <a:rPr b="1" dirty="0">
                <a:latin typeface="Huawei Sans" panose="020C0503030203020204" pitchFamily="34" charset="0"/>
              </a:rPr>
              <a:t>inter-prefix</a:t>
            </a:r>
            <a:r>
              <a:rPr dirty="0">
                <a:latin typeface="Huawei Sans" panose="020C0503030203020204" pitchFamily="34" charset="0"/>
              </a:rPr>
              <a:t>: displays information about inter-area-prefix LSAs in the LSDB.</a:t>
            </a:r>
            <a:endParaRPr lang="en-US" altLang="zh-CN" dirty="0" smtClean="0">
              <a:latin typeface="Huawei Sans" panose="020C0503030203020204" pitchFamily="34" charset="0"/>
            </a:endParaRPr>
          </a:p>
          <a:p>
            <a:pPr lvl="1"/>
            <a:r>
              <a:rPr b="1" dirty="0">
                <a:latin typeface="Huawei Sans" panose="020C0503030203020204" pitchFamily="34" charset="0"/>
              </a:rPr>
              <a:t>inter-router</a:t>
            </a:r>
            <a:r>
              <a:rPr dirty="0">
                <a:latin typeface="Huawei Sans" panose="020C0503030203020204" pitchFamily="34" charset="0"/>
              </a:rPr>
              <a:t>: displays information about inter-area-router LSAs in the LSDB.</a:t>
            </a:r>
            <a:endParaRPr lang="en-US" altLang="zh-CN" dirty="0" smtClean="0">
              <a:latin typeface="Huawei Sans" panose="020C0503030203020204" pitchFamily="34" charset="0"/>
            </a:endParaRPr>
          </a:p>
          <a:p>
            <a:pPr lvl="1"/>
            <a:r>
              <a:rPr b="1" dirty="0">
                <a:latin typeface="Huawei Sans" panose="020C0503030203020204" pitchFamily="34" charset="0"/>
              </a:rPr>
              <a:t>intra-prefix</a:t>
            </a:r>
            <a:r>
              <a:rPr dirty="0">
                <a:latin typeface="Huawei Sans" panose="020C0503030203020204" pitchFamily="34" charset="0"/>
              </a:rPr>
              <a:t>: displays information about intra-area-prefix LSAs in the LSDB.</a:t>
            </a:r>
            <a:endParaRPr lang="en-US" altLang="zh-CN" dirty="0" smtClean="0">
              <a:latin typeface="Huawei Sans" panose="020C0503030203020204" pitchFamily="34" charset="0"/>
            </a:endParaRPr>
          </a:p>
          <a:p>
            <a:pPr lvl="1"/>
            <a:r>
              <a:rPr b="1" dirty="0" err="1">
                <a:latin typeface="Huawei Sans" panose="020C0503030203020204" pitchFamily="34" charset="0"/>
              </a:rPr>
              <a:t>nssa</a:t>
            </a:r>
            <a:r>
              <a:rPr dirty="0">
                <a:latin typeface="Huawei Sans" panose="020C0503030203020204" pitchFamily="34" charset="0"/>
              </a:rPr>
              <a:t>: displays information about NSSA LSAs in the LSDB.</a:t>
            </a:r>
            <a:endParaRPr lang="en-US" altLang="zh-CN" dirty="0" smtClean="0">
              <a:latin typeface="Huawei Sans" panose="020C0503030203020204" pitchFamily="34" charset="0"/>
            </a:endParaRPr>
          </a:p>
          <a:p>
            <a:pPr lvl="1"/>
            <a:r>
              <a:rPr b="1" dirty="0">
                <a:latin typeface="Huawei Sans" panose="020C0503030203020204" pitchFamily="34" charset="0"/>
              </a:rPr>
              <a:t>link</a:t>
            </a:r>
            <a:r>
              <a:rPr dirty="0">
                <a:latin typeface="Huawei Sans" panose="020C0503030203020204" pitchFamily="34" charset="0"/>
              </a:rPr>
              <a:t>: displays information about </a:t>
            </a:r>
            <a:r>
              <a:rPr dirty="0" smtClean="0">
                <a:latin typeface="Huawei Sans" panose="020C0503030203020204" pitchFamily="34" charset="0"/>
              </a:rPr>
              <a:t>link</a:t>
            </a:r>
            <a:r>
              <a:rPr lang="en-US" dirty="0" smtClean="0">
                <a:latin typeface="Huawei Sans" panose="020C0503030203020204" pitchFamily="34" charset="0"/>
              </a:rPr>
              <a:t>-</a:t>
            </a:r>
            <a:r>
              <a:rPr dirty="0" smtClean="0">
                <a:latin typeface="Huawei Sans" panose="020C0503030203020204" pitchFamily="34" charset="0"/>
              </a:rPr>
              <a:t>LSAs </a:t>
            </a:r>
            <a:r>
              <a:rPr dirty="0">
                <a:latin typeface="Huawei Sans" panose="020C0503030203020204" pitchFamily="34" charset="0"/>
              </a:rPr>
              <a:t>in the LSDB.</a:t>
            </a:r>
            <a:endParaRPr lang="en-US" altLang="zh-CN" dirty="0" smtClean="0">
              <a:latin typeface="Huawei Sans" panose="020C0503030203020204" pitchFamily="34" charset="0"/>
            </a:endParaRPr>
          </a:p>
          <a:p>
            <a:pPr lvl="1"/>
            <a:r>
              <a:rPr b="1" dirty="0">
                <a:latin typeface="Huawei Sans" panose="020C0503030203020204" pitchFamily="34" charset="0"/>
              </a:rPr>
              <a:t>network</a:t>
            </a:r>
            <a:r>
              <a:rPr dirty="0">
                <a:latin typeface="Huawei Sans" panose="020C0503030203020204" pitchFamily="34" charset="0"/>
              </a:rPr>
              <a:t>: displays information about network-LSAs in the LSDB.</a:t>
            </a:r>
            <a:endParaRPr lang="en-US" altLang="zh-CN" dirty="0" smtClean="0">
              <a:latin typeface="Huawei Sans" panose="020C0503030203020204" pitchFamily="34" charset="0"/>
            </a:endParaRPr>
          </a:p>
          <a:p>
            <a:pPr lvl="1"/>
            <a:r>
              <a:rPr b="1" dirty="0">
                <a:latin typeface="Huawei Sans" panose="020C0503030203020204" pitchFamily="34" charset="0"/>
              </a:rPr>
              <a:t>router</a:t>
            </a:r>
            <a:r>
              <a:rPr dirty="0">
                <a:latin typeface="Huawei Sans" panose="020C0503030203020204" pitchFamily="34" charset="0"/>
              </a:rPr>
              <a:t>: displays information about router-LSAs in the LSDB.</a:t>
            </a:r>
            <a:endParaRPr lang="en-US" altLang="zh-CN" dirty="0" smtClean="0">
              <a:latin typeface="Huawei Sans" panose="020C0503030203020204" pitchFamily="34" charset="0"/>
            </a:endParaRPr>
          </a:p>
          <a:p>
            <a:pPr lvl="1"/>
            <a:r>
              <a:rPr i="1" dirty="0">
                <a:latin typeface="Huawei Sans" panose="020C0503030203020204" pitchFamily="34" charset="0"/>
              </a:rPr>
              <a:t>link-state-id</a:t>
            </a:r>
            <a:r>
              <a:rPr dirty="0">
                <a:latin typeface="Huawei Sans" panose="020C0503030203020204" pitchFamily="34" charset="0"/>
              </a:rPr>
              <a:t>: specifies a link state ID. The value is in dotted decimal notation.</a:t>
            </a:r>
          </a:p>
        </p:txBody>
      </p:sp>
    </p:spTree>
    <p:extLst>
      <p:ext uri="{BB962C8B-B14F-4D97-AF65-F5344CB8AC3E}">
        <p14:creationId xmlns:p14="http://schemas.microsoft.com/office/powerpoint/2010/main" val="35702862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82380"/>
            <a:ext cx="5932800" cy="8432872"/>
          </a:xfrm>
        </p:spPr>
        <p:txBody>
          <a:bodyPr/>
          <a:lstStyle/>
          <a:p>
            <a:pPr lvl="1"/>
            <a:r>
              <a:rPr b="1" dirty="0">
                <a:latin typeface="Huawei Sans" panose="020C0503030203020204" pitchFamily="34" charset="0"/>
              </a:rPr>
              <a:t>originate-router</a:t>
            </a:r>
            <a:r>
              <a:rPr dirty="0">
                <a:latin typeface="Huawei Sans" panose="020C0503030203020204" pitchFamily="34" charset="0"/>
              </a:rPr>
              <a:t> </a:t>
            </a:r>
            <a:r>
              <a:rPr i="1" dirty="0">
                <a:latin typeface="Huawei Sans" panose="020C0503030203020204" pitchFamily="34" charset="0"/>
              </a:rPr>
              <a:t>advertising-router-id</a:t>
            </a:r>
            <a:r>
              <a:rPr dirty="0">
                <a:latin typeface="Huawei Sans" panose="020C0503030203020204" pitchFamily="34" charset="0"/>
              </a:rPr>
              <a:t>: specifies the router ID of the router that advertises LSAs. The value is in dotted decimal notation.</a:t>
            </a:r>
          </a:p>
          <a:p>
            <a:pPr lvl="1"/>
            <a:r>
              <a:rPr b="1" dirty="0" err="1">
                <a:latin typeface="Huawei Sans" panose="020C0503030203020204" pitchFamily="34" charset="0"/>
              </a:rPr>
              <a:t>asbr</a:t>
            </a:r>
            <a:r>
              <a:rPr b="1" dirty="0">
                <a:latin typeface="Huawei Sans" panose="020C0503030203020204" pitchFamily="34" charset="0"/>
              </a:rPr>
              <a:t>-router </a:t>
            </a:r>
            <a:r>
              <a:rPr i="1" dirty="0" err="1">
                <a:latin typeface="Huawei Sans" panose="020C0503030203020204" pitchFamily="34" charset="0"/>
              </a:rPr>
              <a:t>asbr</a:t>
            </a:r>
            <a:r>
              <a:rPr i="1" dirty="0">
                <a:latin typeface="Huawei Sans" panose="020C0503030203020204" pitchFamily="34" charset="0"/>
              </a:rPr>
              <a:t>-router-id</a:t>
            </a:r>
            <a:r>
              <a:rPr dirty="0">
                <a:latin typeface="Huawei Sans" panose="020C0503030203020204" pitchFamily="34" charset="0"/>
              </a:rPr>
              <a:t>: specifies the router ID of an ASBR. The value is in dotted decimal notation.</a:t>
            </a:r>
          </a:p>
          <a:p>
            <a:pPr lvl="1"/>
            <a:r>
              <a:rPr b="1" dirty="0">
                <a:latin typeface="Huawei Sans" panose="020C0503030203020204" pitchFamily="34" charset="0"/>
              </a:rPr>
              <a:t>self-originate</a:t>
            </a:r>
            <a:r>
              <a:rPr dirty="0">
                <a:latin typeface="Huawei Sans" panose="020C0503030203020204" pitchFamily="34" charset="0"/>
              </a:rPr>
              <a:t>: displays information about the LSAs advertised by the local router in the LSDB.</a:t>
            </a:r>
            <a:endParaRPr lang="en-US" altLang="zh-CN" dirty="0">
              <a:latin typeface="Huawei Sans" panose="020C0503030203020204" pitchFamily="34" charset="0"/>
            </a:endParaRPr>
          </a:p>
          <a:p>
            <a:pPr lvl="1"/>
            <a:r>
              <a:rPr i="1" dirty="0">
                <a:latin typeface="Huawei Sans" panose="020C0503030203020204" pitchFamily="34" charset="0"/>
              </a:rPr>
              <a:t>ipv6-address prefix-length</a:t>
            </a:r>
            <a:r>
              <a:rPr dirty="0">
                <a:latin typeface="Huawei Sans" panose="020C0503030203020204" pitchFamily="34" charset="0"/>
              </a:rPr>
              <a:t>: specifies the destination IPv6 address and prefix length.</a:t>
            </a:r>
            <a:endParaRPr lang="en-US" altLang="zh-CN" dirty="0">
              <a:latin typeface="Huawei Sans" panose="020C0503030203020204" pitchFamily="34" charset="0"/>
            </a:endParaRPr>
          </a:p>
          <a:p>
            <a:pPr lvl="2"/>
            <a:r>
              <a:rPr i="1" dirty="0">
                <a:latin typeface="Huawei Sans" panose="020C0503030203020204" pitchFamily="34" charset="0"/>
              </a:rPr>
              <a:t>ipv6-address</a:t>
            </a:r>
            <a:r>
              <a:rPr dirty="0">
                <a:latin typeface="Huawei Sans" panose="020C0503030203020204" pitchFamily="34" charset="0"/>
              </a:rPr>
              <a:t>: The value is a 32-digit hexadecimal number, in the format of </a:t>
            </a:r>
            <a:r>
              <a:rPr i="1" dirty="0">
                <a:latin typeface="Huawei Sans" panose="020C0503030203020204" pitchFamily="34" charset="0"/>
              </a:rPr>
              <a:t>X:X:X:X:X:X:X:X</a:t>
            </a:r>
            <a:r>
              <a:rPr dirty="0">
                <a:latin typeface="Huawei Sans" panose="020C0503030203020204" pitchFamily="34" charset="0"/>
              </a:rPr>
              <a:t>.</a:t>
            </a:r>
            <a:endParaRPr lang="en-US" altLang="zh-CN" dirty="0">
              <a:latin typeface="Huawei Sans" panose="020C0503030203020204" pitchFamily="34" charset="0"/>
            </a:endParaRPr>
          </a:p>
          <a:p>
            <a:pPr lvl="2"/>
            <a:r>
              <a:rPr i="1" dirty="0">
                <a:latin typeface="Huawei Sans" panose="020C0503030203020204" pitchFamily="34" charset="0"/>
              </a:rPr>
              <a:t>prefix-length</a:t>
            </a:r>
            <a:r>
              <a:rPr dirty="0">
                <a:latin typeface="Huawei Sans" panose="020C0503030203020204" pitchFamily="34" charset="0"/>
              </a:rPr>
              <a:t>: The value is an integer ranging from 0 to 128.</a:t>
            </a:r>
            <a:endParaRPr lang="en-US" altLang="zh-CN" dirty="0">
              <a:latin typeface="Huawei Sans" panose="020C0503030203020204" pitchFamily="34" charset="0"/>
            </a:endParaRPr>
          </a:p>
          <a:p>
            <a:r>
              <a:rPr dirty="0">
                <a:latin typeface="Huawei Sans" panose="020C0503030203020204" pitchFamily="34" charset="0"/>
              </a:rPr>
              <a:t>[Huawei] </a:t>
            </a:r>
            <a:r>
              <a:rPr b="1" dirty="0">
                <a:latin typeface="Huawei Sans" panose="020C0503030203020204" pitchFamily="34" charset="0"/>
              </a:rPr>
              <a:t>display ospfv3</a:t>
            </a:r>
            <a:r>
              <a:rPr dirty="0">
                <a:latin typeface="Huawei Sans" panose="020C0503030203020204" pitchFamily="34" charset="0"/>
              </a:rPr>
              <a:t> [ </a:t>
            </a:r>
            <a:r>
              <a:rPr i="1" dirty="0">
                <a:latin typeface="Huawei Sans" panose="020C0503030203020204" pitchFamily="34" charset="0"/>
              </a:rPr>
              <a:t>process-id</a:t>
            </a:r>
            <a:r>
              <a:rPr dirty="0">
                <a:latin typeface="Huawei Sans" panose="020C0503030203020204" pitchFamily="34" charset="0"/>
              </a:rPr>
              <a:t> ] </a:t>
            </a:r>
            <a:r>
              <a:rPr b="1" dirty="0">
                <a:latin typeface="Huawei Sans" panose="020C0503030203020204" pitchFamily="34" charset="0"/>
              </a:rPr>
              <a:t>routing</a:t>
            </a:r>
            <a:r>
              <a:rPr dirty="0">
                <a:latin typeface="Huawei Sans" panose="020C0503030203020204" pitchFamily="34" charset="0"/>
              </a:rPr>
              <a:t> [ </a:t>
            </a:r>
            <a:r>
              <a:rPr i="1" dirty="0">
                <a:latin typeface="Huawei Sans" panose="020C0503030203020204" pitchFamily="34" charset="0"/>
              </a:rPr>
              <a:t>ipv6-address</a:t>
            </a:r>
            <a:r>
              <a:rPr dirty="0">
                <a:latin typeface="Huawei Sans" panose="020C0503030203020204" pitchFamily="34" charset="0"/>
              </a:rPr>
              <a:t> </a:t>
            </a:r>
            <a:r>
              <a:rPr i="1" dirty="0">
                <a:latin typeface="Huawei Sans" panose="020C0503030203020204" pitchFamily="34" charset="0"/>
              </a:rPr>
              <a:t>prefix-length</a:t>
            </a:r>
            <a:r>
              <a:rPr dirty="0">
                <a:latin typeface="Huawei Sans" panose="020C0503030203020204" pitchFamily="34" charset="0"/>
              </a:rPr>
              <a:t> | </a:t>
            </a:r>
            <a:r>
              <a:rPr b="1" dirty="0" err="1">
                <a:latin typeface="Huawei Sans" panose="020C0503030203020204" pitchFamily="34" charset="0"/>
              </a:rPr>
              <a:t>abr</a:t>
            </a:r>
            <a:r>
              <a:rPr b="1" dirty="0">
                <a:latin typeface="Huawei Sans" panose="020C0503030203020204" pitchFamily="34" charset="0"/>
              </a:rPr>
              <a:t>-routes</a:t>
            </a:r>
            <a:r>
              <a:rPr dirty="0">
                <a:latin typeface="Huawei Sans" panose="020C0503030203020204" pitchFamily="34" charset="0"/>
              </a:rPr>
              <a:t> | </a:t>
            </a:r>
            <a:r>
              <a:rPr b="1" dirty="0" err="1">
                <a:latin typeface="Huawei Sans" panose="020C0503030203020204" pitchFamily="34" charset="0"/>
              </a:rPr>
              <a:t>asbr</a:t>
            </a:r>
            <a:r>
              <a:rPr b="1" dirty="0">
                <a:latin typeface="Huawei Sans" panose="020C0503030203020204" pitchFamily="34" charset="0"/>
              </a:rPr>
              <a:t>-routes</a:t>
            </a:r>
            <a:r>
              <a:rPr dirty="0">
                <a:latin typeface="Huawei Sans" panose="020C0503030203020204" pitchFamily="34" charset="0"/>
              </a:rPr>
              <a:t> | </a:t>
            </a:r>
            <a:r>
              <a:rPr b="1" dirty="0">
                <a:latin typeface="Huawei Sans" panose="020C0503030203020204" pitchFamily="34" charset="0"/>
              </a:rPr>
              <a:t>intra-routes</a:t>
            </a:r>
            <a:r>
              <a:rPr dirty="0">
                <a:latin typeface="Huawei Sans" panose="020C0503030203020204" pitchFamily="34" charset="0"/>
              </a:rPr>
              <a:t> | </a:t>
            </a:r>
            <a:r>
              <a:rPr b="1" dirty="0">
                <a:latin typeface="Huawei Sans" panose="020C0503030203020204" pitchFamily="34" charset="0"/>
              </a:rPr>
              <a:t>inter-routes</a:t>
            </a:r>
            <a:r>
              <a:rPr dirty="0">
                <a:latin typeface="Huawei Sans" panose="020C0503030203020204" pitchFamily="34" charset="0"/>
              </a:rPr>
              <a:t> | </a:t>
            </a:r>
            <a:r>
              <a:rPr b="1" dirty="0" err="1">
                <a:latin typeface="Huawei Sans" panose="020C0503030203020204" pitchFamily="34" charset="0"/>
              </a:rPr>
              <a:t>ase</a:t>
            </a:r>
            <a:r>
              <a:rPr b="1" dirty="0">
                <a:latin typeface="Huawei Sans" panose="020C0503030203020204" pitchFamily="34" charset="0"/>
              </a:rPr>
              <a:t>-routes</a:t>
            </a:r>
            <a:r>
              <a:rPr dirty="0">
                <a:latin typeface="Huawei Sans" panose="020C0503030203020204" pitchFamily="34" charset="0"/>
              </a:rPr>
              <a:t> | </a:t>
            </a:r>
            <a:r>
              <a:rPr b="1" dirty="0" err="1">
                <a:latin typeface="Huawei Sans" panose="020C0503030203020204" pitchFamily="34" charset="0"/>
              </a:rPr>
              <a:t>nssa</a:t>
            </a:r>
            <a:r>
              <a:rPr b="1" dirty="0">
                <a:latin typeface="Huawei Sans" panose="020C0503030203020204" pitchFamily="34" charset="0"/>
              </a:rPr>
              <a:t>-routes</a:t>
            </a:r>
            <a:r>
              <a:rPr dirty="0">
                <a:latin typeface="Huawei Sans" panose="020C0503030203020204" pitchFamily="34" charset="0"/>
              </a:rPr>
              <a:t> | [ </a:t>
            </a:r>
            <a:r>
              <a:rPr b="1" dirty="0">
                <a:latin typeface="Huawei Sans" panose="020C0503030203020204" pitchFamily="34" charset="0"/>
              </a:rPr>
              <a:t>statistics</a:t>
            </a:r>
            <a:r>
              <a:rPr dirty="0">
                <a:latin typeface="Huawei Sans" panose="020C0503030203020204" pitchFamily="34" charset="0"/>
              </a:rPr>
              <a:t> ] ]</a:t>
            </a:r>
          </a:p>
          <a:p>
            <a:pPr lvl="1"/>
            <a:r>
              <a:rPr i="1" dirty="0">
                <a:latin typeface="Huawei Sans" panose="020C0503030203020204" pitchFamily="34" charset="0"/>
              </a:rPr>
              <a:t>process-id</a:t>
            </a:r>
            <a:r>
              <a:rPr dirty="0">
                <a:latin typeface="Huawei Sans" panose="020C0503030203020204" pitchFamily="34" charset="0"/>
              </a:rPr>
              <a:t>: specifies the ID of an OSPFv3 process. The value is an integer ranging from 1 to 65535.</a:t>
            </a:r>
          </a:p>
          <a:p>
            <a:pPr lvl="1"/>
            <a:r>
              <a:rPr i="1" dirty="0">
                <a:latin typeface="Huawei Sans" panose="020C0503030203020204" pitchFamily="34" charset="0"/>
              </a:rPr>
              <a:t>ipv6-address</a:t>
            </a:r>
            <a:r>
              <a:rPr dirty="0">
                <a:latin typeface="Huawei Sans" panose="020C0503030203020204" pitchFamily="34" charset="0"/>
              </a:rPr>
              <a:t>: specifies an IPv6 address. The value is a 32-digit hexadecimal number, in the format of </a:t>
            </a:r>
            <a:r>
              <a:rPr i="1" dirty="0">
                <a:latin typeface="Huawei Sans" panose="020C0503030203020204" pitchFamily="34" charset="0"/>
              </a:rPr>
              <a:t>X:X:X:X:X:X:X:X</a:t>
            </a:r>
            <a:r>
              <a:rPr dirty="0">
                <a:latin typeface="Huawei Sans" panose="020C0503030203020204" pitchFamily="34" charset="0"/>
              </a:rPr>
              <a:t>.</a:t>
            </a:r>
          </a:p>
          <a:p>
            <a:pPr lvl="1"/>
            <a:r>
              <a:rPr i="1" dirty="0">
                <a:latin typeface="Huawei Sans" panose="020C0503030203020204" pitchFamily="34" charset="0"/>
              </a:rPr>
              <a:t>prefix-length</a:t>
            </a:r>
            <a:r>
              <a:rPr dirty="0">
                <a:latin typeface="Huawei Sans" panose="020C0503030203020204" pitchFamily="34" charset="0"/>
              </a:rPr>
              <a:t>: specifies a prefix length. The value is an integer ranging from 0 to 128.</a:t>
            </a:r>
          </a:p>
          <a:p>
            <a:pPr lvl="1"/>
            <a:r>
              <a:rPr b="1" dirty="0" err="1">
                <a:latin typeface="Huawei Sans" panose="020C0503030203020204" pitchFamily="34" charset="0"/>
              </a:rPr>
              <a:t>abr</a:t>
            </a:r>
            <a:r>
              <a:rPr b="1" dirty="0">
                <a:latin typeface="Huawei Sans" panose="020C0503030203020204" pitchFamily="34" charset="0"/>
              </a:rPr>
              <a:t>-routes</a:t>
            </a:r>
            <a:r>
              <a:rPr dirty="0">
                <a:latin typeface="Huawei Sans" panose="020C0503030203020204" pitchFamily="34" charset="0"/>
              </a:rPr>
              <a:t>: displays information about routes of all ABRs in the OSPFv3 process.</a:t>
            </a:r>
            <a:endParaRPr lang="en-US" altLang="zh-CN" dirty="0">
              <a:latin typeface="Huawei Sans" panose="020C0503030203020204" pitchFamily="34" charset="0"/>
            </a:endParaRPr>
          </a:p>
          <a:p>
            <a:pPr lvl="1"/>
            <a:r>
              <a:rPr b="1" dirty="0" err="1">
                <a:latin typeface="Huawei Sans" panose="020C0503030203020204" pitchFamily="34" charset="0"/>
              </a:rPr>
              <a:t>asbr</a:t>
            </a:r>
            <a:r>
              <a:rPr b="1" dirty="0">
                <a:latin typeface="Huawei Sans" panose="020C0503030203020204" pitchFamily="34" charset="0"/>
              </a:rPr>
              <a:t>-routes</a:t>
            </a:r>
            <a:r>
              <a:rPr dirty="0">
                <a:latin typeface="Huawei Sans" panose="020C0503030203020204" pitchFamily="34" charset="0"/>
              </a:rPr>
              <a:t>: displays information about routes of all ASBRs in the OSPFv3 process.</a:t>
            </a:r>
            <a:endParaRPr lang="en-US" altLang="zh-CN" dirty="0">
              <a:latin typeface="Huawei Sans" panose="020C0503030203020204" pitchFamily="34" charset="0"/>
            </a:endParaRPr>
          </a:p>
          <a:p>
            <a:pPr lvl="1"/>
            <a:r>
              <a:rPr b="1" dirty="0">
                <a:latin typeface="Huawei Sans" panose="020C0503030203020204" pitchFamily="34" charset="0"/>
              </a:rPr>
              <a:t>intra-routes</a:t>
            </a:r>
            <a:r>
              <a:rPr dirty="0">
                <a:latin typeface="Huawei Sans" panose="020C0503030203020204" pitchFamily="34" charset="0"/>
              </a:rPr>
              <a:t>: displays statistics about intra-area routes in the OSPFv3 process.</a:t>
            </a:r>
            <a:endParaRPr lang="en-US" altLang="zh-CN" dirty="0">
              <a:latin typeface="Huawei Sans" panose="020C0503030203020204" pitchFamily="34" charset="0"/>
            </a:endParaRPr>
          </a:p>
          <a:p>
            <a:pPr lvl="1"/>
            <a:r>
              <a:rPr b="1" dirty="0">
                <a:latin typeface="Huawei Sans" panose="020C0503030203020204" pitchFamily="34" charset="0"/>
              </a:rPr>
              <a:t>inter-routes</a:t>
            </a:r>
            <a:r>
              <a:rPr dirty="0">
                <a:latin typeface="Huawei Sans" panose="020C0503030203020204" pitchFamily="34" charset="0"/>
              </a:rPr>
              <a:t>: displays statistics about inter-area routes in the OSPFv3 process.</a:t>
            </a:r>
            <a:endParaRPr lang="en-US" altLang="zh-CN" dirty="0">
              <a:latin typeface="Huawei Sans" panose="020C0503030203020204" pitchFamily="34" charset="0"/>
            </a:endParaRPr>
          </a:p>
          <a:p>
            <a:pPr lvl="1"/>
            <a:r>
              <a:rPr b="1" dirty="0" err="1">
                <a:latin typeface="Huawei Sans" panose="020C0503030203020204" pitchFamily="34" charset="0"/>
              </a:rPr>
              <a:t>ase</a:t>
            </a:r>
            <a:r>
              <a:rPr b="1" dirty="0">
                <a:latin typeface="Huawei Sans" panose="020C0503030203020204" pitchFamily="34" charset="0"/>
              </a:rPr>
              <a:t>-routes</a:t>
            </a:r>
            <a:r>
              <a:rPr dirty="0">
                <a:latin typeface="Huawei Sans" panose="020C0503030203020204" pitchFamily="34" charset="0"/>
              </a:rPr>
              <a:t>: displays statistics about AS external routes in the OSPFv3 process.</a:t>
            </a:r>
            <a:endParaRPr lang="en-US" altLang="zh-CN" dirty="0">
              <a:latin typeface="Huawei Sans" panose="020C0503030203020204" pitchFamily="34" charset="0"/>
            </a:endParaRPr>
          </a:p>
          <a:p>
            <a:pPr lvl="1"/>
            <a:r>
              <a:rPr b="1" dirty="0" err="1">
                <a:latin typeface="Huawei Sans" panose="020C0503030203020204" pitchFamily="34" charset="0"/>
              </a:rPr>
              <a:t>nssa</a:t>
            </a:r>
            <a:r>
              <a:rPr b="1" dirty="0">
                <a:latin typeface="Huawei Sans" panose="020C0503030203020204" pitchFamily="34" charset="0"/>
              </a:rPr>
              <a:t>-routes</a:t>
            </a:r>
            <a:r>
              <a:rPr dirty="0">
                <a:latin typeface="Huawei Sans" panose="020C0503030203020204" pitchFamily="34" charset="0"/>
              </a:rPr>
              <a:t>: displays statistics about NSSA routes in the OSPFv3 process.</a:t>
            </a:r>
            <a:endParaRPr lang="en-US" altLang="zh-CN" dirty="0">
              <a:latin typeface="Huawei Sans" panose="020C0503030203020204" pitchFamily="34" charset="0"/>
            </a:endParaRPr>
          </a:p>
          <a:p>
            <a:pPr lvl="1"/>
            <a:r>
              <a:rPr b="1" dirty="0">
                <a:latin typeface="Huawei Sans" panose="020C0503030203020204" pitchFamily="34" charset="0"/>
              </a:rPr>
              <a:t>statistics</a:t>
            </a:r>
            <a:r>
              <a:rPr dirty="0">
                <a:latin typeface="Huawei Sans" panose="020C0503030203020204" pitchFamily="34" charset="0"/>
              </a:rPr>
              <a:t>: displays statistics of all routing tables in the OSPFv3 process.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855537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134917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277516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632679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589202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658819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You can run the </a:t>
            </a:r>
            <a:r>
              <a:rPr b="1" dirty="0">
                <a:latin typeface="Huawei Sans" panose="020C0503030203020204" pitchFamily="34" charset="0"/>
              </a:rPr>
              <a:t>display </a:t>
            </a:r>
            <a:r>
              <a:rPr b="1" dirty="0" err="1">
                <a:latin typeface="Huawei Sans" panose="020C0503030203020204" pitchFamily="34" charset="0"/>
              </a:rPr>
              <a:t>ospf</a:t>
            </a:r>
            <a:r>
              <a:rPr b="1" dirty="0">
                <a:latin typeface="Huawei Sans" panose="020C0503030203020204" pitchFamily="34" charset="0"/>
              </a:rPr>
              <a:t> peer</a:t>
            </a:r>
            <a:r>
              <a:rPr dirty="0">
                <a:latin typeface="Huawei Sans" panose="020C0503030203020204" pitchFamily="34" charset="0"/>
              </a:rPr>
              <a:t> command to check OSPFv2 neighbor information.</a:t>
            </a:r>
            <a:endParaRPr lang="en-US" altLang="zh-CN" baseline="0" dirty="0" smtClean="0">
              <a:latin typeface="Huawei Sans" panose="020C0503030203020204" pitchFamily="34" charset="0"/>
            </a:endParaRPr>
          </a:p>
          <a:p>
            <a:r>
              <a:rPr dirty="0">
                <a:latin typeface="Huawei Sans" panose="020C0503030203020204" pitchFamily="34" charset="0"/>
              </a:rPr>
              <a:t>By comparing OSPFv2 neighbor information and OSPFv3 neighbor information, you will find that the elected DR and BDR are the same, indicating that the DR election modes between OSPFv2 and OSPFv3 are the same.</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167301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301881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You can run the </a:t>
            </a:r>
            <a:r>
              <a:rPr b="1" dirty="0">
                <a:latin typeface="Huawei Sans" panose="020C0503030203020204" pitchFamily="34" charset="0"/>
              </a:rPr>
              <a:t>display </a:t>
            </a:r>
            <a:r>
              <a:rPr b="1" dirty="0" err="1">
                <a:latin typeface="Huawei Sans" panose="020C0503030203020204" pitchFamily="34" charset="0"/>
              </a:rPr>
              <a:t>ospf</a:t>
            </a:r>
            <a:r>
              <a:rPr b="1" dirty="0">
                <a:latin typeface="Huawei Sans" panose="020C0503030203020204" pitchFamily="34" charset="0"/>
              </a:rPr>
              <a:t> routing</a:t>
            </a:r>
            <a:r>
              <a:rPr dirty="0">
                <a:latin typeface="Huawei Sans" panose="020C0503030203020204" pitchFamily="34" charset="0"/>
              </a:rPr>
              <a:t> command to check the routing information on the OSPFv2 network.</a:t>
            </a:r>
            <a:endParaRPr lang="en-US" altLang="zh-CN" dirty="0" smtClean="0">
              <a:latin typeface="Huawei Sans" panose="020C0503030203020204" pitchFamily="34" charset="0"/>
            </a:endParaRPr>
          </a:p>
          <a:p>
            <a:r>
              <a:rPr dirty="0">
                <a:latin typeface="Huawei Sans" panose="020C0503030203020204" pitchFamily="34" charset="0"/>
              </a:rPr>
              <a:t>By comparing OSPFv2 routing information and OSPFv3 routing information, you will find that the paths to the same network segment are the same, indicating that the route calculation methods between OSPFv2 and OSPFv3 are the same.</a:t>
            </a:r>
          </a:p>
          <a:p>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033265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a:latin typeface="Huawei Sans" panose="020C0503030203020204" pitchFamily="34" charset="0"/>
              </a:rPr>
              <a:t>You can run the </a:t>
            </a:r>
            <a:r>
              <a:rPr b="1">
                <a:latin typeface="Huawei Sans" panose="020C0503030203020204" pitchFamily="34" charset="0"/>
              </a:rPr>
              <a:t>display ospf lsdb</a:t>
            </a:r>
            <a:r>
              <a:rPr>
                <a:latin typeface="Huawei Sans" panose="020C0503030203020204" pitchFamily="34" charset="0"/>
              </a:rPr>
              <a:t> command to check the OSPFv2 LSDB. You will find that the LSDB contains the Type 1, Type 2, and Type 3 LSAs.</a:t>
            </a:r>
            <a:endParaRPr lang="en-US" altLang="zh-CN"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8873437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524654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921350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0000"/>
              </a:lnSpc>
            </a:pPr>
            <a:r>
              <a:rPr dirty="0">
                <a:latin typeface="Huawei Sans" panose="020C0503030203020204" pitchFamily="34" charset="0"/>
              </a:rPr>
              <a:t>Fields in TLV 232 (IPv6 Interface Address) are described as follows:</a:t>
            </a:r>
            <a:endParaRPr lang="en-US" altLang="zh-CN" dirty="0" smtClean="0">
              <a:latin typeface="Huawei Sans" panose="020C0503030203020204" pitchFamily="34" charset="0"/>
            </a:endParaRPr>
          </a:p>
          <a:p>
            <a:pPr lvl="1">
              <a:lnSpc>
                <a:spcPct val="110000"/>
              </a:lnSpc>
            </a:pPr>
            <a:r>
              <a:rPr dirty="0">
                <a:latin typeface="Huawei Sans" panose="020C0503030203020204" pitchFamily="34" charset="0"/>
              </a:rPr>
              <a:t>Type: indicates the TLV type and occupies 8 bits. The value is 232 (0xE8).</a:t>
            </a:r>
            <a:endParaRPr lang="en-US" altLang="zh-CN" dirty="0" smtClean="0">
              <a:latin typeface="Huawei Sans" panose="020C0503030203020204" pitchFamily="34" charset="0"/>
            </a:endParaRPr>
          </a:p>
          <a:p>
            <a:pPr lvl="1">
              <a:lnSpc>
                <a:spcPct val="110000"/>
              </a:lnSpc>
            </a:pPr>
            <a:r>
              <a:rPr dirty="0">
                <a:latin typeface="Huawei Sans" panose="020C0503030203020204" pitchFamily="34" charset="0"/>
              </a:rPr>
              <a:t>Length: indicates the length of the Value field in the TLV and occupies 8 bits.</a:t>
            </a:r>
            <a:endParaRPr lang="en-US" altLang="zh-CN" dirty="0" smtClean="0">
              <a:latin typeface="Huawei Sans" panose="020C0503030203020204" pitchFamily="34" charset="0"/>
            </a:endParaRPr>
          </a:p>
          <a:p>
            <a:pPr lvl="1">
              <a:lnSpc>
                <a:spcPct val="110000"/>
              </a:lnSpc>
            </a:pPr>
            <a:r>
              <a:rPr dirty="0">
                <a:latin typeface="Huawei Sans" panose="020C0503030203020204" pitchFamily="34" charset="0"/>
              </a:rPr>
              <a:t>Interface Address: indicates a 128-bit IPv6 address.</a:t>
            </a:r>
          </a:p>
          <a:p>
            <a:pPr>
              <a:lnSpc>
                <a:spcPct val="110000"/>
              </a:lnSpc>
            </a:pPr>
            <a:r>
              <a:rPr dirty="0">
                <a:latin typeface="Huawei Sans" panose="020C0503030203020204" pitchFamily="34" charset="0"/>
              </a:rPr>
              <a:t>Fields in TLV 236 (IPv6 Reachability) are described as follows:</a:t>
            </a:r>
            <a:endParaRPr lang="en-US" altLang="zh-CN" dirty="0" smtClean="0">
              <a:latin typeface="Huawei Sans" panose="020C0503030203020204" pitchFamily="34" charset="0"/>
            </a:endParaRPr>
          </a:p>
          <a:p>
            <a:pPr lvl="1">
              <a:lnSpc>
                <a:spcPct val="110000"/>
              </a:lnSpc>
            </a:pPr>
            <a:r>
              <a:rPr dirty="0">
                <a:latin typeface="Huawei Sans" panose="020C0503030203020204" pitchFamily="34" charset="0"/>
              </a:rPr>
              <a:t>Type: indicates the TLV type and occupies 8 bits. The value is 236 (0xEC).</a:t>
            </a:r>
            <a:endParaRPr lang="en-US" altLang="zh-CN" dirty="0" smtClean="0">
              <a:latin typeface="Huawei Sans" panose="020C0503030203020204" pitchFamily="34" charset="0"/>
            </a:endParaRPr>
          </a:p>
          <a:p>
            <a:pPr lvl="1">
              <a:lnSpc>
                <a:spcPct val="110000"/>
              </a:lnSpc>
            </a:pPr>
            <a:r>
              <a:rPr dirty="0">
                <a:latin typeface="Huawei Sans" panose="020C0503030203020204" pitchFamily="34" charset="0"/>
              </a:rPr>
              <a:t>Length: indicates the length of the Value field in the TLV and occupies 8 bits.</a:t>
            </a:r>
            <a:endParaRPr lang="en-US" altLang="zh-CN" dirty="0" smtClean="0">
              <a:latin typeface="Huawei Sans" panose="020C0503030203020204" pitchFamily="34" charset="0"/>
            </a:endParaRPr>
          </a:p>
          <a:p>
            <a:pPr lvl="1">
              <a:lnSpc>
                <a:spcPct val="110000"/>
              </a:lnSpc>
            </a:pPr>
            <a:r>
              <a:rPr dirty="0">
                <a:latin typeface="Huawei Sans" panose="020C0503030203020204" pitchFamily="34" charset="0"/>
              </a:rPr>
              <a:t>Metric: a 32-bit field indicating the cost.</a:t>
            </a:r>
            <a:endParaRPr lang="en-US" altLang="zh-CN" dirty="0" smtClean="0">
              <a:latin typeface="Huawei Sans" panose="020C0503030203020204" pitchFamily="34" charset="0"/>
            </a:endParaRPr>
          </a:p>
          <a:p>
            <a:pPr lvl="1">
              <a:lnSpc>
                <a:spcPct val="110000"/>
              </a:lnSpc>
            </a:pPr>
            <a:r>
              <a:rPr dirty="0">
                <a:latin typeface="Huawei Sans" panose="020C0503030203020204" pitchFamily="34" charset="0"/>
              </a:rPr>
              <a:t>U: up/down bit. This 1-bit field indicates whether the prefix is advertised from a higher level to a lower level. </a:t>
            </a:r>
          </a:p>
          <a:p>
            <a:pPr lvl="1">
              <a:lnSpc>
                <a:spcPct val="110000"/>
              </a:lnSpc>
            </a:pPr>
            <a:r>
              <a:rPr dirty="0">
                <a:latin typeface="Huawei Sans" panose="020C0503030203020204" pitchFamily="34" charset="0"/>
              </a:rPr>
              <a:t>X: external original bit. This 1-bit field indicates whether the prefix was imported into IS-IS from another routing protocol.</a:t>
            </a:r>
          </a:p>
          <a:p>
            <a:pPr lvl="1">
              <a:lnSpc>
                <a:spcPct val="110000"/>
              </a:lnSpc>
            </a:pPr>
            <a:r>
              <a:rPr dirty="0">
                <a:latin typeface="Huawei Sans" panose="020C0503030203020204" pitchFamily="34" charset="0"/>
              </a:rPr>
              <a:t>S: sub-TLV present bit. This 1-bit field is optional.</a:t>
            </a:r>
            <a:endParaRPr lang="en-US" altLang="zh-CN" dirty="0" smtClean="0">
              <a:latin typeface="Huawei Sans" panose="020C0503030203020204" pitchFamily="34" charset="0"/>
            </a:endParaRPr>
          </a:p>
          <a:p>
            <a:pPr lvl="1">
              <a:lnSpc>
                <a:spcPct val="110000"/>
              </a:lnSpc>
            </a:pPr>
            <a:r>
              <a:rPr dirty="0">
                <a:latin typeface="Huawei Sans" panose="020C0503030203020204" pitchFamily="34" charset="0"/>
              </a:rPr>
              <a:t>R: This 5-bit field is reserved.</a:t>
            </a:r>
            <a:endParaRPr lang="en-US" altLang="zh-CN" dirty="0" smtClean="0">
              <a:latin typeface="Huawei Sans" panose="020C0503030203020204" pitchFamily="34" charset="0"/>
            </a:endParaRPr>
          </a:p>
          <a:p>
            <a:pPr lvl="1">
              <a:lnSpc>
                <a:spcPct val="110000"/>
              </a:lnSpc>
            </a:pPr>
            <a:r>
              <a:rPr dirty="0">
                <a:latin typeface="Huawei Sans" panose="020C0503030203020204" pitchFamily="34" charset="0"/>
              </a:rPr>
              <a:t>Prefix Length: indicate the prefix length and occupies 8 bits.</a:t>
            </a:r>
            <a:endParaRPr lang="en-US" altLang="zh-CN" dirty="0" smtClean="0">
              <a:latin typeface="Huawei Sans" panose="020C0503030203020204" pitchFamily="34" charset="0"/>
            </a:endParaRPr>
          </a:p>
          <a:p>
            <a:pPr lvl="1">
              <a:lnSpc>
                <a:spcPct val="110000"/>
              </a:lnSpc>
            </a:pPr>
            <a:r>
              <a:rPr dirty="0">
                <a:latin typeface="Huawei Sans" panose="020C0503030203020204" pitchFamily="34" charset="0"/>
              </a:rPr>
              <a:t>Prefix: indicates an IPv6 address prefix.</a:t>
            </a:r>
            <a:endParaRPr lang="en-US" altLang="zh-CN" dirty="0" smtClean="0">
              <a:latin typeface="Huawei Sans" panose="020C0503030203020204" pitchFamily="34" charset="0"/>
            </a:endParaRPr>
          </a:p>
          <a:p>
            <a:pPr lvl="1">
              <a:lnSpc>
                <a:spcPct val="110000"/>
              </a:lnSpc>
            </a:pPr>
            <a:r>
              <a:rPr dirty="0">
                <a:latin typeface="Huawei Sans" panose="020C0503030203020204" pitchFamily="34" charset="0"/>
              </a:rPr>
              <a:t>Sub-TLV Length: indicates the length of a sub-TLV and occupies 8 bits. If the S-bit is set to 1, this field is included.</a:t>
            </a:r>
            <a:endParaRPr lang="en-US" altLang="zh-CN" dirty="0" smtClean="0">
              <a:latin typeface="Huawei Sans" panose="020C0503030203020204" pitchFamily="34" charset="0"/>
            </a:endParaRPr>
          </a:p>
          <a:p>
            <a:pPr lvl="1">
              <a:lnSpc>
                <a:spcPct val="110000"/>
              </a:lnSpc>
            </a:pPr>
            <a:r>
              <a:rPr dirty="0">
                <a:latin typeface="Huawei Sans" panose="020C0503030203020204" pitchFamily="34" charset="0"/>
              </a:rPr>
              <a:t>Sub-TLV: If the S-bit is set to 1, this field is included.</a:t>
            </a:r>
            <a:endParaRPr lang="en-US" altLang="zh-CN" dirty="0" smtClean="0">
              <a:latin typeface="Huawei Sans" panose="020C0503030203020204" pitchFamily="34" charset="0"/>
            </a:endParaRPr>
          </a:p>
          <a:p>
            <a:pPr lvl="1">
              <a:lnSpc>
                <a:spcPct val="110000"/>
              </a:lnSpc>
            </a:pPr>
            <a:endParaRPr lang="zh-CN" altLang="en-US" dirty="0" smtClean="0">
              <a:latin typeface="Huawei Sans" panose="020C0503030203020204" pitchFamily="34" charset="0"/>
            </a:endParaRPr>
          </a:p>
          <a:p>
            <a:pPr>
              <a:lnSpc>
                <a:spcPct val="110000"/>
              </a:lnSpc>
            </a:pPr>
            <a:endParaRPr lang="zh-CN" altLang="en-US"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8914889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430085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IS-IS single-topology has the following disadvantages:</a:t>
            </a:r>
            <a:endParaRPr lang="en-US" altLang="zh-CN" dirty="0" smtClean="0">
              <a:latin typeface="Huawei Sans" panose="020C0503030203020204" pitchFamily="34" charset="0"/>
            </a:endParaRPr>
          </a:p>
          <a:p>
            <a:pPr lvl="1"/>
            <a:r>
              <a:rPr>
                <a:latin typeface="Huawei Sans" panose="020C0503030203020204" pitchFamily="34" charset="0"/>
              </a:rPr>
              <a:t>Network deployment is not suitable for topology separation.</a:t>
            </a:r>
            <a:endParaRPr lang="en-US" altLang="zh-CN" dirty="0" smtClean="0">
              <a:latin typeface="Huawei Sans" panose="020C0503030203020204" pitchFamily="34" charset="0"/>
            </a:endParaRPr>
          </a:p>
          <a:p>
            <a:pPr lvl="1"/>
            <a:r>
              <a:rPr>
                <a:latin typeface="Huawei Sans" panose="020C0503030203020204" pitchFamily="34" charset="0"/>
              </a:rPr>
              <a:t>To maintain the same topology, each interface must run both IS-IS (IPv4) and IS-IS (IPv6), which is not flexible.</a:t>
            </a:r>
            <a:endParaRPr lang="en-US" altLang="zh-CN" dirty="0" smtClean="0">
              <a:latin typeface="Huawei Sans" panose="020C0503030203020204" pitchFamily="34" charset="0"/>
            </a:endParaRPr>
          </a:p>
          <a:p>
            <a:pPr lvl="1"/>
            <a:r>
              <a:rPr>
                <a:latin typeface="Huawei Sans" panose="020C0503030203020204" pitchFamily="34" charset="0"/>
              </a:rPr>
              <a:t>IPv4 areas cannot be used to connect different IPv6 areas. That is, IPv4 networks cannot be used to address IPv6 network isolation.</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8305500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The IS-IS MT feature can overcome the disadvantages of IS-IS single topology.</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5490852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To support MT, IS-IS defines multiple types of TLVs, including Multi-Topology TLV, MT Intermediate Systems TLV, Multi-Topology Reachable IPv4 Prefixes TLV, and Multi-Topology Reachable IPv6 Prefixes TLV. This course focuses on the Multi-Topology TLV and does not elaborate on the other ones.</a:t>
            </a:r>
            <a:endParaRPr lang="en-US" altLang="zh-CN" dirty="0" smtClean="0">
              <a:latin typeface="Huawei Sans" panose="020C0503030203020204" pitchFamily="34" charset="0"/>
            </a:endParaRPr>
          </a:p>
          <a:p>
            <a:r>
              <a:rPr dirty="0">
                <a:latin typeface="Huawei Sans" panose="020C0503030203020204" pitchFamily="34" charset="0"/>
              </a:rPr>
              <a:t>Multi-Topology TLV:</a:t>
            </a:r>
            <a:endParaRPr lang="en-US" altLang="zh-CN" dirty="0" smtClean="0">
              <a:latin typeface="Huawei Sans" panose="020C0503030203020204" pitchFamily="34" charset="0"/>
            </a:endParaRPr>
          </a:p>
          <a:p>
            <a:pPr lvl="1"/>
            <a:r>
              <a:rPr dirty="0">
                <a:latin typeface="Huawei Sans" panose="020C0503030203020204" pitchFamily="34" charset="0"/>
              </a:rPr>
              <a:t>This TLV is contained only in IIH PDUs and fragment zero LSPs.</a:t>
            </a:r>
            <a:endParaRPr lang="en-US" altLang="zh-CN" dirty="0" smtClean="0">
              <a:latin typeface="Huawei Sans" panose="020C0503030203020204" pitchFamily="34" charset="0"/>
            </a:endParaRPr>
          </a:p>
          <a:p>
            <a:pPr lvl="1"/>
            <a:r>
              <a:rPr dirty="0">
                <a:latin typeface="Huawei Sans" panose="020C0503030203020204" pitchFamily="34" charset="0"/>
              </a:rPr>
              <a:t>Reserved MT IDs:</a:t>
            </a:r>
            <a:endParaRPr lang="en-US" altLang="zh-CN" dirty="0" smtClean="0">
              <a:latin typeface="Huawei Sans" panose="020C0503030203020204" pitchFamily="34" charset="0"/>
            </a:endParaRPr>
          </a:p>
          <a:p>
            <a:pPr lvl="2"/>
            <a:r>
              <a:rPr dirty="0">
                <a:latin typeface="Huawei Sans" panose="020C0503030203020204" pitchFamily="34" charset="0"/>
              </a:rPr>
              <a:t>MT ID=0, equivalent to the standard IPv4 topology.</a:t>
            </a:r>
            <a:endParaRPr lang="en-US" altLang="zh-CN" dirty="0" smtClean="0">
              <a:latin typeface="Huawei Sans" panose="020C0503030203020204" pitchFamily="34" charset="0"/>
            </a:endParaRPr>
          </a:p>
          <a:p>
            <a:pPr lvl="2"/>
            <a:r>
              <a:rPr dirty="0">
                <a:latin typeface="Huawei Sans" panose="020C0503030203020204" pitchFamily="34" charset="0"/>
              </a:rPr>
              <a:t>MT ID=2, reserved for the IPv6 routing topology.</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5451247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a:xfrm>
            <a:off x="432437" y="4596396"/>
            <a:ext cx="5932800" cy="5330241"/>
          </a:xfrm>
        </p:spPr>
        <p:txBody>
          <a:bodyPr/>
          <a:lstStyle/>
          <a:p>
            <a:r>
              <a:rPr dirty="0">
                <a:latin typeface="Huawei Sans" panose="020C0503030203020204" pitchFamily="34" charset="0"/>
              </a:rPr>
              <a:t>The basic configuration commands and methods of IS-IS (IPv6) are the same as those of IS-IS (IPv4). For details, see the "HCIP-</a:t>
            </a:r>
            <a:r>
              <a:rPr dirty="0" err="1">
                <a:latin typeface="Huawei Sans" panose="020C0503030203020204" pitchFamily="34" charset="0"/>
              </a:rPr>
              <a:t>Datacom</a:t>
            </a:r>
            <a:r>
              <a:rPr dirty="0">
                <a:latin typeface="Huawei Sans" panose="020C0503030203020204" pitchFamily="34" charset="0"/>
              </a:rPr>
              <a:t>-Core Technology" course.</a:t>
            </a:r>
            <a:endParaRPr lang="en-US" altLang="zh-CN" dirty="0" smtClean="0">
              <a:latin typeface="Huawei Sans" panose="020C0503030203020204" pitchFamily="34" charset="0"/>
            </a:endParaRPr>
          </a:p>
          <a:p>
            <a:r>
              <a:rPr dirty="0">
                <a:latin typeface="Huawei Sans" panose="020C0503030203020204" pitchFamily="34" charset="0"/>
              </a:rPr>
              <a:t>[Huawei-isis-1] </a:t>
            </a:r>
            <a:r>
              <a:rPr b="1" dirty="0">
                <a:latin typeface="Huawei Sans" panose="020C0503030203020204" pitchFamily="34" charset="0"/>
              </a:rPr>
              <a:t>ipv6 enable</a:t>
            </a:r>
            <a:r>
              <a:rPr dirty="0">
                <a:latin typeface="Huawei Sans" panose="020C0503030203020204" pitchFamily="34" charset="0"/>
              </a:rPr>
              <a:t> [ </a:t>
            </a:r>
            <a:r>
              <a:rPr b="1" dirty="0">
                <a:latin typeface="Huawei Sans" panose="020C0503030203020204" pitchFamily="34" charset="0"/>
              </a:rPr>
              <a:t>topology</a:t>
            </a:r>
            <a:r>
              <a:rPr dirty="0">
                <a:latin typeface="Huawei Sans" panose="020C0503030203020204" pitchFamily="34" charset="0"/>
              </a:rPr>
              <a:t> { </a:t>
            </a:r>
            <a:r>
              <a:rPr b="1" dirty="0">
                <a:latin typeface="Huawei Sans" panose="020C0503030203020204" pitchFamily="34" charset="0"/>
              </a:rPr>
              <a:t>ipv6</a:t>
            </a:r>
            <a:r>
              <a:rPr dirty="0">
                <a:latin typeface="Huawei Sans" panose="020C0503030203020204" pitchFamily="34" charset="0"/>
              </a:rPr>
              <a:t> | </a:t>
            </a:r>
            <a:r>
              <a:rPr b="1" dirty="0">
                <a:latin typeface="Huawei Sans" panose="020C0503030203020204" pitchFamily="34" charset="0"/>
              </a:rPr>
              <a:t>standard</a:t>
            </a:r>
            <a:r>
              <a:rPr dirty="0">
                <a:latin typeface="Huawei Sans" panose="020C0503030203020204" pitchFamily="34" charset="0"/>
              </a:rPr>
              <a:t> } ]</a:t>
            </a:r>
          </a:p>
          <a:p>
            <a:pPr lvl="1"/>
            <a:r>
              <a:rPr b="1" dirty="0">
                <a:latin typeface="Huawei Sans" panose="020C0503030203020204" pitchFamily="34" charset="0"/>
              </a:rPr>
              <a:t>topology</a:t>
            </a:r>
            <a:r>
              <a:rPr dirty="0">
                <a:latin typeface="Huawei Sans" panose="020C0503030203020204" pitchFamily="34" charset="0"/>
              </a:rPr>
              <a:t>: sets a network topology type.</a:t>
            </a:r>
            <a:endParaRPr lang="en-US" altLang="zh-CN" dirty="0">
              <a:latin typeface="Huawei Sans" panose="020C0503030203020204" pitchFamily="34" charset="0"/>
            </a:endParaRPr>
          </a:p>
          <a:p>
            <a:pPr lvl="1"/>
            <a:r>
              <a:rPr b="1" dirty="0">
                <a:latin typeface="Huawei Sans" panose="020C0503030203020204" pitchFamily="34" charset="0"/>
              </a:rPr>
              <a:t>ipv6</a:t>
            </a:r>
            <a:r>
              <a:rPr dirty="0">
                <a:latin typeface="Huawei Sans" panose="020C0503030203020204" pitchFamily="34" charset="0"/>
              </a:rPr>
              <a:t>: sets the topology type to IPv6. That is, the IPv6 capability for the IS-IS process is enabled in an IPv6 topology. Links on the network can be configured as IPv4 or IPv6 links. SPF calculation is performed separately in IPv4 and IPv6 topologies.</a:t>
            </a:r>
            <a:endParaRPr lang="en-US" altLang="zh-CN" dirty="0">
              <a:latin typeface="Huawei Sans" panose="020C0503030203020204" pitchFamily="34" charset="0"/>
            </a:endParaRPr>
          </a:p>
          <a:p>
            <a:pPr lvl="1"/>
            <a:r>
              <a:rPr b="1" dirty="0">
                <a:latin typeface="Huawei Sans" panose="020C0503030203020204" pitchFamily="34" charset="0"/>
              </a:rPr>
              <a:t>standard</a:t>
            </a:r>
            <a:r>
              <a:rPr dirty="0">
                <a:latin typeface="Huawei Sans" panose="020C0503030203020204" pitchFamily="34" charset="0"/>
              </a:rPr>
              <a:t>: sets the topology type to standard. That is, the IPv6 capability for the IS-IS process is enabled in an integrated topology. A network administrator must ensure that all links on the network support the same topology type. By default, the </a:t>
            </a:r>
            <a:r>
              <a:rPr b="1" dirty="0">
                <a:latin typeface="Huawei Sans" panose="020C0503030203020204" pitchFamily="34" charset="0"/>
              </a:rPr>
              <a:t>standard</a:t>
            </a:r>
            <a:r>
              <a:rPr dirty="0">
                <a:latin typeface="Huawei Sans" panose="020C0503030203020204" pitchFamily="34" charset="0"/>
              </a:rPr>
              <a:t> type is used when the IPv6 capability is enabled for an IS-IS process.</a:t>
            </a:r>
          </a:p>
          <a:p>
            <a:r>
              <a:rPr dirty="0">
                <a:latin typeface="Huawei Sans" panose="020C0503030203020204" pitchFamily="34" charset="0"/>
              </a:rPr>
              <a:t>[ Huawei-GigabitEthernet0/0/1] </a:t>
            </a:r>
            <a:r>
              <a:rPr b="1" dirty="0" err="1">
                <a:latin typeface="Huawei Sans" panose="020C0503030203020204" pitchFamily="34" charset="0"/>
              </a:rPr>
              <a:t>isis</a:t>
            </a:r>
            <a:r>
              <a:rPr b="1" dirty="0">
                <a:latin typeface="Huawei Sans" panose="020C0503030203020204" pitchFamily="34" charset="0"/>
              </a:rPr>
              <a:t> ipv6</a:t>
            </a:r>
            <a:r>
              <a:rPr dirty="0">
                <a:latin typeface="Huawei Sans" panose="020C0503030203020204" pitchFamily="34" charset="0"/>
              </a:rPr>
              <a:t> </a:t>
            </a:r>
            <a:r>
              <a:rPr b="1" dirty="0">
                <a:latin typeface="Huawei Sans" panose="020C0503030203020204" pitchFamily="34" charset="0"/>
              </a:rPr>
              <a:t>cost</a:t>
            </a:r>
            <a:r>
              <a:rPr dirty="0">
                <a:latin typeface="Huawei Sans" panose="020C0503030203020204" pitchFamily="34" charset="0"/>
              </a:rPr>
              <a:t> { </a:t>
            </a:r>
            <a:r>
              <a:rPr i="1" dirty="0">
                <a:latin typeface="Huawei Sans" panose="020C0503030203020204" pitchFamily="34" charset="0"/>
              </a:rPr>
              <a:t>cost</a:t>
            </a:r>
            <a:r>
              <a:rPr dirty="0">
                <a:latin typeface="Huawei Sans" panose="020C0503030203020204" pitchFamily="34" charset="0"/>
              </a:rPr>
              <a:t> | </a:t>
            </a:r>
            <a:r>
              <a:rPr b="1" dirty="0">
                <a:latin typeface="Huawei Sans" panose="020C0503030203020204" pitchFamily="34" charset="0"/>
              </a:rPr>
              <a:t>maximum</a:t>
            </a:r>
            <a:r>
              <a:rPr dirty="0">
                <a:latin typeface="Huawei Sans" panose="020C0503030203020204" pitchFamily="34" charset="0"/>
              </a:rPr>
              <a:t> } [ </a:t>
            </a:r>
            <a:r>
              <a:rPr b="1" dirty="0">
                <a:latin typeface="Huawei Sans" panose="020C0503030203020204" pitchFamily="34" charset="0"/>
              </a:rPr>
              <a:t>level-1</a:t>
            </a:r>
            <a:r>
              <a:rPr dirty="0">
                <a:latin typeface="Huawei Sans" panose="020C0503030203020204" pitchFamily="34" charset="0"/>
              </a:rPr>
              <a:t> | </a:t>
            </a:r>
            <a:r>
              <a:rPr b="1" dirty="0">
                <a:latin typeface="Huawei Sans" panose="020C0503030203020204" pitchFamily="34" charset="0"/>
              </a:rPr>
              <a:t>level-2</a:t>
            </a:r>
            <a:r>
              <a:rPr dirty="0">
                <a:latin typeface="Huawei Sans" panose="020C0503030203020204" pitchFamily="34" charset="0"/>
              </a:rPr>
              <a:t> ]</a:t>
            </a:r>
          </a:p>
          <a:p>
            <a:pPr lvl="1"/>
            <a:r>
              <a:rPr i="1" dirty="0">
                <a:latin typeface="Huawei Sans" panose="020C0503030203020204" pitchFamily="34" charset="0"/>
              </a:rPr>
              <a:t>cost</a:t>
            </a:r>
            <a:r>
              <a:rPr dirty="0">
                <a:latin typeface="Huawei Sans" panose="020C0503030203020204" pitchFamily="34" charset="0"/>
              </a:rPr>
              <a:t>: specifies the link cost of an IPv6 interface. The value is an integer that varies according to the following cost styles:</a:t>
            </a:r>
          </a:p>
          <a:p>
            <a:pPr lvl="2"/>
            <a:r>
              <a:rPr dirty="0">
                <a:latin typeface="Huawei Sans" panose="020C0503030203020204" pitchFamily="34" charset="0"/>
              </a:rPr>
              <a:t>If the cost style is narrow, narrow-compatible, or compatible, the value ranges from 1 to 63.</a:t>
            </a:r>
          </a:p>
          <a:p>
            <a:pPr lvl="2"/>
            <a:r>
              <a:rPr dirty="0">
                <a:latin typeface="Huawei Sans" panose="020C0503030203020204" pitchFamily="34" charset="0"/>
              </a:rPr>
              <a:t>If the cost style is wide or wide-compatible, the value ranges from 1 to 16777214.</a:t>
            </a:r>
          </a:p>
          <a:p>
            <a:pPr lvl="2"/>
            <a:r>
              <a:rPr dirty="0">
                <a:latin typeface="Huawei Sans" panose="020C0503030203020204" pitchFamily="34" charset="0"/>
              </a:rPr>
              <a:t>The default value is 10</a:t>
            </a:r>
            <a:r>
              <a:rPr dirty="0" smtClean="0">
                <a:latin typeface="Huawei Sans" panose="020C0503030203020204" pitchFamily="34" charset="0"/>
              </a:rPr>
              <a:t>.</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3795119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a:latin typeface="Huawei Sans" panose="020C0503030203020204" pitchFamily="34" charset="0"/>
              </a:rPr>
              <a:t>IPv6 static routes and IPv4 static routes differ mainly in destination and next-hop IP addresses. IPv6 static routes use IPv6 addresses, whereas IPv4 static routes use IPv4 addresses.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6144342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1"/>
            <a:r>
              <a:rPr lang="en-US" altLang="zh-CN" b="1" dirty="0">
                <a:solidFill>
                  <a:prstClr val="black"/>
                </a:solidFill>
                <a:latin typeface="Huawei Sans" panose="020C0503030203020204" pitchFamily="34" charset="0"/>
              </a:rPr>
              <a:t>maximum</a:t>
            </a:r>
            <a:r>
              <a:rPr lang="en-US" altLang="zh-CN" dirty="0">
                <a:solidFill>
                  <a:prstClr val="black"/>
                </a:solidFill>
                <a:latin typeface="Huawei Sans" panose="020C0503030203020204" pitchFamily="34" charset="0"/>
              </a:rPr>
              <a:t>: sets the link cost of an interface to 16777215.</a:t>
            </a:r>
          </a:p>
          <a:p>
            <a:pPr lvl="1"/>
            <a:r>
              <a:rPr lang="en-US" altLang="zh-CN" b="1" dirty="0">
                <a:solidFill>
                  <a:prstClr val="black"/>
                </a:solidFill>
                <a:latin typeface="Huawei Sans" panose="020C0503030203020204" pitchFamily="34" charset="0"/>
              </a:rPr>
              <a:t>level-1</a:t>
            </a:r>
            <a:r>
              <a:rPr lang="en-US" altLang="zh-CN" dirty="0">
                <a:solidFill>
                  <a:prstClr val="black"/>
                </a:solidFill>
                <a:latin typeface="Huawei Sans" panose="020C0503030203020204" pitchFamily="34" charset="0"/>
              </a:rPr>
              <a:t>: sets a cost for a Level-1 link. If no interface level is specified, the link cost set for the interface takes effect for both Level-1 and Level-2.</a:t>
            </a:r>
          </a:p>
          <a:p>
            <a:pPr lvl="1"/>
            <a:r>
              <a:rPr lang="en-US" altLang="zh-CN" b="1" dirty="0">
                <a:solidFill>
                  <a:prstClr val="black"/>
                </a:solidFill>
                <a:latin typeface="Huawei Sans" panose="020C0503030203020204" pitchFamily="34" charset="0"/>
              </a:rPr>
              <a:t>level-2</a:t>
            </a:r>
            <a:r>
              <a:rPr lang="en-US" altLang="zh-CN" dirty="0">
                <a:solidFill>
                  <a:prstClr val="black"/>
                </a:solidFill>
                <a:latin typeface="Huawei Sans" panose="020C0503030203020204" pitchFamily="34" charset="0"/>
              </a:rPr>
              <a:t>: sets a cost for a Level-2 link. If no interface level is specified, the link cost set for the interface takes effect for both Level-1 and Level-2.</a:t>
            </a:r>
          </a:p>
          <a:p>
            <a:endParaRPr lang="zh-CN" altLang="en-US" dirty="0"/>
          </a:p>
        </p:txBody>
      </p:sp>
    </p:spTree>
    <p:extLst>
      <p:ext uri="{BB962C8B-B14F-4D97-AF65-F5344CB8AC3E}">
        <p14:creationId xmlns:p14="http://schemas.microsoft.com/office/powerpoint/2010/main" val="1503585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smtClean="0">
              <a:latin typeface="Huawei Sans" panose="020C0503030203020204" pitchFamily="34" charset="0"/>
            </a:endParaRPr>
          </a:p>
        </p:txBody>
      </p:sp>
    </p:spTree>
    <p:extLst>
      <p:ext uri="{BB962C8B-B14F-4D97-AF65-F5344CB8AC3E}">
        <p14:creationId xmlns:p14="http://schemas.microsoft.com/office/powerpoint/2010/main" val="233307630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3706387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6620942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039764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2422462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1544431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6920757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To support IPv6, BGP needs to map IPv6 routing information to the NLRI </a:t>
            </a:r>
            <a:r>
              <a:rPr dirty="0" smtClean="0">
                <a:latin typeface="Huawei Sans" panose="020C0503030203020204" pitchFamily="34" charset="0"/>
              </a:rPr>
              <a:t>attributes</a:t>
            </a:r>
            <a:r>
              <a:rPr dirty="0">
                <a:latin typeface="Huawei Sans" panose="020C0503030203020204" pitchFamily="34" charset="0"/>
              </a:rPr>
              <a:t>.</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684601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66240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[Huawei] </a:t>
            </a:r>
            <a:r>
              <a:rPr b="1" dirty="0">
                <a:latin typeface="Huawei Sans" panose="020C0503030203020204" pitchFamily="34" charset="0"/>
              </a:rPr>
              <a:t>ipv6 route-static</a:t>
            </a:r>
            <a:r>
              <a:rPr dirty="0">
                <a:latin typeface="Huawei Sans" panose="020C0503030203020204" pitchFamily="34" charset="0"/>
              </a:rPr>
              <a:t> </a:t>
            </a:r>
            <a:r>
              <a:rPr i="1" dirty="0">
                <a:latin typeface="Huawei Sans" panose="020C0503030203020204" pitchFamily="34" charset="0"/>
              </a:rPr>
              <a:t>dest-ipv6-address</a:t>
            </a:r>
            <a:r>
              <a:rPr dirty="0">
                <a:latin typeface="Huawei Sans" panose="020C0503030203020204" pitchFamily="34" charset="0"/>
              </a:rPr>
              <a:t> </a:t>
            </a:r>
            <a:r>
              <a:rPr i="1" dirty="0">
                <a:latin typeface="Huawei Sans" panose="020C0503030203020204" pitchFamily="34" charset="0"/>
              </a:rPr>
              <a:t>prefix-length</a:t>
            </a:r>
            <a:r>
              <a:rPr dirty="0">
                <a:latin typeface="Huawei Sans" panose="020C0503030203020204" pitchFamily="34" charset="0"/>
              </a:rPr>
              <a:t> { </a:t>
            </a:r>
            <a:r>
              <a:rPr i="1" dirty="0">
                <a:latin typeface="Huawei Sans" panose="020C0503030203020204" pitchFamily="34" charset="0"/>
              </a:rPr>
              <a:t>interface-type</a:t>
            </a:r>
            <a:r>
              <a:rPr dirty="0">
                <a:latin typeface="Huawei Sans" panose="020C0503030203020204" pitchFamily="34" charset="0"/>
              </a:rPr>
              <a:t> </a:t>
            </a:r>
            <a:r>
              <a:rPr i="1" dirty="0">
                <a:latin typeface="Huawei Sans" panose="020C0503030203020204" pitchFamily="34" charset="0"/>
              </a:rPr>
              <a:t>interface-number</a:t>
            </a:r>
            <a:r>
              <a:rPr dirty="0">
                <a:latin typeface="Huawei Sans" panose="020C0503030203020204" pitchFamily="34" charset="0"/>
              </a:rPr>
              <a:t> [ </a:t>
            </a:r>
            <a:r>
              <a:rPr i="1" dirty="0">
                <a:latin typeface="Huawei Sans" panose="020C0503030203020204" pitchFamily="34" charset="0"/>
              </a:rPr>
              <a:t>nexthop-ipv6-address</a:t>
            </a:r>
            <a:r>
              <a:rPr dirty="0">
                <a:latin typeface="Huawei Sans" panose="020C0503030203020204" pitchFamily="34" charset="0"/>
              </a:rPr>
              <a:t> ] | </a:t>
            </a:r>
            <a:r>
              <a:rPr i="1" dirty="0">
                <a:latin typeface="Huawei Sans" panose="020C0503030203020204" pitchFamily="34" charset="0"/>
              </a:rPr>
              <a:t>nexthop-ipv6-address</a:t>
            </a:r>
            <a:r>
              <a:rPr dirty="0">
                <a:latin typeface="Huawei Sans" panose="020C0503030203020204" pitchFamily="34" charset="0"/>
              </a:rPr>
              <a:t> | </a:t>
            </a:r>
            <a:r>
              <a:rPr b="1" dirty="0" err="1">
                <a:latin typeface="Huawei Sans" panose="020C0503030203020204" pitchFamily="34" charset="0"/>
              </a:rPr>
              <a:t>vpn</a:t>
            </a:r>
            <a:r>
              <a:rPr b="1" dirty="0">
                <a:latin typeface="Huawei Sans" panose="020C0503030203020204" pitchFamily="34" charset="0"/>
              </a:rPr>
              <a:t>-instance</a:t>
            </a:r>
            <a:r>
              <a:rPr dirty="0">
                <a:latin typeface="Huawei Sans" panose="020C0503030203020204" pitchFamily="34" charset="0"/>
              </a:rPr>
              <a:t> </a:t>
            </a:r>
            <a:r>
              <a:rPr i="1" dirty="0" err="1">
                <a:latin typeface="Huawei Sans" panose="020C0503030203020204" pitchFamily="34" charset="0"/>
              </a:rPr>
              <a:t>vpn</a:t>
            </a:r>
            <a:r>
              <a:rPr i="1" dirty="0">
                <a:latin typeface="Huawei Sans" panose="020C0503030203020204" pitchFamily="34" charset="0"/>
              </a:rPr>
              <a:t>-destination-name</a:t>
            </a:r>
            <a:r>
              <a:rPr dirty="0">
                <a:latin typeface="Huawei Sans" panose="020C0503030203020204" pitchFamily="34" charset="0"/>
              </a:rPr>
              <a:t> </a:t>
            </a:r>
            <a:r>
              <a:rPr i="1" dirty="0">
                <a:latin typeface="Huawei Sans" panose="020C0503030203020204" pitchFamily="34" charset="0"/>
              </a:rPr>
              <a:t>nexthop-ipv6-address</a:t>
            </a:r>
            <a:r>
              <a:rPr dirty="0">
                <a:latin typeface="Huawei Sans" panose="020C0503030203020204" pitchFamily="34" charset="0"/>
              </a:rPr>
              <a:t> } [ </a:t>
            </a:r>
            <a:r>
              <a:rPr b="1" dirty="0">
                <a:latin typeface="Huawei Sans" panose="020C0503030203020204" pitchFamily="34" charset="0"/>
              </a:rPr>
              <a:t>preference</a:t>
            </a:r>
            <a:r>
              <a:rPr dirty="0">
                <a:latin typeface="Huawei Sans" panose="020C0503030203020204" pitchFamily="34" charset="0"/>
              </a:rPr>
              <a:t> </a:t>
            </a:r>
            <a:r>
              <a:rPr i="1" dirty="0">
                <a:latin typeface="Huawei Sans" panose="020C0503030203020204" pitchFamily="34" charset="0"/>
              </a:rPr>
              <a:t>preference</a:t>
            </a:r>
            <a:r>
              <a:rPr dirty="0">
                <a:latin typeface="Huawei Sans" panose="020C0503030203020204" pitchFamily="34" charset="0"/>
              </a:rPr>
              <a:t>][ </a:t>
            </a:r>
            <a:r>
              <a:rPr b="1" dirty="0">
                <a:latin typeface="Huawei Sans" panose="020C0503030203020204" pitchFamily="34" charset="0"/>
              </a:rPr>
              <a:t>permanent</a:t>
            </a:r>
            <a:r>
              <a:rPr dirty="0">
                <a:latin typeface="Huawei Sans" panose="020C0503030203020204" pitchFamily="34" charset="0"/>
              </a:rPr>
              <a:t> | </a:t>
            </a:r>
            <a:r>
              <a:rPr b="1" dirty="0">
                <a:latin typeface="Huawei Sans" panose="020C0503030203020204" pitchFamily="34" charset="0"/>
              </a:rPr>
              <a:t>inherit-cost</a:t>
            </a:r>
            <a:r>
              <a:rPr dirty="0">
                <a:latin typeface="Huawei Sans" panose="020C0503030203020204" pitchFamily="34" charset="0"/>
              </a:rPr>
              <a:t> ] [ </a:t>
            </a:r>
            <a:r>
              <a:rPr b="1" dirty="0">
                <a:latin typeface="Huawei Sans" panose="020C0503030203020204" pitchFamily="34" charset="0"/>
              </a:rPr>
              <a:t>description</a:t>
            </a:r>
            <a:r>
              <a:rPr dirty="0">
                <a:latin typeface="Huawei Sans" panose="020C0503030203020204" pitchFamily="34" charset="0"/>
              </a:rPr>
              <a:t> </a:t>
            </a:r>
            <a:r>
              <a:rPr i="1" dirty="0">
                <a:latin typeface="Huawei Sans" panose="020C0503030203020204" pitchFamily="34" charset="0"/>
              </a:rPr>
              <a:t>text</a:t>
            </a:r>
            <a:r>
              <a:rPr dirty="0">
                <a:latin typeface="Huawei Sans" panose="020C0503030203020204" pitchFamily="34" charset="0"/>
              </a:rPr>
              <a:t> ]</a:t>
            </a:r>
          </a:p>
          <a:p>
            <a:pPr lvl="1"/>
            <a:r>
              <a:rPr b="1" dirty="0">
                <a:latin typeface="Huawei Sans" panose="020C0503030203020204" pitchFamily="34" charset="0"/>
              </a:rPr>
              <a:t>preference</a:t>
            </a:r>
            <a:r>
              <a:rPr dirty="0">
                <a:latin typeface="Huawei Sans" panose="020C0503030203020204" pitchFamily="34" charset="0"/>
              </a:rPr>
              <a:t> </a:t>
            </a:r>
            <a:r>
              <a:rPr i="1" dirty="0" err="1">
                <a:latin typeface="Huawei Sans" panose="020C0503030203020204" pitchFamily="34" charset="0"/>
              </a:rPr>
              <a:t>preference</a:t>
            </a:r>
            <a:r>
              <a:rPr dirty="0">
                <a:latin typeface="Huawei Sans" panose="020C0503030203020204" pitchFamily="34" charset="0"/>
              </a:rPr>
              <a:t>: specifies a preference value for the route. The value is an integer ranging from 1 to 255. The default value is 60.</a:t>
            </a:r>
            <a:endParaRPr lang="en-US" altLang="zh-CN" dirty="0" smtClean="0">
              <a:latin typeface="Huawei Sans" panose="020C0503030203020204" pitchFamily="34" charset="0"/>
            </a:endParaRPr>
          </a:p>
          <a:p>
            <a:pPr lvl="1"/>
            <a:r>
              <a:rPr b="1" dirty="0">
                <a:latin typeface="Huawei Sans" panose="020C0503030203020204" pitchFamily="34" charset="0"/>
              </a:rPr>
              <a:t>permanent</a:t>
            </a:r>
            <a:r>
              <a:rPr dirty="0">
                <a:latin typeface="Huawei Sans" panose="020C0503030203020204" pitchFamily="34" charset="0"/>
              </a:rPr>
              <a:t>: enables the function of permanently advertising the IPv6 static route.</a:t>
            </a:r>
            <a:endParaRPr lang="en-US" altLang="zh-CN" dirty="0" smtClean="0">
              <a:latin typeface="Huawei Sans" panose="020C0503030203020204" pitchFamily="34" charset="0"/>
            </a:endParaRPr>
          </a:p>
          <a:p>
            <a:pPr lvl="1"/>
            <a:r>
              <a:rPr b="1" dirty="0">
                <a:latin typeface="Huawei Sans" panose="020C0503030203020204" pitchFamily="34" charset="0"/>
              </a:rPr>
              <a:t>inherit-cost</a:t>
            </a:r>
            <a:r>
              <a:rPr dirty="0">
                <a:latin typeface="Huawei Sans" panose="020C0503030203020204" pitchFamily="34" charset="0"/>
              </a:rPr>
              <a:t>: enables the static route to inherit the cost of the recursive route.</a:t>
            </a:r>
            <a:endParaRPr lang="en-US" altLang="zh-CN" dirty="0" smtClean="0">
              <a:latin typeface="Huawei Sans" panose="020C0503030203020204" pitchFamily="34" charset="0"/>
            </a:endParaRPr>
          </a:p>
          <a:p>
            <a:pPr lvl="1"/>
            <a:r>
              <a:rPr b="1" dirty="0">
                <a:latin typeface="Huawei Sans" panose="020C0503030203020204" pitchFamily="34" charset="0"/>
              </a:rPr>
              <a:t>description</a:t>
            </a:r>
            <a:r>
              <a:rPr dirty="0">
                <a:latin typeface="Huawei Sans" panose="020C0503030203020204" pitchFamily="34" charset="0"/>
              </a:rPr>
              <a:t> </a:t>
            </a:r>
            <a:r>
              <a:rPr i="1" dirty="0">
                <a:latin typeface="Huawei Sans" panose="020C0503030203020204" pitchFamily="34" charset="0"/>
              </a:rPr>
              <a:t>text</a:t>
            </a:r>
            <a:r>
              <a:rPr dirty="0">
                <a:latin typeface="Huawei Sans" panose="020C0503030203020204" pitchFamily="34" charset="0"/>
              </a:rPr>
              <a:t>: specifies a description for the static route. The value is a string of 1 to 80 characters and can contain spaces.</a:t>
            </a:r>
            <a:endParaRPr lang="en-US" altLang="zh-CN" dirty="0" smtClean="0">
              <a:latin typeface="Huawei Sans" panose="020C0503030203020204" pitchFamily="34" charset="0"/>
            </a:endParaRPr>
          </a:p>
          <a:p>
            <a:r>
              <a:rPr dirty="0">
                <a:latin typeface="Huawei Sans" panose="020C0503030203020204" pitchFamily="34" charset="0"/>
              </a:rPr>
              <a:t>[Huawei] </a:t>
            </a:r>
            <a:r>
              <a:rPr b="1" dirty="0">
                <a:latin typeface="Huawei Sans" panose="020C0503030203020204" pitchFamily="34" charset="0"/>
              </a:rPr>
              <a:t>ipv6 route-static </a:t>
            </a:r>
            <a:r>
              <a:rPr b="1" dirty="0" err="1">
                <a:latin typeface="Huawei Sans" panose="020C0503030203020204" pitchFamily="34" charset="0"/>
              </a:rPr>
              <a:t>vpn</a:t>
            </a:r>
            <a:r>
              <a:rPr b="1" dirty="0">
                <a:latin typeface="Huawei Sans" panose="020C0503030203020204" pitchFamily="34" charset="0"/>
              </a:rPr>
              <a:t>-instance</a:t>
            </a:r>
            <a:r>
              <a:rPr dirty="0">
                <a:latin typeface="Huawei Sans" panose="020C0503030203020204" pitchFamily="34" charset="0"/>
              </a:rPr>
              <a:t> </a:t>
            </a:r>
            <a:r>
              <a:rPr i="1" dirty="0" err="1">
                <a:latin typeface="Huawei Sans" panose="020C0503030203020204" pitchFamily="34" charset="0"/>
              </a:rPr>
              <a:t>vpn</a:t>
            </a:r>
            <a:r>
              <a:rPr i="1" dirty="0">
                <a:latin typeface="Huawei Sans" panose="020C0503030203020204" pitchFamily="34" charset="0"/>
              </a:rPr>
              <a:t>-instance-name</a:t>
            </a:r>
            <a:r>
              <a:rPr dirty="0">
                <a:latin typeface="Huawei Sans" panose="020C0503030203020204" pitchFamily="34" charset="0"/>
              </a:rPr>
              <a:t> </a:t>
            </a:r>
            <a:r>
              <a:rPr i="1" dirty="0">
                <a:latin typeface="Huawei Sans" panose="020C0503030203020204" pitchFamily="34" charset="0"/>
              </a:rPr>
              <a:t>dest-ipv6-address</a:t>
            </a:r>
            <a:r>
              <a:rPr dirty="0">
                <a:latin typeface="Huawei Sans" panose="020C0503030203020204" pitchFamily="34" charset="0"/>
              </a:rPr>
              <a:t> </a:t>
            </a:r>
            <a:r>
              <a:rPr i="1" dirty="0">
                <a:latin typeface="Huawei Sans" panose="020C0503030203020204" pitchFamily="34" charset="0"/>
              </a:rPr>
              <a:t>prefix-length</a:t>
            </a:r>
            <a:r>
              <a:rPr dirty="0">
                <a:latin typeface="Huawei Sans" panose="020C0503030203020204" pitchFamily="34" charset="0"/>
              </a:rPr>
              <a:t> { [ </a:t>
            </a:r>
            <a:r>
              <a:rPr i="1" dirty="0">
                <a:latin typeface="Huawei Sans" panose="020C0503030203020204" pitchFamily="34" charset="0"/>
              </a:rPr>
              <a:t>interface-type</a:t>
            </a:r>
            <a:r>
              <a:rPr dirty="0">
                <a:latin typeface="Huawei Sans" panose="020C0503030203020204" pitchFamily="34" charset="0"/>
              </a:rPr>
              <a:t> </a:t>
            </a:r>
            <a:r>
              <a:rPr i="1" dirty="0">
                <a:latin typeface="Huawei Sans" panose="020C0503030203020204" pitchFamily="34" charset="0"/>
              </a:rPr>
              <a:t>interface-number</a:t>
            </a:r>
            <a:r>
              <a:rPr dirty="0">
                <a:latin typeface="Huawei Sans" panose="020C0503030203020204" pitchFamily="34" charset="0"/>
              </a:rPr>
              <a:t> [ </a:t>
            </a:r>
            <a:r>
              <a:rPr i="1" dirty="0">
                <a:latin typeface="Huawei Sans" panose="020C0503030203020204" pitchFamily="34" charset="0"/>
              </a:rPr>
              <a:t>nexthop-ipv6-address</a:t>
            </a:r>
            <a:r>
              <a:rPr dirty="0">
                <a:latin typeface="Huawei Sans" panose="020C0503030203020204" pitchFamily="34" charset="0"/>
              </a:rPr>
              <a:t> ] ] | </a:t>
            </a:r>
            <a:r>
              <a:rPr i="1" dirty="0">
                <a:latin typeface="Huawei Sans" panose="020C0503030203020204" pitchFamily="34" charset="0"/>
              </a:rPr>
              <a:t>nexthop-ipv6-address</a:t>
            </a:r>
            <a:r>
              <a:rPr dirty="0">
                <a:latin typeface="Huawei Sans" panose="020C0503030203020204" pitchFamily="34" charset="0"/>
              </a:rPr>
              <a:t> [ </a:t>
            </a:r>
            <a:r>
              <a:rPr b="1" dirty="0">
                <a:latin typeface="Huawei Sans" panose="020C0503030203020204" pitchFamily="34" charset="0"/>
              </a:rPr>
              <a:t>public</a:t>
            </a:r>
            <a:r>
              <a:rPr dirty="0">
                <a:latin typeface="Huawei Sans" panose="020C0503030203020204" pitchFamily="34" charset="0"/>
              </a:rPr>
              <a:t> ] | </a:t>
            </a:r>
            <a:r>
              <a:rPr b="1" dirty="0" err="1">
                <a:latin typeface="Huawei Sans" panose="020C0503030203020204" pitchFamily="34" charset="0"/>
              </a:rPr>
              <a:t>vpn</a:t>
            </a:r>
            <a:r>
              <a:rPr b="1" dirty="0">
                <a:latin typeface="Huawei Sans" panose="020C0503030203020204" pitchFamily="34" charset="0"/>
              </a:rPr>
              <a:t>-instance</a:t>
            </a:r>
            <a:r>
              <a:rPr dirty="0">
                <a:latin typeface="Huawei Sans" panose="020C0503030203020204" pitchFamily="34" charset="0"/>
              </a:rPr>
              <a:t> </a:t>
            </a:r>
            <a:r>
              <a:rPr i="1" dirty="0" err="1">
                <a:latin typeface="Huawei Sans" panose="020C0503030203020204" pitchFamily="34" charset="0"/>
              </a:rPr>
              <a:t>vpn</a:t>
            </a:r>
            <a:r>
              <a:rPr i="1" dirty="0">
                <a:latin typeface="Huawei Sans" panose="020C0503030203020204" pitchFamily="34" charset="0"/>
              </a:rPr>
              <a:t>-destination-name</a:t>
            </a:r>
            <a:r>
              <a:rPr dirty="0">
                <a:latin typeface="Huawei Sans" panose="020C0503030203020204" pitchFamily="34" charset="0"/>
              </a:rPr>
              <a:t> </a:t>
            </a:r>
            <a:r>
              <a:rPr i="1" dirty="0">
                <a:latin typeface="Huawei Sans" panose="020C0503030203020204" pitchFamily="34" charset="0"/>
              </a:rPr>
              <a:t>nexthop-ipv6-address</a:t>
            </a:r>
            <a:r>
              <a:rPr dirty="0">
                <a:latin typeface="Huawei Sans" panose="020C0503030203020204" pitchFamily="34" charset="0"/>
              </a:rPr>
              <a:t> } [ </a:t>
            </a:r>
            <a:r>
              <a:rPr b="1" dirty="0">
                <a:latin typeface="Huawei Sans" panose="020C0503030203020204" pitchFamily="34" charset="0"/>
              </a:rPr>
              <a:t>preference</a:t>
            </a:r>
            <a:r>
              <a:rPr dirty="0">
                <a:latin typeface="Huawei Sans" panose="020C0503030203020204" pitchFamily="34" charset="0"/>
              </a:rPr>
              <a:t> </a:t>
            </a:r>
            <a:r>
              <a:rPr i="1" dirty="0" err="1">
                <a:latin typeface="Huawei Sans" panose="020C0503030203020204" pitchFamily="34" charset="0"/>
              </a:rPr>
              <a:t>preference</a:t>
            </a:r>
            <a:r>
              <a:rPr dirty="0">
                <a:latin typeface="Huawei Sans" panose="020C0503030203020204" pitchFamily="34" charset="0"/>
              </a:rPr>
              <a:t> ] [ </a:t>
            </a:r>
            <a:r>
              <a:rPr b="1" dirty="0">
                <a:latin typeface="Huawei Sans" panose="020C0503030203020204" pitchFamily="34" charset="0"/>
              </a:rPr>
              <a:t>permanent</a:t>
            </a:r>
            <a:r>
              <a:rPr dirty="0">
                <a:latin typeface="Huawei Sans" panose="020C0503030203020204" pitchFamily="34" charset="0"/>
              </a:rPr>
              <a:t> | </a:t>
            </a:r>
            <a:r>
              <a:rPr b="1" dirty="0">
                <a:latin typeface="Huawei Sans" panose="020C0503030203020204" pitchFamily="34" charset="0"/>
              </a:rPr>
              <a:t>inherit-cost</a:t>
            </a:r>
            <a:r>
              <a:rPr dirty="0">
                <a:latin typeface="Huawei Sans" panose="020C0503030203020204" pitchFamily="34" charset="0"/>
              </a:rPr>
              <a:t> ] [ </a:t>
            </a:r>
            <a:r>
              <a:rPr b="1" dirty="0">
                <a:latin typeface="Huawei Sans" panose="020C0503030203020204" pitchFamily="34" charset="0"/>
              </a:rPr>
              <a:t>description</a:t>
            </a:r>
            <a:r>
              <a:rPr dirty="0">
                <a:latin typeface="Huawei Sans" panose="020C0503030203020204" pitchFamily="34" charset="0"/>
              </a:rPr>
              <a:t> </a:t>
            </a:r>
            <a:r>
              <a:rPr i="1" dirty="0">
                <a:latin typeface="Huawei Sans" panose="020C0503030203020204" pitchFamily="34" charset="0"/>
              </a:rPr>
              <a:t>text</a:t>
            </a:r>
            <a:r>
              <a:rPr dirty="0">
                <a:latin typeface="Huawei Sans" panose="020C0503030203020204" pitchFamily="34" charset="0"/>
              </a:rPr>
              <a:t> ]</a:t>
            </a:r>
          </a:p>
          <a:p>
            <a:pPr lvl="1"/>
            <a:r>
              <a:rPr b="1" dirty="0">
                <a:latin typeface="Huawei Sans" panose="020C0503030203020204" pitchFamily="34" charset="0"/>
              </a:rPr>
              <a:t>public</a:t>
            </a:r>
            <a:r>
              <a:rPr dirty="0">
                <a:latin typeface="Huawei Sans" panose="020C0503030203020204" pitchFamily="34" charset="0"/>
              </a:rPr>
              <a:t>: indicates that </a:t>
            </a:r>
            <a:r>
              <a:rPr i="1" dirty="0">
                <a:latin typeface="Huawei Sans" panose="020C0503030203020204" pitchFamily="34" charset="0"/>
              </a:rPr>
              <a:t>nexthop-ipv6-address</a:t>
            </a:r>
            <a:r>
              <a:rPr dirty="0">
                <a:latin typeface="Huawei Sans" panose="020C0503030203020204" pitchFamily="34" charset="0"/>
              </a:rPr>
              <a:t> is a public network address instead of an address in the source VPN instance.</a:t>
            </a:r>
          </a:p>
        </p:txBody>
      </p:sp>
    </p:spTree>
    <p:extLst>
      <p:ext uri="{BB962C8B-B14F-4D97-AF65-F5344CB8AC3E}">
        <p14:creationId xmlns:p14="http://schemas.microsoft.com/office/powerpoint/2010/main" val="352295718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Update message:</a:t>
            </a:r>
            <a:endParaRPr lang="en-US" altLang="zh-CN" dirty="0" smtClean="0">
              <a:latin typeface="Huawei Sans" panose="020C0503030203020204" pitchFamily="34" charset="0"/>
            </a:endParaRPr>
          </a:p>
          <a:p>
            <a:pPr lvl="1"/>
            <a:r>
              <a:rPr dirty="0">
                <a:latin typeface="Huawei Sans" panose="020C0503030203020204" pitchFamily="34" charset="0"/>
              </a:rPr>
              <a:t>An Update message can be used to advertise multiple routes with the same path attribute. These routes are stored in the NLRI attribute. An Update message can also carry multiple unreachable routes, which are stored in the Withdrawn Routes field, to instruct peers to withdraw these routes.</a:t>
            </a:r>
          </a:p>
          <a:p>
            <a:pPr lvl="1"/>
            <a:endParaRPr lang="zh-CN" altLang="en-US" dirty="0">
              <a:latin typeface="Huawei Sans" panose="020C0503030203020204" pitchFamily="34" charset="0"/>
            </a:endParaRPr>
          </a:p>
        </p:txBody>
      </p:sp>
    </p:spTree>
    <p:extLst>
      <p:ext uri="{BB962C8B-B14F-4D97-AF65-F5344CB8AC3E}">
        <p14:creationId xmlns:p14="http://schemas.microsoft.com/office/powerpoint/2010/main" val="24989931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a:latin typeface="Huawei Sans" panose="020C0503030203020204" pitchFamily="34" charset="0"/>
              </a:rPr>
              <a:t>Fields in the MP_REACH_NLRI attribute are described as follows:</a:t>
            </a:r>
          </a:p>
          <a:p>
            <a:pPr lvl="1"/>
            <a:r>
              <a:rPr>
                <a:latin typeface="Huawei Sans" panose="020C0503030203020204" pitchFamily="34" charset="0"/>
              </a:rPr>
              <a:t>Address Family Information: consists of a 2-byte address family identifier (AFI) and a 1-byte subsequent address family identifier (SAFI).</a:t>
            </a:r>
          </a:p>
          <a:p>
            <a:pPr lvl="1"/>
            <a:r>
              <a:rPr>
                <a:latin typeface="Huawei Sans" panose="020C0503030203020204" pitchFamily="34" charset="0"/>
              </a:rPr>
              <a:t>Length of Next Hop Network Address: indicates the length of the next-hop address and occupies 1 byte. Generally, the value is 16.</a:t>
            </a:r>
          </a:p>
          <a:p>
            <a:pPr lvl="1"/>
            <a:r>
              <a:rPr>
                <a:latin typeface="Huawei Sans" panose="020C0503030203020204" pitchFamily="34" charset="0"/>
              </a:rPr>
              <a:t>Network Address of Next Hop: The length is variable and depends on the preceding field. Generally, the value is a global unicast address.</a:t>
            </a:r>
          </a:p>
          <a:p>
            <a:pPr lvl="1"/>
            <a:r>
              <a:rPr>
                <a:latin typeface="Huawei Sans" panose="020C0503030203020204" pitchFamily="34" charset="0"/>
              </a:rPr>
              <a:t>Reserved: 1 byte. The value must be 0.</a:t>
            </a:r>
            <a:endParaRPr lang="en-US" altLang="zh-CN" dirty="0" smtClean="0">
              <a:latin typeface="Huawei Sans" panose="020C0503030203020204" pitchFamily="34" charset="0"/>
            </a:endParaRPr>
          </a:p>
          <a:p>
            <a:pPr lvl="1"/>
            <a:r>
              <a:rPr>
                <a:latin typeface="Huawei Sans" panose="020C0503030203020204" pitchFamily="34" charset="0"/>
              </a:rPr>
              <a:t>Network Layer Reachability Information: contains information about the routes with the same attributes. The value 0 indicates the default route.</a:t>
            </a:r>
          </a:p>
          <a:p>
            <a:pPr lvl="0"/>
            <a:r>
              <a:rPr>
                <a:latin typeface="Huawei Sans" panose="020C0503030203020204" pitchFamily="34" charset="0"/>
              </a:rPr>
              <a:t>Fields in the MP_UNREACH_NLRI field are described as follows:</a:t>
            </a:r>
            <a:endParaRPr lang="en-US" altLang="zh-CN" dirty="0" smtClean="0">
              <a:latin typeface="Huawei Sans" panose="020C0503030203020204" pitchFamily="34" charset="0"/>
            </a:endParaRPr>
          </a:p>
          <a:p>
            <a:pPr lvl="1"/>
            <a:r>
              <a:rPr>
                <a:latin typeface="Huawei Sans" panose="020C0503030203020204" pitchFamily="34" charset="0"/>
              </a:rPr>
              <a:t>Withdrawn Routes: indicates the routes to be withdrawn. The value is in the &lt;mask length, route prefix&gt; format. If the mask length is 0, the associated route is a default route.</a:t>
            </a:r>
          </a:p>
          <a:p>
            <a:pPr lvl="1"/>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95040204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basic configuration commands and methods of BGP4+ are the same as those of BGP. For details, see the "HCIP-</a:t>
            </a:r>
            <a:r>
              <a:rPr dirty="0" err="1">
                <a:latin typeface="Huawei Sans" panose="020C0503030203020204" pitchFamily="34" charset="0"/>
              </a:rPr>
              <a:t>Datacom</a:t>
            </a:r>
            <a:r>
              <a:rPr dirty="0">
                <a:latin typeface="Huawei Sans" panose="020C0503030203020204" pitchFamily="34" charset="0"/>
              </a:rPr>
              <a:t>-Core Technology" course.</a:t>
            </a:r>
            <a:endParaRPr lang="en-US" altLang="zh-CN" dirty="0" smtClean="0">
              <a:latin typeface="Huawei Sans" panose="020C0503030203020204" pitchFamily="34" charset="0"/>
            </a:endParaRPr>
          </a:p>
          <a:p>
            <a:r>
              <a:rPr dirty="0">
                <a:latin typeface="Huawei Sans" panose="020C0503030203020204" pitchFamily="34" charset="0"/>
              </a:rPr>
              <a:t>[Huawei-</a:t>
            </a:r>
            <a:r>
              <a:rPr dirty="0" err="1">
                <a:latin typeface="Huawei Sans" panose="020C0503030203020204" pitchFamily="34" charset="0"/>
              </a:rPr>
              <a:t>bgp</a:t>
            </a:r>
            <a:r>
              <a:rPr dirty="0">
                <a:latin typeface="Huawei Sans" panose="020C0503030203020204" pitchFamily="34" charset="0"/>
              </a:rPr>
              <a:t>] </a:t>
            </a:r>
            <a:r>
              <a:rPr b="1" dirty="0">
                <a:latin typeface="Huawei Sans" panose="020C0503030203020204" pitchFamily="34" charset="0"/>
              </a:rPr>
              <a:t>ipv6-family</a:t>
            </a:r>
            <a:r>
              <a:rPr dirty="0">
                <a:latin typeface="Huawei Sans" panose="020C0503030203020204" pitchFamily="34" charset="0"/>
              </a:rPr>
              <a:t> [ </a:t>
            </a:r>
            <a:r>
              <a:rPr b="1" dirty="0">
                <a:latin typeface="Huawei Sans" panose="020C0503030203020204" pitchFamily="34" charset="0"/>
              </a:rPr>
              <a:t>unicast</a:t>
            </a:r>
            <a:r>
              <a:rPr dirty="0">
                <a:latin typeface="Huawei Sans" panose="020C0503030203020204" pitchFamily="34" charset="0"/>
              </a:rPr>
              <a:t> | </a:t>
            </a:r>
            <a:r>
              <a:rPr b="1" dirty="0">
                <a:latin typeface="Huawei Sans" panose="020C0503030203020204" pitchFamily="34" charset="0"/>
              </a:rPr>
              <a:t>vpnv6</a:t>
            </a:r>
            <a:r>
              <a:rPr dirty="0">
                <a:latin typeface="Huawei Sans" panose="020C0503030203020204" pitchFamily="34" charset="0"/>
              </a:rPr>
              <a:t> | </a:t>
            </a:r>
            <a:r>
              <a:rPr b="1" dirty="0" err="1">
                <a:latin typeface="Huawei Sans" panose="020C0503030203020204" pitchFamily="34" charset="0"/>
              </a:rPr>
              <a:t>vpn</a:t>
            </a:r>
            <a:r>
              <a:rPr b="1" dirty="0">
                <a:latin typeface="Huawei Sans" panose="020C0503030203020204" pitchFamily="34" charset="0"/>
              </a:rPr>
              <a:t>-instance</a:t>
            </a:r>
            <a:r>
              <a:rPr dirty="0">
                <a:latin typeface="Huawei Sans" panose="020C0503030203020204" pitchFamily="34" charset="0"/>
              </a:rPr>
              <a:t> </a:t>
            </a:r>
            <a:r>
              <a:rPr i="1" dirty="0" err="1">
                <a:latin typeface="Huawei Sans" panose="020C0503030203020204" pitchFamily="34" charset="0"/>
              </a:rPr>
              <a:t>vpn</a:t>
            </a:r>
            <a:r>
              <a:rPr i="1" dirty="0">
                <a:latin typeface="Huawei Sans" panose="020C0503030203020204" pitchFamily="34" charset="0"/>
              </a:rPr>
              <a:t>-instance-name</a:t>
            </a:r>
            <a:r>
              <a:rPr dirty="0">
                <a:latin typeface="Huawei Sans" panose="020C0503030203020204" pitchFamily="34" charset="0"/>
              </a:rPr>
              <a:t> ]</a:t>
            </a:r>
          </a:p>
          <a:p>
            <a:pPr lvl="1"/>
            <a:r>
              <a:rPr b="1" dirty="0">
                <a:latin typeface="Huawei Sans" panose="020C0503030203020204" pitchFamily="34" charset="0"/>
              </a:rPr>
              <a:t>unicast</a:t>
            </a:r>
            <a:r>
              <a:rPr dirty="0">
                <a:latin typeface="Huawei Sans" panose="020C0503030203020204" pitchFamily="34" charset="0"/>
              </a:rPr>
              <a:t>: enters the IPv6 unicast address family view.</a:t>
            </a:r>
            <a:endParaRPr lang="en-US" altLang="zh-CN" dirty="0">
              <a:latin typeface="Huawei Sans" panose="020C0503030203020204" pitchFamily="34" charset="0"/>
            </a:endParaRPr>
          </a:p>
          <a:p>
            <a:pPr lvl="1"/>
            <a:r>
              <a:rPr b="1" dirty="0">
                <a:latin typeface="Huawei Sans" panose="020C0503030203020204" pitchFamily="34" charset="0"/>
              </a:rPr>
              <a:t>vpnv6</a:t>
            </a:r>
            <a:r>
              <a:rPr dirty="0">
                <a:latin typeface="Huawei Sans" panose="020C0503030203020204" pitchFamily="34" charset="0"/>
              </a:rPr>
              <a:t>: enters the BGP-VPNv6 address family view.</a:t>
            </a:r>
            <a:endParaRPr lang="en-US" altLang="zh-CN" dirty="0">
              <a:latin typeface="Huawei Sans" panose="020C0503030203020204" pitchFamily="34" charset="0"/>
            </a:endParaRPr>
          </a:p>
          <a:p>
            <a:pPr lvl="1"/>
            <a:r>
              <a:rPr b="1" dirty="0" err="1">
                <a:latin typeface="Huawei Sans" panose="020C0503030203020204" pitchFamily="34" charset="0"/>
              </a:rPr>
              <a:t>vpn</a:t>
            </a:r>
            <a:r>
              <a:rPr b="1" dirty="0">
                <a:latin typeface="Huawei Sans" panose="020C0503030203020204" pitchFamily="34" charset="0"/>
              </a:rPr>
              <a:t>-instance</a:t>
            </a:r>
            <a:r>
              <a:rPr dirty="0">
                <a:latin typeface="Huawei Sans" panose="020C0503030203020204" pitchFamily="34" charset="0"/>
              </a:rPr>
              <a:t> </a:t>
            </a:r>
            <a:r>
              <a:rPr i="1" dirty="0" err="1">
                <a:latin typeface="Huawei Sans" panose="020C0503030203020204" pitchFamily="34" charset="0"/>
              </a:rPr>
              <a:t>vpn</a:t>
            </a:r>
            <a:r>
              <a:rPr i="1" dirty="0">
                <a:latin typeface="Huawei Sans" panose="020C0503030203020204" pitchFamily="34" charset="0"/>
              </a:rPr>
              <a:t>-instance-name</a:t>
            </a:r>
            <a:r>
              <a:rPr dirty="0">
                <a:latin typeface="Huawei Sans" panose="020C0503030203020204" pitchFamily="34" charset="0"/>
              </a:rPr>
              <a:t>: associates a specified VPN instance with the IPv6 address family and enters the BGP-VPN instance IPv6 address family view. The value is a string of 1 to 31 case-sensitive characters. If spaces are used, the string must start and end with double quotation marks (").</a:t>
            </a:r>
            <a:endParaRPr lang="en-US" altLang="zh-CN" dirty="0" smtClean="0">
              <a:latin typeface="Huawei Sans" panose="020C0503030203020204" pitchFamily="34" charset="0"/>
            </a:endParaRPr>
          </a:p>
          <a:p>
            <a:r>
              <a:rPr dirty="0">
                <a:latin typeface="Huawei Sans" panose="020C0503030203020204" pitchFamily="34" charset="0"/>
              </a:rPr>
              <a:t>[Huawei-bgp-af-ipv6] </a:t>
            </a:r>
            <a:r>
              <a:rPr b="1" dirty="0">
                <a:latin typeface="Huawei Sans" panose="020C0503030203020204" pitchFamily="34" charset="0"/>
              </a:rPr>
              <a:t>network</a:t>
            </a:r>
            <a:r>
              <a:rPr dirty="0">
                <a:latin typeface="Huawei Sans" panose="020C0503030203020204" pitchFamily="34" charset="0"/>
              </a:rPr>
              <a:t> </a:t>
            </a:r>
            <a:r>
              <a:rPr i="1" dirty="0">
                <a:latin typeface="Huawei Sans" panose="020C0503030203020204" pitchFamily="34" charset="0"/>
              </a:rPr>
              <a:t>ipv6-address</a:t>
            </a:r>
            <a:r>
              <a:rPr dirty="0">
                <a:latin typeface="Huawei Sans" panose="020C0503030203020204" pitchFamily="34" charset="0"/>
              </a:rPr>
              <a:t> </a:t>
            </a:r>
            <a:r>
              <a:rPr i="1" dirty="0">
                <a:latin typeface="Huawei Sans" panose="020C0503030203020204" pitchFamily="34" charset="0"/>
              </a:rPr>
              <a:t>prefix-length</a:t>
            </a:r>
            <a:r>
              <a:rPr dirty="0">
                <a:latin typeface="Huawei Sans" panose="020C0503030203020204" pitchFamily="34" charset="0"/>
              </a:rPr>
              <a:t> [ </a:t>
            </a:r>
            <a:r>
              <a:rPr b="1" dirty="0">
                <a:latin typeface="Huawei Sans" panose="020C0503030203020204" pitchFamily="34" charset="0"/>
              </a:rPr>
              <a:t>route-policy</a:t>
            </a:r>
            <a:r>
              <a:rPr dirty="0">
                <a:latin typeface="Huawei Sans" panose="020C0503030203020204" pitchFamily="34" charset="0"/>
              </a:rPr>
              <a:t> </a:t>
            </a:r>
            <a:r>
              <a:rPr i="1" dirty="0">
                <a:latin typeface="Huawei Sans" panose="020C0503030203020204" pitchFamily="34" charset="0"/>
              </a:rPr>
              <a:t>route-policy-name</a:t>
            </a:r>
            <a:r>
              <a:rPr dirty="0">
                <a:latin typeface="Huawei Sans" panose="020C0503030203020204" pitchFamily="34" charset="0"/>
              </a:rPr>
              <a:t> ]</a:t>
            </a:r>
          </a:p>
          <a:p>
            <a:pPr lvl="1"/>
            <a:r>
              <a:rPr i="1" dirty="0">
                <a:latin typeface="Huawei Sans" panose="020C0503030203020204" pitchFamily="34" charset="0"/>
              </a:rPr>
              <a:t>ipv6-address</a:t>
            </a:r>
            <a:r>
              <a:rPr dirty="0">
                <a:latin typeface="Huawei Sans" panose="020C0503030203020204" pitchFamily="34" charset="0"/>
              </a:rPr>
              <a:t>: specifies the IPv6 address advertised by BGP. The value is a 32-digit hexadecimal number, in the format of </a:t>
            </a:r>
            <a:r>
              <a:rPr i="1" dirty="0">
                <a:latin typeface="Huawei Sans" panose="020C0503030203020204" pitchFamily="34" charset="0"/>
              </a:rPr>
              <a:t>X:X:X:X:X:X:X:X</a:t>
            </a:r>
            <a:r>
              <a:rPr dirty="0">
                <a:latin typeface="Huawei Sans" panose="020C0503030203020204" pitchFamily="34" charset="0"/>
              </a:rPr>
              <a:t>.</a:t>
            </a:r>
          </a:p>
          <a:p>
            <a:pPr lvl="1"/>
            <a:r>
              <a:rPr i="1" dirty="0">
                <a:latin typeface="Huawei Sans" panose="020C0503030203020204" pitchFamily="34" charset="0"/>
              </a:rPr>
              <a:t>prefix-length</a:t>
            </a:r>
            <a:r>
              <a:rPr dirty="0">
                <a:latin typeface="Huawei Sans" panose="020C0503030203020204" pitchFamily="34" charset="0"/>
              </a:rPr>
              <a:t>: specifies the prefix length of the IPv6 address advertised by BGP. The value is an integer ranging from 0 to 128.</a:t>
            </a:r>
          </a:p>
          <a:p>
            <a:pPr lvl="1"/>
            <a:r>
              <a:rPr b="1" dirty="0">
                <a:latin typeface="Huawei Sans" panose="020C0503030203020204" pitchFamily="34" charset="0"/>
              </a:rPr>
              <a:t>route-policy </a:t>
            </a:r>
            <a:r>
              <a:rPr i="1" dirty="0">
                <a:latin typeface="Huawei Sans" panose="020C0503030203020204" pitchFamily="34" charset="0"/>
              </a:rPr>
              <a:t>route-policy-name</a:t>
            </a:r>
            <a:r>
              <a:rPr dirty="0">
                <a:latin typeface="Huawei Sans" panose="020C0503030203020204" pitchFamily="34" charset="0"/>
              </a:rPr>
              <a:t>: specifies the name of the route-policy applied to route advertisement. The value is a string of 1 to 40 case-sensitive characters. If spaces are used, the string must start and end with double quotation marks (").</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211070293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15634736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0374393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6278207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7127953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04052261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4863214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37056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514128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lvl="0" indent="-228600">
              <a:buFont typeface="+mj-lt"/>
              <a:buAutoNum type="arabicPeriod"/>
            </a:pPr>
            <a:r>
              <a:rPr dirty="0" smtClean="0">
                <a:latin typeface="Huawei Sans" panose="020C0503030203020204" pitchFamily="34" charset="0"/>
              </a:rPr>
              <a:t>ABD</a:t>
            </a:r>
            <a:endParaRPr dirty="0">
              <a:latin typeface="Huawei Sans" panose="020C0503030203020204" pitchFamily="34" charset="0"/>
            </a:endParaRPr>
          </a:p>
          <a:p>
            <a:pPr marL="228600" lvl="0" indent="-228600">
              <a:buFont typeface="+mj-lt"/>
              <a:buAutoNum type="arabicPeriod"/>
            </a:pPr>
            <a:r>
              <a:rPr dirty="0" smtClean="0">
                <a:latin typeface="Huawei Sans" panose="020C0503030203020204" pitchFamily="34" charset="0"/>
              </a:rPr>
              <a:t>A</a:t>
            </a:r>
            <a:endParaRPr dirty="0">
              <a:latin typeface="Huawei Sans" panose="020C0503030203020204" pitchFamily="34" charset="0"/>
            </a:endParaRPr>
          </a:p>
        </p:txBody>
      </p:sp>
    </p:spTree>
    <p:extLst>
      <p:ext uri="{BB962C8B-B14F-4D97-AF65-F5344CB8AC3E}">
        <p14:creationId xmlns:p14="http://schemas.microsoft.com/office/powerpoint/2010/main" val="47989401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2592998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48126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467152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b="1" dirty="0" smtClean="0">
                <a:solidFill>
                  <a:prstClr val="black">
                    <a:lumMod val="75000"/>
                    <a:lumOff val="25000"/>
                  </a:prstClr>
                </a:solidFill>
                <a:latin typeface="Huawei Sans" panose="020C0503030203020204" pitchFamily="34" charset="0"/>
              </a:rPr>
              <a:t>Revision Record</a:t>
            </a:r>
            <a:endParaRPr lang="zh-CN" altLang="en-US" sz="3500" b="1" dirty="0" smtClean="0">
              <a:solidFill>
                <a:prstClr val="black">
                  <a:lumMod val="75000"/>
                  <a:lumOff val="25000"/>
                </a:prstClr>
              </a:solidFill>
              <a:latin typeface="Huawei Sans" panose="020C0503030203020204" pitchFamily="34" charset="0"/>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smtClean="0">
                <a:solidFill>
                  <a:srgbClr val="4D4D4D"/>
                </a:solidFill>
                <a:latin typeface="Huawei Sans" panose="020C0503030203020204" pitchFamily="34" charset="0"/>
              </a:rPr>
              <a:t>Do Not Print this Page</a:t>
            </a:r>
            <a:endParaRPr lang="zh-CN" altLang="en-US" sz="2800" dirty="0">
              <a:solidFill>
                <a:srgbClr val="4D4D4D"/>
              </a:solidFill>
              <a:latin typeface="Huawei Sans" panose="020C0503030203020204" pitchFamily="34" charset="0"/>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57249437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Quiz</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319765195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Section Summary</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223164255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latin typeface="Huawei Sans" panose="020C0503030203020204" pitchFamily="34" charset="0"/>
                <a:cs typeface="Huawei Sans" panose="020C0503030203020204" pitchFamily="34" charset="0"/>
              </a:rPr>
              <a:t>Summary</a:t>
            </a:r>
            <a:endParaRPr lang="en-US" altLang="zh-CN" sz="3500" b="1"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23803557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latin typeface="Huawei Sans" panose="020C0503030203020204" pitchFamily="34" charset="0"/>
                <a:cs typeface="Huawei Sans" panose="020C0503030203020204" pitchFamily="34" charset="0"/>
              </a:rPr>
              <a:t>More Information</a:t>
            </a:r>
            <a:endParaRPr lang="en-US" altLang="zh-CN" sz="3500" b="1"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172027725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latin typeface="Huawei Sans" panose="020C0503030203020204" pitchFamily="34" charset="0"/>
                <a:cs typeface="Huawei Sans" panose="020C0503030203020204" pitchFamily="34" charset="0"/>
              </a:rPr>
              <a:t>Recommendations</a:t>
            </a:r>
            <a:endParaRPr lang="en-US" altLang="zh-CN" sz="3500" b="1"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318722138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pPr>
            <a:endParaRPr lang="zh-CN" altLang="en-US" sz="1000">
              <a:solidFill>
                <a:prstClr val="black"/>
              </a:solidFill>
              <a:latin typeface="Huawei Sans" panose="020C0503030203020204" pitchFamily="34" charset="0"/>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dirty="0" smtClean="0">
                  <a:ln w="0"/>
                  <a:solidFill>
                    <a:prstClr val="white"/>
                  </a:solidFill>
                  <a:effectLst>
                    <a:outerShdw blurRad="38100" dist="19050" dir="2700000" algn="tl" rotWithShape="0">
                      <a:prstClr val="black">
                        <a:alpha val="40000"/>
                      </a:prstClr>
                    </a:outerShdw>
                  </a:effectLst>
                  <a:latin typeface="Huawei Sans" panose="020C0503030203020204" pitchFamily="34" charset="0"/>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dirty="0" smtClean="0">
                  <a:ln w="0"/>
                  <a:solidFill>
                    <a:prstClr val="white"/>
                  </a:solidFill>
                  <a:effectLst>
                    <a:outerShdw blurRad="38100" dist="19050" dir="2700000" algn="tl" rotWithShape="0">
                      <a:prstClr val="black">
                        <a:alpha val="40000"/>
                      </a:prstClr>
                    </a:outerShdw>
                  </a:effectLst>
                  <a:latin typeface="Huawei Sans" panose="020C0503030203020204" pitchFamily="34" charset="0"/>
                </a:rPr>
                <a:t>www.huawei.com</a:t>
              </a:r>
              <a:endParaRPr lang="zh-CN" altLang="en-US" sz="3599" dirty="0">
                <a:ln w="0"/>
                <a:solidFill>
                  <a:prstClr val="white"/>
                </a:solidFill>
                <a:effectLst>
                  <a:outerShdw blurRad="38100" dist="19050" dir="2700000" algn="tl" rotWithShape="0">
                    <a:prstClr val="black">
                      <a:alpha val="40000"/>
                    </a:prstClr>
                  </a:outerShdw>
                </a:effectLst>
                <a:latin typeface="Huawei Sans" panose="020C0503030203020204" pitchFamily="34" charset="0"/>
              </a:endParaRPr>
            </a:p>
          </p:txBody>
        </p:sp>
      </p:grpSp>
    </p:spTree>
    <p:extLst>
      <p:ext uri="{BB962C8B-B14F-4D97-AF65-F5344CB8AC3E}">
        <p14:creationId xmlns:p14="http://schemas.microsoft.com/office/powerpoint/2010/main" val="2233634051"/>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930727">
                  <a:extLst>
                    <a:ext uri="{9D8B030D-6E8A-4147-A177-3AD203B41FA5}">
                      <a16:colId xmlns="" xmlns:a16="http://schemas.microsoft.com/office/drawing/2014/main" val="20002"/>
                    </a:ext>
                  </a:extLst>
                </a:gridCol>
                <a:gridCol w="23196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37" name="文本占位符 11"/>
          <p:cNvSpPr txBox="1">
            <a:spLocks/>
          </p:cNvSpPr>
          <p:nvPr userDrawn="1"/>
        </p:nvSpPr>
        <p:spPr bwMode="auto">
          <a:xfrm>
            <a:off x="6228196" y="1825692"/>
            <a:ext cx="2888578" cy="50488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buFont typeface="Wingdings" panose="05000000000000000000" pitchFamily="2" charset="2"/>
              <a:buNone/>
            </a:pPr>
            <a:r>
              <a:rPr lang="en-US" altLang="zh-CN" sz="1600" dirty="0" smtClean="0">
                <a:latin typeface="Huawei Sans" panose="020C0503030203020204" pitchFamily="34" charset="0"/>
              </a:rPr>
              <a:t>V500R002</a:t>
            </a:r>
            <a:endParaRPr lang="zh-CN" altLang="en-US" sz="1600" dirty="0">
              <a:latin typeface="Huawei Sans" panose="020C0503030203020204" pitchFamily="34" charset="0"/>
            </a:endParaRPr>
          </a:p>
        </p:txBody>
      </p:sp>
      <p:sp>
        <p:nvSpPr>
          <p:cNvPr id="38" name="文本占位符 12"/>
          <p:cNvSpPr txBox="1">
            <a:spLocks/>
          </p:cNvSpPr>
          <p:nvPr userDrawn="1"/>
        </p:nvSpPr>
        <p:spPr bwMode="auto">
          <a:xfrm>
            <a:off x="9116775" y="1825692"/>
            <a:ext cx="2351079" cy="50488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buFont typeface="Wingdings" panose="05000000000000000000" pitchFamily="2" charset="2"/>
              <a:buNone/>
            </a:pPr>
            <a:r>
              <a:rPr lang="en-US" altLang="zh-CN" sz="1600" dirty="0" smtClean="0">
                <a:latin typeface="Huawei Sans" panose="020C0503030203020204" pitchFamily="34" charset="0"/>
              </a:rPr>
              <a:t>V100R001</a:t>
            </a: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41095980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latin typeface="Huawei Sans" panose="020C0503030203020204" pitchFamily="34" charset="0"/>
                <a:cs typeface="Huawei Sans" panose="020C0503030203020204" pitchFamily="34" charset="0"/>
              </a:rPr>
              <a:t>Copyright © </a:t>
            </a:r>
            <a:r>
              <a:rPr lang="en-US" altLang="zh-CN" sz="1200" dirty="0" smtClean="0">
                <a:solidFill>
                  <a:prstClr val="black"/>
                </a:solidFill>
                <a:latin typeface="Huawei Sans" panose="020C0503030203020204" pitchFamily="34" charset="0"/>
                <a:cs typeface="Huawei Sans" panose="020C0503030203020204" pitchFamily="34" charset="0"/>
              </a:rPr>
              <a:t>2020 </a:t>
            </a:r>
            <a:r>
              <a:rPr lang="en-US" altLang="zh-CN" sz="1200" dirty="0">
                <a:solidFill>
                  <a:prstClr val="black"/>
                </a:solidFill>
                <a:latin typeface="Huawei Sans" panose="020C0503030203020204" pitchFamily="34" charset="0"/>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190462576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Foreword</a:t>
            </a:r>
            <a:endParaRPr lang="zh-CN" altLang="en-US"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39277580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Objectives</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42519150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r>
              <a:rPr lang="en-US" altLang="zh-CN" sz="3500" b="1" dirty="0" smtClean="0">
                <a:solidFill>
                  <a:prstClr val="black">
                    <a:lumMod val="75000"/>
                    <a:lumOff val="25000"/>
                  </a:prstClr>
                </a:solidFill>
                <a:latin typeface="Huawei Sans" panose="020C0503030203020204" pitchFamily="34" charset="0"/>
                <a:cs typeface="Huawei Sans" panose="020C0503030203020204" pitchFamily="34" charset="0"/>
              </a:rPr>
              <a:t>Contents</a:t>
            </a:r>
            <a:endParaRPr lang="en-US" altLang="zh-CN" sz="3500" b="1"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9253071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Overview and Objectives</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418277131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panose="020C0503030203020204" pitchFamily="34" charset="0"/>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panose="020C0503030203020204" pitchFamily="34" charset="0"/>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73970064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latin typeface="Huawei Sans"/>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Huawei Sans"/>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409753188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文字边框</a:t>
              </a:r>
            </a:p>
          </p:txBody>
        </p:sp>
      </p:grpSp>
    </p:spTree>
    <p:extLst>
      <p:ext uri="{BB962C8B-B14F-4D97-AF65-F5344CB8AC3E}">
        <p14:creationId xmlns:p14="http://schemas.microsoft.com/office/powerpoint/2010/main" val="80705642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latin typeface="Huawei Sans" panose="020C0503030203020204" pitchFamily="34" charset="0"/>
                <a:cs typeface="Huawei Sans" panose="020C0503030203020204" pitchFamily="34" charset="0"/>
              </a:rPr>
              <a:t>Page </a:t>
            </a:r>
            <a:fld id="{2F2CF7F5-F178-4429-B6CA-28062DF31937}" type="slidenum">
              <a:rPr lang="en-US" altLang="zh-CN" sz="1200" smtClean="0">
                <a:solidFill>
                  <a:prstClr val="black"/>
                </a:solidFill>
                <a:latin typeface="Huawei Sans" panose="020C0503030203020204" pitchFamily="34" charset="0"/>
                <a:cs typeface="Huawei Sans" panose="020C0503030203020204" pitchFamily="34" charset="0"/>
              </a:rPr>
              <a:pPr defTabSz="801668" eaLnBrk="0" fontAlgn="base" hangingPunct="0">
                <a:defRPr/>
              </a:pPr>
              <a:t>‹#›</a:t>
            </a:fld>
            <a:endParaRPr lang="en-US" altLang="zh-CN" sz="1200" dirty="0">
              <a:solidFill>
                <a:prstClr val="black"/>
              </a:solidFill>
              <a:latin typeface="Huawei Sans" panose="020C0503030203020204" pitchFamily="34" charset="0"/>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latin typeface="Huawei Sans" panose="020C0503030203020204" pitchFamily="34" charset="0"/>
                <a:cs typeface="Huawei Sans" panose="020C0503030203020204" pitchFamily="34" charset="0"/>
              </a:rPr>
              <a:t>Copyright © </a:t>
            </a:r>
            <a:r>
              <a:rPr lang="en-US" altLang="zh-CN" sz="1200" dirty="0" smtClean="0">
                <a:solidFill>
                  <a:prstClr val="black"/>
                </a:solidFill>
                <a:latin typeface="Huawei Sans" panose="020C0503030203020204" pitchFamily="34" charset="0"/>
                <a:cs typeface="Huawei Sans" panose="020C0503030203020204" pitchFamily="34" charset="0"/>
              </a:rPr>
              <a:t>2020 </a:t>
            </a:r>
            <a:r>
              <a:rPr lang="en-US" altLang="zh-CN" sz="1200" dirty="0">
                <a:solidFill>
                  <a:prstClr val="black"/>
                </a:solidFill>
                <a:latin typeface="Huawei Sans" panose="020C0503030203020204" pitchFamily="34" charset="0"/>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56" name="矩形 55">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57" name="矩形 56">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58" name="矩形 57">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indent="-342763" algn="ctr" defTabSz="914400">
                <a:buFont typeface="+mj-lt"/>
                <a:buAutoNum type="arabicPeriod"/>
                <a:defRPr/>
              </a:pPr>
              <a:endParaRPr lang="zh-CN" altLang="en-US" sz="900" kern="0" smtClean="0">
                <a:solidFill>
                  <a:prstClr val="black"/>
                </a:solidFill>
                <a:latin typeface="Huawei Sans"/>
                <a:cs typeface="Courier New" panose="02070309020205020404" pitchFamily="49" charset="0"/>
              </a:endParaRPr>
            </a:p>
          </p:txBody>
        </p:sp>
        <p:sp>
          <p:nvSpPr>
            <p:cNvPr id="59" name="矩形 58">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60" name="文本框 59">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latin typeface="Huawei Sans"/>
                </a:rPr>
                <a:t>表格表头</a:t>
              </a:r>
            </a:p>
          </p:txBody>
        </p:sp>
        <p:sp>
          <p:nvSpPr>
            <p:cNvPr id="61" name="文本框 60">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latin typeface="Huawei Sans"/>
                </a:rPr>
                <a:t>表格</a:t>
              </a:r>
              <a:r>
                <a:rPr lang="en-US" altLang="zh-CN" sz="900" kern="0" dirty="0" smtClean="0">
                  <a:solidFill>
                    <a:prstClr val="black"/>
                  </a:solidFill>
                  <a:latin typeface="Huawei Sans"/>
                </a:rPr>
                <a:t>/</a:t>
              </a:r>
              <a:r>
                <a:rPr lang="zh-CN" altLang="en-US" sz="900" kern="0" dirty="0" smtClean="0">
                  <a:solidFill>
                    <a:prstClr val="black"/>
                  </a:solidFill>
                  <a:latin typeface="Huawei Sans"/>
                </a:rPr>
                <a:t>文字边框</a:t>
              </a:r>
            </a:p>
          </p:txBody>
        </p:sp>
        <p:sp>
          <p:nvSpPr>
            <p:cNvPr id="62" name="文本框 61">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latin typeface="Huawei Sans"/>
                </a:rPr>
                <a:t>导航灰底</a:t>
              </a:r>
            </a:p>
          </p:txBody>
        </p:sp>
        <p:sp>
          <p:nvSpPr>
            <p:cNvPr id="63" name="文本框 62">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latin typeface="Huawei Sans"/>
                </a:rPr>
                <a:t>红</a:t>
              </a:r>
            </a:p>
          </p:txBody>
        </p:sp>
        <p:sp>
          <p:nvSpPr>
            <p:cNvPr id="64" name="文本框 63">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latin typeface="Huawei Sans"/>
                </a:rPr>
                <a:t>表格</a:t>
              </a:r>
              <a:r>
                <a:rPr lang="en-US" altLang="zh-CN" sz="900" kern="0" dirty="0" smtClean="0">
                  <a:solidFill>
                    <a:prstClr val="black"/>
                  </a:solidFill>
                  <a:latin typeface="Huawei Sans"/>
                </a:rPr>
                <a:t>/</a:t>
              </a:r>
              <a:r>
                <a:rPr lang="zh-CN" altLang="en-US" sz="900" kern="0" dirty="0" smtClean="0">
                  <a:solidFill>
                    <a:prstClr val="black"/>
                  </a:solidFill>
                  <a:latin typeface="Huawei Sans"/>
                </a:rPr>
                <a:t>文字底色</a:t>
              </a:r>
            </a:p>
          </p:txBody>
        </p:sp>
        <p:sp>
          <p:nvSpPr>
            <p:cNvPr id="65" name="矩形 64">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66" name="矩形 65">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67" name="文本框 66">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latin typeface="Huawei Sans"/>
                </a:rPr>
                <a:t>备用</a:t>
              </a:r>
            </a:p>
          </p:txBody>
        </p:sp>
        <p:sp>
          <p:nvSpPr>
            <p:cNvPr id="68" name="矩形 67">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indent="-342763" algn="ctr" defTabSz="914400">
                <a:buFont typeface="+mj-lt"/>
                <a:buAutoNum type="arabicPeriod"/>
                <a:defRPr/>
              </a:pPr>
              <a:endParaRPr lang="zh-CN" altLang="en-US" sz="900" kern="0" smtClean="0">
                <a:solidFill>
                  <a:prstClr val="black"/>
                </a:solidFill>
                <a:latin typeface="Huawei Sans"/>
                <a:cs typeface="Courier New" panose="02070309020205020404" pitchFamily="49" charset="0"/>
              </a:endParaRPr>
            </a:p>
          </p:txBody>
        </p:sp>
        <p:sp>
          <p:nvSpPr>
            <p:cNvPr id="69" name="文本框 68">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latin typeface="Huawei Sans"/>
                </a:rPr>
                <a:t>绿</a:t>
              </a:r>
            </a:p>
          </p:txBody>
        </p:sp>
      </p:grpSp>
    </p:spTree>
    <p:extLst>
      <p:ext uri="{BB962C8B-B14F-4D97-AF65-F5344CB8AC3E}">
        <p14:creationId xmlns:p14="http://schemas.microsoft.com/office/powerpoint/2010/main" val="1330875023"/>
      </p:ext>
    </p:extLst>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pos="279">
          <p15:clr>
            <a:srgbClr val="F26B43"/>
          </p15:clr>
        </p15:guide>
        <p15:guide id="4294967295" pos="7401">
          <p15:clr>
            <a:srgbClr val="F26B43"/>
          </p15:clr>
        </p15:guide>
        <p15:guide id="4294967295" orient="horz" pos="2341">
          <p15:clr>
            <a:srgbClr val="F26B43"/>
          </p15:clr>
        </p15:guide>
        <p15:guide id="4294967295" orient="horz" pos="4020">
          <p15:clr>
            <a:srgbClr val="F26B43"/>
          </p15:clr>
        </p15:guide>
        <p15:guide id="4294967295" orient="horz" pos="777">
          <p15:clr>
            <a:srgbClr val="F26B43"/>
          </p15:clr>
        </p15:guide>
        <p15:guide id="4294967295" pos="3840">
          <p15:clr>
            <a:srgbClr val="F26B43"/>
          </p15:clr>
        </p15:guide>
        <p15:guide id="4294967295"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 name="文本占位符 27"/>
          <p:cNvSpPr>
            <a:spLocks noGrp="1"/>
          </p:cNvSpPr>
          <p:nvPr>
            <p:ph type="body" sz="quarter" idx="17"/>
          </p:nvPr>
        </p:nvSpPr>
        <p:spPr/>
        <p:txBody>
          <a:bodyPr/>
          <a:lstStyle/>
          <a:p>
            <a:endParaRPr lang="zh-CN" altLang="en-US"/>
          </a:p>
        </p:txBody>
      </p:sp>
      <p:sp>
        <p:nvSpPr>
          <p:cNvPr id="29" name="文本占位符 28"/>
          <p:cNvSpPr>
            <a:spLocks noGrp="1"/>
          </p:cNvSpPr>
          <p:nvPr>
            <p:ph type="body" sz="quarter" idx="18"/>
          </p:nvPr>
        </p:nvSpPr>
        <p:spPr/>
        <p:txBody>
          <a:bodyPr/>
          <a:lstStyle/>
          <a:p>
            <a:endParaRPr lang="zh-CN" altLang="en-US"/>
          </a:p>
        </p:txBody>
      </p:sp>
      <p:sp>
        <p:nvSpPr>
          <p:cNvPr id="3" name="文本占位符 2"/>
          <p:cNvSpPr>
            <a:spLocks noGrp="1"/>
          </p:cNvSpPr>
          <p:nvPr>
            <p:ph type="body" sz="quarter" idx="13"/>
          </p:nvPr>
        </p:nvSpPr>
        <p:spPr/>
        <p:txBody>
          <a:bodyPr wrap="square">
            <a:noAutofit/>
          </a:bodyPr>
          <a:lstStyle/>
          <a:p>
            <a:pPr fontAlgn="ctr"/>
            <a:r>
              <a:rPr lang="en-US" dirty="0" smtClean="0">
                <a:latin typeface="Huawei Sans" panose="020C0503030203020204" pitchFamily="34" charset="0"/>
              </a:rPr>
              <a:t>Lu </a:t>
            </a:r>
            <a:r>
              <a:rPr lang="en-US" dirty="0" err="1" smtClean="0">
                <a:latin typeface="Huawei Sans" panose="020C0503030203020204" pitchFamily="34" charset="0"/>
              </a:rPr>
              <a:t>Yueyue</a:t>
            </a:r>
            <a:r>
              <a:rPr lang="en-US" dirty="0" smtClean="0">
                <a:latin typeface="Huawei Sans" panose="020C0503030203020204" pitchFamily="34" charset="0"/>
              </a:rPr>
              <a:t>/lwx445705</a:t>
            </a:r>
            <a:endParaRPr lang="en-US" altLang="zh-CN" dirty="0">
              <a:latin typeface="Huawei Sans" panose="020C0503030203020204" pitchFamily="34" charset="0"/>
            </a:endParaRPr>
          </a:p>
        </p:txBody>
      </p:sp>
      <p:sp>
        <p:nvSpPr>
          <p:cNvPr id="4" name="文本占位符 3"/>
          <p:cNvSpPr>
            <a:spLocks noGrp="1"/>
          </p:cNvSpPr>
          <p:nvPr>
            <p:ph type="body" sz="quarter" idx="14"/>
          </p:nvPr>
        </p:nvSpPr>
        <p:spPr/>
        <p:txBody>
          <a:bodyPr wrap="square">
            <a:noAutofit/>
          </a:bodyPr>
          <a:lstStyle/>
          <a:p>
            <a:pPr fontAlgn="ctr"/>
            <a:r>
              <a:rPr lang="en-US" dirty="0" smtClean="0">
                <a:latin typeface="Huawei Sans" panose="020C0503030203020204" pitchFamily="34" charset="0"/>
              </a:rPr>
              <a:t>June 2020</a:t>
            </a:r>
            <a:endParaRPr lang="en-US" altLang="zh-CN" dirty="0">
              <a:latin typeface="Huawei Sans" panose="020C0503030203020204" pitchFamily="34" charset="0"/>
            </a:endParaRPr>
          </a:p>
        </p:txBody>
      </p:sp>
      <p:sp>
        <p:nvSpPr>
          <p:cNvPr id="2" name="文本占位符 1"/>
          <p:cNvSpPr>
            <a:spLocks noGrp="1"/>
          </p:cNvSpPr>
          <p:nvPr>
            <p:ph type="body" sz="quarter" idx="15"/>
          </p:nvPr>
        </p:nvSpPr>
        <p:spPr/>
        <p:txBody>
          <a:bodyPr/>
          <a:lstStyle/>
          <a:p>
            <a:endParaRPr lang="zh-CN" altLang="en-US"/>
          </a:p>
        </p:txBody>
      </p:sp>
      <p:sp>
        <p:nvSpPr>
          <p:cNvPr id="27" name="文本占位符 26"/>
          <p:cNvSpPr>
            <a:spLocks noGrp="1"/>
          </p:cNvSpPr>
          <p:nvPr>
            <p:ph type="body" sz="quarter" idx="16"/>
          </p:nvPr>
        </p:nvSpPr>
        <p:spPr/>
        <p:txBody>
          <a:bodyPr/>
          <a:lstStyle/>
          <a:p>
            <a:endParaRPr lang="zh-CN" altLang="en-US"/>
          </a:p>
        </p:txBody>
      </p:sp>
      <p:sp>
        <p:nvSpPr>
          <p:cNvPr id="30" name="文本占位符 29"/>
          <p:cNvSpPr>
            <a:spLocks noGrp="1"/>
          </p:cNvSpPr>
          <p:nvPr>
            <p:ph type="body" sz="quarter" idx="21"/>
          </p:nvPr>
        </p:nvSpPr>
        <p:spPr/>
        <p:txBody>
          <a:bodyPr/>
          <a:lstStyle/>
          <a:p>
            <a:endParaRPr lang="zh-CN" altLang="en-US"/>
          </a:p>
        </p:txBody>
      </p:sp>
      <p:sp>
        <p:nvSpPr>
          <p:cNvPr id="31" name="文本占位符 30"/>
          <p:cNvSpPr>
            <a:spLocks noGrp="1"/>
          </p:cNvSpPr>
          <p:nvPr>
            <p:ph type="body" sz="quarter" idx="22"/>
          </p:nvPr>
        </p:nvSpPr>
        <p:spPr/>
        <p:txBody>
          <a:bodyPr/>
          <a:lstStyle/>
          <a:p>
            <a:endParaRPr lang="zh-CN" altLang="en-US"/>
          </a:p>
        </p:txBody>
      </p:sp>
      <p:sp>
        <p:nvSpPr>
          <p:cNvPr id="32" name="文本占位符 31"/>
          <p:cNvSpPr>
            <a:spLocks noGrp="1"/>
          </p:cNvSpPr>
          <p:nvPr>
            <p:ph type="body" sz="quarter" idx="23"/>
          </p:nvPr>
        </p:nvSpPr>
        <p:spPr/>
        <p:txBody>
          <a:bodyPr/>
          <a:lstStyle/>
          <a:p>
            <a:endParaRPr lang="zh-CN" altLang="en-US"/>
          </a:p>
        </p:txBody>
      </p:sp>
      <p:sp>
        <p:nvSpPr>
          <p:cNvPr id="33" name="文本占位符 32"/>
          <p:cNvSpPr>
            <a:spLocks noGrp="1"/>
          </p:cNvSpPr>
          <p:nvPr>
            <p:ph type="body" sz="quarter" idx="24"/>
          </p:nvPr>
        </p:nvSpPr>
        <p:spPr/>
        <p:txBody>
          <a:bodyPr/>
          <a:lstStyle/>
          <a:p>
            <a:endParaRPr lang="zh-CN" altLang="en-US"/>
          </a:p>
        </p:txBody>
      </p:sp>
      <p:sp>
        <p:nvSpPr>
          <p:cNvPr id="34" name="文本占位符 33"/>
          <p:cNvSpPr>
            <a:spLocks noGrp="1"/>
          </p:cNvSpPr>
          <p:nvPr>
            <p:ph type="body" sz="quarter" idx="25"/>
          </p:nvPr>
        </p:nvSpPr>
        <p:spPr/>
        <p:txBody>
          <a:bodyPr/>
          <a:lstStyle/>
          <a:p>
            <a:endParaRPr lang="zh-CN" altLang="en-US"/>
          </a:p>
        </p:txBody>
      </p:sp>
      <p:sp>
        <p:nvSpPr>
          <p:cNvPr id="35" name="文本占位符 34"/>
          <p:cNvSpPr>
            <a:spLocks noGrp="1"/>
          </p:cNvSpPr>
          <p:nvPr>
            <p:ph type="body" sz="quarter" idx="26"/>
          </p:nvPr>
        </p:nvSpPr>
        <p:spPr/>
        <p:txBody>
          <a:bodyPr/>
          <a:lstStyle/>
          <a:p>
            <a:endParaRPr lang="zh-CN" altLang="en-US"/>
          </a:p>
        </p:txBody>
      </p:sp>
      <p:sp>
        <p:nvSpPr>
          <p:cNvPr id="36" name="文本占位符 35"/>
          <p:cNvSpPr>
            <a:spLocks noGrp="1"/>
          </p:cNvSpPr>
          <p:nvPr>
            <p:ph type="body" sz="quarter" idx="27"/>
          </p:nvPr>
        </p:nvSpPr>
        <p:spPr/>
        <p:txBody>
          <a:bodyPr/>
          <a:lstStyle/>
          <a:p>
            <a:endParaRPr lang="zh-CN" altLang="en-US"/>
          </a:p>
        </p:txBody>
      </p:sp>
      <p:sp>
        <p:nvSpPr>
          <p:cNvPr id="37" name="文本占位符 36"/>
          <p:cNvSpPr>
            <a:spLocks noGrp="1"/>
          </p:cNvSpPr>
          <p:nvPr>
            <p:ph type="body" sz="quarter" idx="28"/>
          </p:nvPr>
        </p:nvSpPr>
        <p:spPr/>
        <p:txBody>
          <a:bodyPr/>
          <a:lstStyle/>
          <a:p>
            <a:endParaRPr lang="zh-CN" altLang="en-US"/>
          </a:p>
        </p:txBody>
      </p:sp>
      <p:sp>
        <p:nvSpPr>
          <p:cNvPr id="38" name="文本占位符 37"/>
          <p:cNvSpPr>
            <a:spLocks noGrp="1"/>
          </p:cNvSpPr>
          <p:nvPr>
            <p:ph type="body" sz="quarter" idx="29"/>
          </p:nvPr>
        </p:nvSpPr>
        <p:spPr/>
        <p:txBody>
          <a:bodyPr/>
          <a:lstStyle/>
          <a:p>
            <a:endParaRPr lang="zh-CN" altLang="en-US"/>
          </a:p>
        </p:txBody>
      </p:sp>
      <p:sp>
        <p:nvSpPr>
          <p:cNvPr id="39" name="文本占位符 38"/>
          <p:cNvSpPr>
            <a:spLocks noGrp="1"/>
          </p:cNvSpPr>
          <p:nvPr>
            <p:ph type="body" sz="quarter" idx="30"/>
          </p:nvPr>
        </p:nvSpPr>
        <p:spPr/>
        <p:txBody>
          <a:bodyPr/>
          <a:lstStyle/>
          <a:p>
            <a:endParaRPr lang="zh-CN" altLang="en-US"/>
          </a:p>
        </p:txBody>
      </p:sp>
      <p:sp>
        <p:nvSpPr>
          <p:cNvPr id="40" name="文本占位符 39"/>
          <p:cNvSpPr>
            <a:spLocks noGrp="1"/>
          </p:cNvSpPr>
          <p:nvPr>
            <p:ph type="body" sz="quarter" idx="31"/>
          </p:nvPr>
        </p:nvSpPr>
        <p:spPr/>
        <p:txBody>
          <a:bodyPr/>
          <a:lstStyle/>
          <a:p>
            <a:endParaRPr lang="zh-CN" altLang="en-US"/>
          </a:p>
        </p:txBody>
      </p:sp>
      <p:sp>
        <p:nvSpPr>
          <p:cNvPr id="41" name="文本占位符 40"/>
          <p:cNvSpPr>
            <a:spLocks noGrp="1"/>
          </p:cNvSpPr>
          <p:nvPr>
            <p:ph type="body" sz="quarter" idx="32"/>
          </p:nvPr>
        </p:nvSpPr>
        <p:spPr/>
        <p:txBody>
          <a:bodyPr/>
          <a:lstStyle/>
          <a:p>
            <a:endParaRPr lang="zh-CN" altLang="en-US"/>
          </a:p>
        </p:txBody>
      </p:sp>
      <p:sp>
        <p:nvSpPr>
          <p:cNvPr id="42" name="文本占位符 41"/>
          <p:cNvSpPr>
            <a:spLocks noGrp="1"/>
          </p:cNvSpPr>
          <p:nvPr>
            <p:ph type="body" sz="quarter" idx="33"/>
          </p:nvPr>
        </p:nvSpPr>
        <p:spPr/>
        <p:txBody>
          <a:bodyPr/>
          <a:lstStyle/>
          <a:p>
            <a:endParaRPr lang="zh-CN" altLang="en-US"/>
          </a:p>
        </p:txBody>
      </p:sp>
      <p:sp>
        <p:nvSpPr>
          <p:cNvPr id="43" name="文本占位符 42"/>
          <p:cNvSpPr>
            <a:spLocks noGrp="1"/>
          </p:cNvSpPr>
          <p:nvPr>
            <p:ph type="body" sz="quarter" idx="34"/>
          </p:nvPr>
        </p:nvSpPr>
        <p:spPr/>
        <p:txBody>
          <a:bodyPr/>
          <a:lstStyle/>
          <a:p>
            <a:endParaRPr lang="zh-CN" altLang="en-US"/>
          </a:p>
        </p:txBody>
      </p:sp>
      <p:sp>
        <p:nvSpPr>
          <p:cNvPr id="44" name="文本占位符 43"/>
          <p:cNvSpPr>
            <a:spLocks noGrp="1"/>
          </p:cNvSpPr>
          <p:nvPr>
            <p:ph type="body" sz="quarter" idx="35"/>
          </p:nvPr>
        </p:nvSpPr>
        <p:spPr/>
        <p:txBody>
          <a:bodyPr/>
          <a:lstStyle/>
          <a:p>
            <a:endParaRPr lang="zh-CN" altLang="en-US"/>
          </a:p>
        </p:txBody>
      </p:sp>
      <p:sp>
        <p:nvSpPr>
          <p:cNvPr id="45" name="文本占位符 44"/>
          <p:cNvSpPr>
            <a:spLocks noGrp="1"/>
          </p:cNvSpPr>
          <p:nvPr>
            <p:ph type="body" sz="quarter" idx="36"/>
          </p:nvPr>
        </p:nvSpPr>
        <p:spPr/>
        <p:txBody>
          <a:bodyPr/>
          <a:lstStyle/>
          <a:p>
            <a:endParaRPr lang="zh-CN" altLang="en-US"/>
          </a:p>
        </p:txBody>
      </p:sp>
      <p:sp>
        <p:nvSpPr>
          <p:cNvPr id="46" name="文本占位符 45"/>
          <p:cNvSpPr>
            <a:spLocks noGrp="1"/>
          </p:cNvSpPr>
          <p:nvPr>
            <p:ph type="body" sz="quarter" idx="37"/>
          </p:nvPr>
        </p:nvSpPr>
        <p:spPr/>
        <p:txBody>
          <a:bodyPr/>
          <a:lstStyle/>
          <a:p>
            <a:endParaRPr lang="zh-CN" altLang="en-US"/>
          </a:p>
        </p:txBody>
      </p:sp>
      <p:sp>
        <p:nvSpPr>
          <p:cNvPr id="47" name="文本占位符 46"/>
          <p:cNvSpPr>
            <a:spLocks noGrp="1"/>
          </p:cNvSpPr>
          <p:nvPr>
            <p:ph type="body" sz="quarter" idx="38"/>
          </p:nvPr>
        </p:nvSpPr>
        <p:spPr/>
        <p:txBody>
          <a:bodyPr/>
          <a:lstStyle/>
          <a:p>
            <a:endParaRPr lang="zh-CN" altLang="en-US"/>
          </a:p>
        </p:txBody>
      </p:sp>
      <p:sp>
        <p:nvSpPr>
          <p:cNvPr id="48" name="文本占位符 47"/>
          <p:cNvSpPr>
            <a:spLocks noGrp="1"/>
          </p:cNvSpPr>
          <p:nvPr>
            <p:ph type="body" sz="quarter" idx="39"/>
          </p:nvPr>
        </p:nvSpPr>
        <p:spPr/>
        <p:txBody>
          <a:bodyPr/>
          <a:lstStyle/>
          <a:p>
            <a:endParaRPr lang="zh-CN" altLang="en-US"/>
          </a:p>
        </p:txBody>
      </p:sp>
      <p:sp>
        <p:nvSpPr>
          <p:cNvPr id="49" name="文本占位符 48"/>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811908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297211" cy="2361252"/>
          </a:xfrm>
        </p:spPr>
        <p:txBody>
          <a:bodyPr wrap="square">
            <a:noAutofit/>
          </a:bodyPr>
          <a:lstStyle/>
          <a:p>
            <a:pPr fontAlgn="ctr"/>
            <a:r>
              <a:rPr lang="en-US" sz="2000" dirty="0" smtClean="0">
                <a:latin typeface="Huawei Sans" panose="020C0503030203020204" pitchFamily="34" charset="0"/>
              </a:rPr>
              <a:t>OSPF is a link-state Interior Gateway Protocol (IGP) defined by the IETF. Currently, OSPF version 2 (OSPFv2) is intended for IPv4, and OSPF version 3 (OSPFv3) is intended for IPv6.</a:t>
            </a:r>
          </a:p>
          <a:p>
            <a:pPr fontAlgn="ctr"/>
            <a:r>
              <a:rPr lang="en-US" sz="2000" dirty="0" smtClean="0">
                <a:latin typeface="Huawei Sans" panose="020C0503030203020204" pitchFamily="34" charset="0"/>
              </a:rPr>
              <a:t>OSPFv3 is mainly developed as a routing protocol independent of any specific network layer. The internal routing information of OSPFv3 has been redesigned to serve this purpose.</a:t>
            </a:r>
            <a:endParaRPr lang="en-US" altLang="zh-CN"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OSPFv3 Overview</a:t>
            </a:r>
            <a:endParaRPr lang="en-US" altLang="zh-CN" dirty="0">
              <a:latin typeface="Huawei Sans" panose="020C0503030203020204" pitchFamily="34" charset="0"/>
            </a:endParaRPr>
          </a:p>
        </p:txBody>
      </p:sp>
      <p:grpSp>
        <p:nvGrpSpPr>
          <p:cNvPr id="8" name="组合 7"/>
          <p:cNvGrpSpPr/>
          <p:nvPr/>
        </p:nvGrpSpPr>
        <p:grpSpPr>
          <a:xfrm>
            <a:off x="6398288" y="3628593"/>
            <a:ext cx="4032448" cy="1537959"/>
            <a:chOff x="2135560" y="3789040"/>
            <a:chExt cx="4032448" cy="1537959"/>
          </a:xfrm>
        </p:grpSpPr>
        <p:sp>
          <p:nvSpPr>
            <p:cNvPr id="9" name="文本框 8"/>
            <p:cNvSpPr txBox="1"/>
            <p:nvPr/>
          </p:nvSpPr>
          <p:spPr>
            <a:xfrm>
              <a:off x="2135560" y="4941168"/>
              <a:ext cx="4032448" cy="385831"/>
            </a:xfrm>
            <a:prstGeom prst="rect">
              <a:avLst/>
            </a:prstGeom>
            <a:solidFill>
              <a:schemeClr val="bg1">
                <a:lumMod val="95000"/>
              </a:schemeClr>
            </a:solidFill>
            <a:ln w="19050">
              <a:solidFill>
                <a:schemeClr val="bg1">
                  <a:lumMod val="75000"/>
                </a:schemeClr>
              </a:solidFill>
            </a:ln>
          </p:spPr>
          <p:txBody>
            <a:bodyPr wrap="square" lIns="0" tIns="0" rIns="0" bIns="0" rtlCol="0" anchor="ctr" anchorCtr="0">
              <a:noAutofit/>
            </a:bodyPr>
            <a:lstStyle>
              <a:defPPr>
                <a:defRPr lang="en-US"/>
              </a:defPPr>
              <a:lvl1pPr algn="ctr">
                <a:defRPr sz="1600"/>
              </a:lvl1pPr>
            </a:lstStyle>
            <a:p>
              <a:pPr fontAlgn="ctr"/>
              <a:r>
                <a:rPr lang="en-US" dirty="0" smtClean="0">
                  <a:solidFill>
                    <a:schemeClr val="bg1">
                      <a:lumMod val="50000"/>
                    </a:schemeClr>
                  </a:solidFill>
                  <a:latin typeface="Huawei Sans" panose="020C0503030203020204" pitchFamily="34" charset="0"/>
                </a:rPr>
                <a:t>Data link layer</a:t>
              </a:r>
              <a:endParaRPr lang="en-US" dirty="0">
                <a:solidFill>
                  <a:schemeClr val="bg1">
                    <a:lumMod val="50000"/>
                  </a:schemeClr>
                </a:solidFill>
                <a:latin typeface="Huawei Sans" panose="020C0503030203020204" pitchFamily="34" charset="0"/>
              </a:endParaRPr>
            </a:p>
          </p:txBody>
        </p:sp>
        <p:sp>
          <p:nvSpPr>
            <p:cNvPr id="14" name="文本框 13"/>
            <p:cNvSpPr txBox="1"/>
            <p:nvPr/>
          </p:nvSpPr>
          <p:spPr>
            <a:xfrm>
              <a:off x="2135560" y="4365104"/>
              <a:ext cx="1944216" cy="385831"/>
            </a:xfrm>
            <a:prstGeom prst="rect">
              <a:avLst/>
            </a:prstGeom>
            <a:solidFill>
              <a:srgbClr val="F4FBFE"/>
            </a:solidFill>
            <a:ln w="19050">
              <a:solidFill>
                <a:srgbClr val="99DFF9"/>
              </a:solidFill>
            </a:ln>
          </p:spPr>
          <p:txBody>
            <a:bodyPr wrap="square" lIns="0" tIns="0" rIns="0" bIns="0" rtlCol="0" anchor="ctr" anchorCtr="0">
              <a:noAutofit/>
            </a:bodyPr>
            <a:lstStyle>
              <a:defPPr>
                <a:defRPr lang="en-US"/>
              </a:defPPr>
              <a:lvl1pPr algn="ctr">
                <a:defRPr sz="1600"/>
              </a:lvl1pPr>
            </a:lstStyle>
            <a:p>
              <a:pPr fontAlgn="ctr"/>
              <a:r>
                <a:rPr lang="en-US" dirty="0" smtClean="0">
                  <a:solidFill>
                    <a:schemeClr val="bg1">
                      <a:lumMod val="50000"/>
                    </a:schemeClr>
                  </a:solidFill>
                  <a:latin typeface="Huawei Sans" panose="020C0503030203020204" pitchFamily="34" charset="0"/>
                </a:rPr>
                <a:t>IPv4</a:t>
              </a:r>
              <a:endParaRPr lang="en-US" altLang="zh-CN" dirty="0">
                <a:solidFill>
                  <a:schemeClr val="bg1">
                    <a:lumMod val="50000"/>
                  </a:schemeClr>
                </a:solidFill>
                <a:latin typeface="Huawei Sans" panose="020C0503030203020204" pitchFamily="34" charset="0"/>
              </a:endParaRPr>
            </a:p>
          </p:txBody>
        </p:sp>
        <p:sp>
          <p:nvSpPr>
            <p:cNvPr id="15" name="文本框 14"/>
            <p:cNvSpPr txBox="1"/>
            <p:nvPr/>
          </p:nvSpPr>
          <p:spPr>
            <a:xfrm>
              <a:off x="4223792" y="4365104"/>
              <a:ext cx="1944216" cy="385831"/>
            </a:xfrm>
            <a:prstGeom prst="rect">
              <a:avLst/>
            </a:prstGeom>
            <a:solidFill>
              <a:srgbClr val="FFFFCC"/>
            </a:solidFill>
            <a:ln w="19050">
              <a:solidFill>
                <a:srgbClr val="FFD17D"/>
              </a:solidFill>
            </a:ln>
          </p:spPr>
          <p:txBody>
            <a:bodyPr wrap="square" lIns="0" tIns="0" rIns="0" bIns="0" rtlCol="0" anchor="ctr" anchorCtr="0">
              <a:noAutofit/>
            </a:bodyPr>
            <a:lstStyle>
              <a:defPPr>
                <a:defRPr lang="en-US"/>
              </a:defPPr>
              <a:lvl1pPr algn="ctr">
                <a:defRPr sz="1600"/>
              </a:lvl1pPr>
            </a:lstStyle>
            <a:p>
              <a:pPr fontAlgn="ctr"/>
              <a:r>
                <a:rPr lang="en-US" dirty="0" smtClean="0">
                  <a:latin typeface="Huawei Sans" panose="020C0503030203020204" pitchFamily="34" charset="0"/>
                </a:rPr>
                <a:t>IPv6</a:t>
              </a:r>
              <a:endParaRPr lang="en-US" altLang="zh-CN" dirty="0">
                <a:latin typeface="Huawei Sans" panose="020C0503030203020204" pitchFamily="34" charset="0"/>
              </a:endParaRPr>
            </a:p>
          </p:txBody>
        </p:sp>
        <p:sp>
          <p:nvSpPr>
            <p:cNvPr id="16" name="文本框 15"/>
            <p:cNvSpPr txBox="1"/>
            <p:nvPr/>
          </p:nvSpPr>
          <p:spPr>
            <a:xfrm>
              <a:off x="2135560" y="3789040"/>
              <a:ext cx="1944216" cy="385831"/>
            </a:xfrm>
            <a:prstGeom prst="rect">
              <a:avLst/>
            </a:prstGeom>
            <a:solidFill>
              <a:srgbClr val="F4FBFE"/>
            </a:solidFill>
            <a:ln w="19050">
              <a:solidFill>
                <a:srgbClr val="99DFF9"/>
              </a:solidFill>
            </a:ln>
          </p:spPr>
          <p:txBody>
            <a:bodyPr wrap="square" lIns="0" tIns="0" rIns="0" bIns="0" rtlCol="0" anchor="ctr" anchorCtr="0">
              <a:noAutofit/>
            </a:bodyPr>
            <a:lstStyle/>
            <a:p>
              <a:pPr algn="ctr" fontAlgn="ctr"/>
              <a:r>
                <a:rPr lang="en-US" sz="1600" dirty="0" smtClean="0">
                  <a:solidFill>
                    <a:schemeClr val="bg1">
                      <a:lumMod val="50000"/>
                    </a:schemeClr>
                  </a:solidFill>
                  <a:latin typeface="Huawei Sans" panose="020C0503030203020204" pitchFamily="34" charset="0"/>
                </a:rPr>
                <a:t>OSPFv2</a:t>
              </a:r>
              <a:endParaRPr lang="en-US" altLang="zh-CN" sz="1600" dirty="0">
                <a:solidFill>
                  <a:schemeClr val="bg1">
                    <a:lumMod val="50000"/>
                  </a:schemeClr>
                </a:solidFill>
                <a:latin typeface="Huawei Sans" panose="020C0503030203020204" pitchFamily="34" charset="0"/>
              </a:endParaRPr>
            </a:p>
          </p:txBody>
        </p:sp>
        <p:sp>
          <p:nvSpPr>
            <p:cNvPr id="17" name="文本框 16"/>
            <p:cNvSpPr txBox="1"/>
            <p:nvPr/>
          </p:nvSpPr>
          <p:spPr>
            <a:xfrm>
              <a:off x="4223792" y="3789040"/>
              <a:ext cx="1944216" cy="385831"/>
            </a:xfrm>
            <a:prstGeom prst="rect">
              <a:avLst/>
            </a:prstGeom>
            <a:solidFill>
              <a:srgbClr val="FFFFCC"/>
            </a:solidFill>
            <a:ln w="19050">
              <a:solidFill>
                <a:srgbClr val="FFD17D"/>
              </a:solidFill>
            </a:ln>
          </p:spPr>
          <p:txBody>
            <a:bodyPr wrap="square" lIns="0" tIns="0" rIns="0" bIns="0" rtlCol="0" anchor="ctr" anchorCtr="0">
              <a:noAutofit/>
            </a:bodyPr>
            <a:lstStyle>
              <a:defPPr>
                <a:defRPr lang="en-US"/>
              </a:defPPr>
              <a:lvl1pPr algn="ctr">
                <a:defRPr sz="1600"/>
              </a:lvl1pPr>
            </a:lstStyle>
            <a:p>
              <a:pPr fontAlgn="ctr"/>
              <a:r>
                <a:rPr lang="en-US" b="1" dirty="0" smtClean="0">
                  <a:latin typeface="Huawei Sans" panose="020C0503030203020204" pitchFamily="34" charset="0"/>
                </a:rPr>
                <a:t>OSPFv3</a:t>
              </a:r>
              <a:endParaRPr lang="en-US" altLang="zh-CN" b="1" dirty="0">
                <a:latin typeface="Huawei Sans" panose="020C0503030203020204" pitchFamily="34" charset="0"/>
              </a:endParaRPr>
            </a:p>
          </p:txBody>
        </p:sp>
      </p:grpSp>
      <p:sp>
        <p:nvSpPr>
          <p:cNvPr id="18" name="文本占位符 2"/>
          <p:cNvSpPr txBox="1">
            <a:spLocks/>
          </p:cNvSpPr>
          <p:nvPr/>
        </p:nvSpPr>
        <p:spPr bwMode="auto">
          <a:xfrm>
            <a:off x="6321432" y="5191440"/>
            <a:ext cx="4479918" cy="115212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600" dirty="0" smtClean="0">
                <a:latin typeface="Huawei Sans" panose="020C0503030203020204" pitchFamily="34" charset="0"/>
              </a:rPr>
              <a:t>OSPFv2 is an IGP running over IPv4, whereas OSPFv3 is an IGP running over IPv6. They are not compatible.</a:t>
            </a:r>
            <a:endParaRPr lang="en-US" sz="1600" dirty="0">
              <a:latin typeface="Huawei Sans" panose="020C0503030203020204" pitchFamily="34" charset="0"/>
            </a:endParaRPr>
          </a:p>
        </p:txBody>
      </p:sp>
      <p:sp>
        <p:nvSpPr>
          <p:cNvPr id="19" name="五边形 18"/>
          <p:cNvSpPr/>
          <p:nvPr/>
        </p:nvSpPr>
        <p:spPr bwMode="auto">
          <a:xfrm>
            <a:off x="8414512" y="92882"/>
            <a:ext cx="781200"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Overview</a:t>
            </a:r>
            <a:endParaRPr lang="en-US" sz="1200" b="1" dirty="0">
              <a:solidFill>
                <a:srgbClr val="FFFFFF"/>
              </a:solidFill>
              <a:latin typeface="Huawei Sans" panose="020C0503030203020204" pitchFamily="34" charset="0"/>
            </a:endParaRPr>
          </a:p>
        </p:txBody>
      </p:sp>
      <p:sp>
        <p:nvSpPr>
          <p:cNvPr id="20" name="燕尾形 19"/>
          <p:cNvSpPr/>
          <p:nvPr/>
        </p:nvSpPr>
        <p:spPr bwMode="auto">
          <a:xfrm>
            <a:off x="9131635" y="92882"/>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Implementation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auto">
          <a:xfrm>
            <a:off x="10545561" y="92882"/>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auto">
          <a:xfrm>
            <a:off x="11319561" y="92882"/>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23937087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2"/>
            <a:ext cx="11306175" cy="4926335"/>
          </a:xfrm>
        </p:spPr>
        <p:txBody>
          <a:bodyPr wrap="square">
            <a:noAutofit/>
          </a:bodyPr>
          <a:lstStyle/>
          <a:p>
            <a:pPr marL="0" indent="0" fontAlgn="ctr">
              <a:lnSpc>
                <a:spcPct val="120000"/>
              </a:lnSpc>
              <a:buNone/>
            </a:pPr>
            <a:r>
              <a:rPr lang="en-US" sz="2000" dirty="0" smtClean="0">
                <a:latin typeface="Huawei Sans" panose="020C0503030203020204" pitchFamily="34" charset="0"/>
              </a:rPr>
              <a:t>OSPF's basic running mechanisms remain unchanged, including:</a:t>
            </a:r>
            <a:endParaRPr lang="en-US" altLang="zh-CN" sz="2000" dirty="0" smtClean="0">
              <a:latin typeface="Huawei Sans" panose="020C0503030203020204" pitchFamily="34" charset="0"/>
            </a:endParaRPr>
          </a:p>
          <a:p>
            <a:pPr lvl="1" fontAlgn="ctr">
              <a:lnSpc>
                <a:spcPct val="120000"/>
              </a:lnSpc>
            </a:pPr>
            <a:r>
              <a:rPr lang="en-US" sz="1800" dirty="0" smtClean="0">
                <a:latin typeface="Huawei Sans" panose="020C0503030203020204" pitchFamily="34" charset="0"/>
              </a:rPr>
              <a:t>Basic concepts:</a:t>
            </a:r>
            <a:endParaRPr lang="en-US" altLang="zh-CN" sz="1800" dirty="0" smtClean="0">
              <a:latin typeface="Huawei Sans" panose="020C0503030203020204" pitchFamily="34" charset="0"/>
            </a:endParaRPr>
          </a:p>
          <a:p>
            <a:pPr lvl="2" fontAlgn="ctr">
              <a:lnSpc>
                <a:spcPct val="120000"/>
              </a:lnSpc>
            </a:pPr>
            <a:r>
              <a:rPr lang="en-US" sz="1600" dirty="0" smtClean="0">
                <a:latin typeface="Huawei Sans" panose="020C0503030203020204" pitchFamily="34" charset="0"/>
              </a:rPr>
              <a:t>Area division and router types</a:t>
            </a:r>
            <a:endParaRPr lang="en-US" altLang="zh-CN" sz="1600" dirty="0" smtClean="0">
              <a:latin typeface="Huawei Sans" panose="020C0503030203020204" pitchFamily="34" charset="0"/>
            </a:endParaRPr>
          </a:p>
          <a:p>
            <a:pPr lvl="2" fontAlgn="ctr">
              <a:lnSpc>
                <a:spcPct val="120000"/>
              </a:lnSpc>
            </a:pPr>
            <a:r>
              <a:rPr lang="en-US" sz="1600" dirty="0" smtClean="0">
                <a:latin typeface="Huawei Sans" panose="020C0503030203020204" pitchFamily="34" charset="0"/>
              </a:rPr>
              <a:t>Parameters that affect route calculation: preference and cost</a:t>
            </a:r>
            <a:endParaRPr lang="en-US" altLang="zh-CN" sz="1600" dirty="0" smtClean="0">
              <a:latin typeface="Huawei Sans" panose="020C0503030203020204" pitchFamily="34" charset="0"/>
            </a:endParaRPr>
          </a:p>
          <a:p>
            <a:pPr lvl="2" fontAlgn="ctr">
              <a:lnSpc>
                <a:spcPct val="120000"/>
              </a:lnSpc>
            </a:pPr>
            <a:r>
              <a:rPr lang="en-US" sz="1600" dirty="0" smtClean="0">
                <a:latin typeface="Huawei Sans" panose="020C0503030203020204" pitchFamily="34" charset="0"/>
              </a:rPr>
              <a:t>Supported network types: broadcast, non-broadcast multiple access (NBMA), P2P, and point-to-multipoint networking (P2MP)</a:t>
            </a:r>
            <a:endParaRPr lang="en-US" altLang="zh-CN" sz="1600" dirty="0" smtClean="0">
              <a:latin typeface="Huawei Sans" panose="020C0503030203020204" pitchFamily="34" charset="0"/>
            </a:endParaRPr>
          </a:p>
          <a:p>
            <a:pPr lvl="2" fontAlgn="ctr">
              <a:lnSpc>
                <a:spcPct val="120000"/>
              </a:lnSpc>
            </a:pPr>
            <a:r>
              <a:rPr lang="en-US" sz="1600" dirty="0" smtClean="0">
                <a:latin typeface="Huawei Sans" panose="020C0503030203020204" pitchFamily="34" charset="0"/>
              </a:rPr>
              <a:t>Packet types: Hello, database description (DD), link state request (LSR), link state update (LSU), and link state acknowledgment (</a:t>
            </a:r>
            <a:r>
              <a:rPr lang="en-US" sz="1600" dirty="0" err="1" smtClean="0">
                <a:latin typeface="Huawei Sans" panose="020C0503030203020204" pitchFamily="34" charset="0"/>
              </a:rPr>
              <a:t>LSAck</a:t>
            </a:r>
            <a:r>
              <a:rPr lang="en-US" sz="1600" dirty="0" smtClean="0">
                <a:latin typeface="Huawei Sans" panose="020C0503030203020204" pitchFamily="34" charset="0"/>
              </a:rPr>
              <a:t>)</a:t>
            </a:r>
          </a:p>
          <a:p>
            <a:pPr lvl="1" fontAlgn="ctr">
              <a:lnSpc>
                <a:spcPct val="120000"/>
              </a:lnSpc>
            </a:pPr>
            <a:r>
              <a:rPr lang="en-US" sz="1800" dirty="0" smtClean="0">
                <a:latin typeface="Huawei Sans" panose="020C0503030203020204" pitchFamily="34" charset="0"/>
              </a:rPr>
              <a:t>Working mechanisms:</a:t>
            </a:r>
            <a:endParaRPr lang="en-US" altLang="zh-CN" sz="1800" dirty="0" smtClean="0">
              <a:latin typeface="Huawei Sans" panose="020C0503030203020204" pitchFamily="34" charset="0"/>
            </a:endParaRPr>
          </a:p>
          <a:p>
            <a:pPr lvl="2" fontAlgn="ctr">
              <a:lnSpc>
                <a:spcPct val="120000"/>
              </a:lnSpc>
            </a:pPr>
            <a:r>
              <a:rPr lang="en-US" sz="1600" dirty="0" smtClean="0">
                <a:latin typeface="Huawei Sans" panose="020C0503030203020204" pitchFamily="34" charset="0"/>
              </a:rPr>
              <a:t>Establishment of neighbor relationships and transition of the neighbor relationship status</a:t>
            </a:r>
            <a:endParaRPr lang="en-US" altLang="zh-CN" sz="1600" dirty="0" smtClean="0">
              <a:latin typeface="Huawei Sans" panose="020C0503030203020204" pitchFamily="34" charset="0"/>
            </a:endParaRPr>
          </a:p>
          <a:p>
            <a:pPr lvl="2" fontAlgn="ctr">
              <a:lnSpc>
                <a:spcPct val="120000"/>
              </a:lnSpc>
            </a:pPr>
            <a:r>
              <a:rPr lang="en-US" sz="1600" dirty="0" smtClean="0">
                <a:latin typeface="Huawei Sans" panose="020C0503030203020204" pitchFamily="34" charset="0"/>
              </a:rPr>
              <a:t>Election of the Designated router (DR) and backup DR (BDR)</a:t>
            </a:r>
            <a:endParaRPr lang="en-US" altLang="zh-CN" sz="1600" dirty="0" smtClean="0">
              <a:latin typeface="Huawei Sans" panose="020C0503030203020204" pitchFamily="34" charset="0"/>
            </a:endParaRPr>
          </a:p>
          <a:p>
            <a:pPr lvl="2" fontAlgn="ctr">
              <a:lnSpc>
                <a:spcPct val="120000"/>
              </a:lnSpc>
            </a:pPr>
            <a:r>
              <a:rPr lang="en-US" sz="1600" dirty="0" smtClean="0">
                <a:latin typeface="Huawei Sans" panose="020C0503030203020204" pitchFamily="34" charset="0"/>
              </a:rPr>
              <a:t>Link state advertisement (LSA) flooding</a:t>
            </a:r>
            <a:endParaRPr lang="en-US" altLang="zh-CN" sz="1600" dirty="0" smtClean="0">
              <a:latin typeface="Huawei Sans" panose="020C0503030203020204" pitchFamily="34" charset="0"/>
            </a:endParaRPr>
          </a:p>
          <a:p>
            <a:pPr lvl="2" fontAlgn="ctr">
              <a:lnSpc>
                <a:spcPct val="120000"/>
              </a:lnSpc>
            </a:pPr>
            <a:r>
              <a:rPr lang="en-US" sz="1600" dirty="0" smtClean="0">
                <a:latin typeface="Huawei Sans" panose="020C0503030203020204" pitchFamily="34" charset="0"/>
              </a:rPr>
              <a:t>Route calculation process</a:t>
            </a:r>
            <a:endParaRPr lang="en-US" altLang="zh-CN" sz="1600" dirty="0" smtClean="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Similarities Between OSPFv3 and OSPFv2</a:t>
            </a:r>
            <a:endParaRPr lang="en-US" altLang="zh-CN" dirty="0">
              <a:latin typeface="Huawei Sans" panose="020C0503030203020204" pitchFamily="34" charset="0"/>
            </a:endParaRPr>
          </a:p>
        </p:txBody>
      </p:sp>
      <p:sp>
        <p:nvSpPr>
          <p:cNvPr id="10" name="五边形 9"/>
          <p:cNvSpPr/>
          <p:nvPr/>
        </p:nvSpPr>
        <p:spPr bwMode="auto">
          <a:xfrm>
            <a:off x="8414512" y="92882"/>
            <a:ext cx="781200"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Overview</a:t>
            </a:r>
            <a:endParaRPr lang="en-US" sz="1200" b="1" dirty="0">
              <a:solidFill>
                <a:srgbClr val="FFFFFF"/>
              </a:solidFill>
              <a:latin typeface="Huawei Sans" panose="020C0503030203020204" pitchFamily="34" charset="0"/>
            </a:endParaRPr>
          </a:p>
        </p:txBody>
      </p:sp>
      <p:sp>
        <p:nvSpPr>
          <p:cNvPr id="11" name="燕尾形 10"/>
          <p:cNvSpPr/>
          <p:nvPr/>
        </p:nvSpPr>
        <p:spPr bwMode="auto">
          <a:xfrm>
            <a:off x="9131635" y="92882"/>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Implementation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燕尾形 11"/>
          <p:cNvSpPr/>
          <p:nvPr/>
        </p:nvSpPr>
        <p:spPr bwMode="auto">
          <a:xfrm>
            <a:off x="10545561" y="92882"/>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燕尾形 12"/>
          <p:cNvSpPr/>
          <p:nvPr/>
        </p:nvSpPr>
        <p:spPr bwMode="auto">
          <a:xfrm>
            <a:off x="11319561" y="92882"/>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40701051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圆角矩形 97"/>
          <p:cNvSpPr/>
          <p:nvPr/>
        </p:nvSpPr>
        <p:spPr>
          <a:xfrm>
            <a:off x="477284" y="1366728"/>
            <a:ext cx="9111340" cy="1363422"/>
          </a:xfrm>
          <a:prstGeom prst="roundRect">
            <a:avLst>
              <a:gd name="adj" fmla="val 3978"/>
            </a:avLst>
          </a:prstGeom>
          <a:solidFill>
            <a:srgbClr val="FFFFCC"/>
          </a:solidFill>
          <a:ln w="1905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01" name="圆角矩形 100"/>
          <p:cNvSpPr/>
          <p:nvPr/>
        </p:nvSpPr>
        <p:spPr>
          <a:xfrm>
            <a:off x="6628082" y="3997086"/>
            <a:ext cx="2960541" cy="2135819"/>
          </a:xfrm>
          <a:prstGeom prst="roundRect">
            <a:avLst>
              <a:gd name="adj" fmla="val 357"/>
            </a:avLst>
          </a:prstGeom>
          <a:solidFill>
            <a:srgbClr val="F4FBFE"/>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00" name="圆角矩形 99"/>
          <p:cNvSpPr/>
          <p:nvPr/>
        </p:nvSpPr>
        <p:spPr>
          <a:xfrm>
            <a:off x="3542809" y="3997086"/>
            <a:ext cx="2960541" cy="2135819"/>
          </a:xfrm>
          <a:prstGeom prst="roundRect">
            <a:avLst>
              <a:gd name="adj" fmla="val 357"/>
            </a:avLst>
          </a:prstGeom>
          <a:solidFill>
            <a:srgbClr val="F4FBFE"/>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99" name="圆角矩形 98"/>
          <p:cNvSpPr/>
          <p:nvPr/>
        </p:nvSpPr>
        <p:spPr>
          <a:xfrm>
            <a:off x="477284" y="3997086"/>
            <a:ext cx="2960541" cy="2135819"/>
          </a:xfrm>
          <a:prstGeom prst="roundRect">
            <a:avLst>
              <a:gd name="adj" fmla="val 357"/>
            </a:avLst>
          </a:prstGeom>
          <a:solidFill>
            <a:srgbClr val="F4FBFE"/>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96" name="圆角矩形 95"/>
          <p:cNvSpPr/>
          <p:nvPr/>
        </p:nvSpPr>
        <p:spPr>
          <a:xfrm>
            <a:off x="477284" y="2830186"/>
            <a:ext cx="9111339" cy="1067219"/>
          </a:xfrm>
          <a:prstGeom prst="roundRect">
            <a:avLst>
              <a:gd name="adj" fmla="val 2036"/>
            </a:avLst>
          </a:prstGeom>
          <a:solidFill>
            <a:srgbClr val="F4FBFE"/>
          </a:solid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OSPFv3 Topology and Router Types</a:t>
            </a:r>
            <a:endParaRPr lang="en-US" altLang="zh-CN" dirty="0">
              <a:latin typeface="Huawei Sans" panose="020C0503030203020204" pitchFamily="34" charset="0"/>
            </a:endParaRPr>
          </a:p>
        </p:txBody>
      </p:sp>
      <p:sp>
        <p:nvSpPr>
          <p:cNvPr id="9" name="Rectangle 312"/>
          <p:cNvSpPr>
            <a:spLocks noChangeArrowheads="1"/>
          </p:cNvSpPr>
          <p:nvPr/>
        </p:nvSpPr>
        <p:spPr bwMode="auto">
          <a:xfrm>
            <a:off x="443864" y="2832120"/>
            <a:ext cx="819608"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0</a:t>
            </a:r>
            <a:endParaRPr lang="en-US" altLang="zh-CN" sz="1400" b="1" dirty="0">
              <a:latin typeface="Huawei Sans" panose="020C0503030203020204" pitchFamily="34" charset="0"/>
            </a:endParaRPr>
          </a:p>
        </p:txBody>
      </p:sp>
      <p:pic>
        <p:nvPicPr>
          <p:cNvPr id="1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92611" y="4564221"/>
            <a:ext cx="541201" cy="442800"/>
          </a:xfrm>
          <a:prstGeom prst="rect">
            <a:avLst/>
          </a:prstGeom>
          <a:noFill/>
        </p:spPr>
      </p:pic>
      <p:pic>
        <p:nvPicPr>
          <p:cNvPr id="1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709788" y="4564221"/>
            <a:ext cx="541201" cy="442800"/>
          </a:xfrm>
          <a:prstGeom prst="rect">
            <a:avLst/>
          </a:prstGeom>
          <a:noFill/>
        </p:spPr>
      </p:pic>
      <p:pic>
        <p:nvPicPr>
          <p:cNvPr id="1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626965" y="4564221"/>
            <a:ext cx="541201" cy="442800"/>
          </a:xfrm>
          <a:prstGeom prst="rect">
            <a:avLst/>
          </a:prstGeom>
          <a:noFill/>
        </p:spPr>
      </p:pic>
      <p:pic>
        <p:nvPicPr>
          <p:cNvPr id="2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884349" y="4564221"/>
            <a:ext cx="541201" cy="442800"/>
          </a:xfrm>
          <a:prstGeom prst="rect">
            <a:avLst/>
          </a:prstGeom>
          <a:noFill/>
        </p:spPr>
      </p:pic>
      <p:pic>
        <p:nvPicPr>
          <p:cNvPr id="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794702" y="4564221"/>
            <a:ext cx="541201" cy="442800"/>
          </a:xfrm>
          <a:prstGeom prst="rect">
            <a:avLst/>
          </a:prstGeom>
          <a:noFill/>
        </p:spPr>
      </p:pic>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718703" y="4564221"/>
            <a:ext cx="541201" cy="442800"/>
          </a:xfrm>
          <a:prstGeom prst="rect">
            <a:avLst/>
          </a:prstGeom>
          <a:noFill/>
        </p:spPr>
      </p:pic>
      <p:pic>
        <p:nvPicPr>
          <p:cNvPr id="2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997663" y="4564221"/>
            <a:ext cx="541201" cy="442800"/>
          </a:xfrm>
          <a:prstGeom prst="rect">
            <a:avLst/>
          </a:prstGeom>
          <a:noFill/>
        </p:spPr>
      </p:pic>
      <p:pic>
        <p:nvPicPr>
          <p:cNvPr id="2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904472" y="4564221"/>
            <a:ext cx="541201" cy="442800"/>
          </a:xfrm>
          <a:prstGeom prst="rect">
            <a:avLst/>
          </a:prstGeom>
          <a:noFill/>
        </p:spPr>
      </p:pic>
      <p:pic>
        <p:nvPicPr>
          <p:cNvPr id="2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832017" y="4564221"/>
            <a:ext cx="541201" cy="442800"/>
          </a:xfrm>
          <a:prstGeom prst="rect">
            <a:avLst/>
          </a:prstGeom>
          <a:noFill/>
        </p:spPr>
      </p:pic>
      <p:pic>
        <p:nvPicPr>
          <p:cNvPr id="26" name="图片 2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93812" y="5527061"/>
            <a:ext cx="540000" cy="442800"/>
          </a:xfrm>
          <a:prstGeom prst="rect">
            <a:avLst/>
          </a:prstGeom>
        </p:spPr>
      </p:pic>
      <p:pic>
        <p:nvPicPr>
          <p:cNvPr id="27" name="图片 2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709788" y="5527061"/>
            <a:ext cx="540000" cy="442800"/>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28166" y="552706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885550" y="5527061"/>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795302" y="5527061"/>
            <a:ext cx="540000" cy="442800"/>
          </a:xfrm>
          <a:prstGeom prst="rect">
            <a:avLst/>
          </a:prstGeom>
        </p:spPr>
      </p:pic>
      <p:pic>
        <p:nvPicPr>
          <p:cNvPr id="31" name="图片 3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719904" y="5527061"/>
            <a:ext cx="540000" cy="442800"/>
          </a:xfrm>
          <a:prstGeom prst="rect">
            <a:avLst/>
          </a:prstGeom>
        </p:spPr>
      </p:pic>
      <p:pic>
        <p:nvPicPr>
          <p:cNvPr id="32" name="图片 3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997663" y="5527061"/>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904472" y="5527061"/>
            <a:ext cx="540000" cy="442800"/>
          </a:xfrm>
          <a:prstGeom prst="rect">
            <a:avLst/>
          </a:prstGeom>
        </p:spPr>
      </p:pic>
      <p:pic>
        <p:nvPicPr>
          <p:cNvPr id="34" name="图片 3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832617" y="5527061"/>
            <a:ext cx="540000" cy="442800"/>
          </a:xfrm>
          <a:prstGeom prst="rect">
            <a:avLst/>
          </a:prstGeom>
        </p:spPr>
      </p:pic>
      <p:cxnSp>
        <p:nvCxnSpPr>
          <p:cNvPr id="36" name="直接连接符 35"/>
          <p:cNvCxnSpPr>
            <a:stCxn id="15" idx="2"/>
            <a:endCxn id="18" idx="0"/>
          </p:cNvCxnSpPr>
          <p:nvPr/>
        </p:nvCxnSpPr>
        <p:spPr>
          <a:xfrm flipH="1">
            <a:off x="1980389" y="4119916"/>
            <a:ext cx="1" cy="4443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14" idx="2"/>
            <a:endCxn id="21" idx="0"/>
          </p:cNvCxnSpPr>
          <p:nvPr/>
        </p:nvCxnSpPr>
        <p:spPr>
          <a:xfrm>
            <a:off x="5065303" y="4119916"/>
            <a:ext cx="0" cy="4443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6" idx="2"/>
            <a:endCxn id="24" idx="0"/>
          </p:cNvCxnSpPr>
          <p:nvPr/>
        </p:nvCxnSpPr>
        <p:spPr>
          <a:xfrm>
            <a:off x="8175073" y="4119916"/>
            <a:ext cx="0" cy="4443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17" idx="0"/>
          </p:cNvCxnSpPr>
          <p:nvPr/>
        </p:nvCxnSpPr>
        <p:spPr>
          <a:xfrm flipH="1">
            <a:off x="1063212" y="3897405"/>
            <a:ext cx="894431" cy="666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endCxn id="20" idx="0"/>
          </p:cNvCxnSpPr>
          <p:nvPr/>
        </p:nvCxnSpPr>
        <p:spPr>
          <a:xfrm flipH="1">
            <a:off x="4154950" y="3897405"/>
            <a:ext cx="894049" cy="666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endCxn id="23" idx="0"/>
          </p:cNvCxnSpPr>
          <p:nvPr/>
        </p:nvCxnSpPr>
        <p:spPr>
          <a:xfrm flipH="1">
            <a:off x="7268264" y="3897405"/>
            <a:ext cx="890253" cy="666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endCxn id="19" idx="0"/>
          </p:cNvCxnSpPr>
          <p:nvPr/>
        </p:nvCxnSpPr>
        <p:spPr>
          <a:xfrm>
            <a:off x="1980390" y="3897405"/>
            <a:ext cx="917176" cy="666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endCxn id="22" idx="0"/>
          </p:cNvCxnSpPr>
          <p:nvPr/>
        </p:nvCxnSpPr>
        <p:spPr>
          <a:xfrm>
            <a:off x="5071333" y="3897405"/>
            <a:ext cx="917971" cy="666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endCxn id="25" idx="0"/>
          </p:cNvCxnSpPr>
          <p:nvPr/>
        </p:nvCxnSpPr>
        <p:spPr>
          <a:xfrm>
            <a:off x="8191630" y="3897405"/>
            <a:ext cx="910988" cy="6668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17" idx="2"/>
            <a:endCxn id="26" idx="0"/>
          </p:cNvCxnSpPr>
          <p:nvPr/>
        </p:nvCxnSpPr>
        <p:spPr>
          <a:xfrm>
            <a:off x="1063212" y="5007021"/>
            <a:ext cx="600"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18" idx="2"/>
            <a:endCxn id="27" idx="0"/>
          </p:cNvCxnSpPr>
          <p:nvPr/>
        </p:nvCxnSpPr>
        <p:spPr>
          <a:xfrm flipH="1">
            <a:off x="1979788" y="5007021"/>
            <a:ext cx="601"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19" idx="2"/>
            <a:endCxn id="28" idx="0"/>
          </p:cNvCxnSpPr>
          <p:nvPr/>
        </p:nvCxnSpPr>
        <p:spPr>
          <a:xfrm>
            <a:off x="2897566" y="5007021"/>
            <a:ext cx="600"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20" idx="2"/>
            <a:endCxn id="29" idx="0"/>
          </p:cNvCxnSpPr>
          <p:nvPr/>
        </p:nvCxnSpPr>
        <p:spPr>
          <a:xfrm>
            <a:off x="4154950" y="5007021"/>
            <a:ext cx="600"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21" idx="2"/>
            <a:endCxn id="30" idx="0"/>
          </p:cNvCxnSpPr>
          <p:nvPr/>
        </p:nvCxnSpPr>
        <p:spPr>
          <a:xfrm flipH="1">
            <a:off x="5065302" y="5007021"/>
            <a:ext cx="1"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22" idx="2"/>
            <a:endCxn id="31" idx="0"/>
          </p:cNvCxnSpPr>
          <p:nvPr/>
        </p:nvCxnSpPr>
        <p:spPr>
          <a:xfrm>
            <a:off x="5989304" y="5007021"/>
            <a:ext cx="600"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23" idx="2"/>
            <a:endCxn id="32" idx="0"/>
          </p:cNvCxnSpPr>
          <p:nvPr/>
        </p:nvCxnSpPr>
        <p:spPr>
          <a:xfrm flipH="1">
            <a:off x="7267663" y="5007021"/>
            <a:ext cx="601"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24" idx="2"/>
            <a:endCxn id="33" idx="0"/>
          </p:cNvCxnSpPr>
          <p:nvPr/>
        </p:nvCxnSpPr>
        <p:spPr>
          <a:xfrm flipH="1">
            <a:off x="8174472" y="5007021"/>
            <a:ext cx="601"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25" idx="2"/>
            <a:endCxn id="34" idx="0"/>
          </p:cNvCxnSpPr>
          <p:nvPr/>
        </p:nvCxnSpPr>
        <p:spPr>
          <a:xfrm flipH="1">
            <a:off x="9102617" y="5007021"/>
            <a:ext cx="1" cy="5200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8" idx="3"/>
            <a:endCxn id="15" idx="0"/>
          </p:cNvCxnSpPr>
          <p:nvPr/>
        </p:nvCxnSpPr>
        <p:spPr>
          <a:xfrm flipH="1">
            <a:off x="1980390" y="2928756"/>
            <a:ext cx="3355513" cy="7483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8" idx="2"/>
            <a:endCxn id="14" idx="0"/>
          </p:cNvCxnSpPr>
          <p:nvPr/>
        </p:nvCxnSpPr>
        <p:spPr>
          <a:xfrm>
            <a:off x="5065303" y="3150156"/>
            <a:ext cx="0" cy="5269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16" idx="0"/>
            <a:endCxn id="8" idx="1"/>
          </p:cNvCxnSpPr>
          <p:nvPr/>
        </p:nvCxnSpPr>
        <p:spPr>
          <a:xfrm flipH="1" flipV="1">
            <a:off x="4794702" y="2928756"/>
            <a:ext cx="3380371" cy="7483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794702" y="2707356"/>
            <a:ext cx="541201" cy="442800"/>
          </a:xfrm>
          <a:prstGeom prst="rect">
            <a:avLst/>
          </a:prstGeom>
          <a:noFill/>
        </p:spPr>
      </p:pic>
      <p:pic>
        <p:nvPicPr>
          <p:cNvPr id="1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794702" y="3677116"/>
            <a:ext cx="541201" cy="442800"/>
          </a:xfrm>
          <a:prstGeom prst="rect">
            <a:avLst/>
          </a:prstGeom>
          <a:noFill/>
        </p:spPr>
      </p:pic>
      <p:pic>
        <p:nvPicPr>
          <p:cNvPr id="1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709789" y="3677116"/>
            <a:ext cx="541201" cy="442800"/>
          </a:xfrm>
          <a:prstGeom prst="rect">
            <a:avLst/>
          </a:prstGeom>
          <a:noFill/>
        </p:spPr>
      </p:pic>
      <p:pic>
        <p:nvPicPr>
          <p:cNvPr id="1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904472" y="3677116"/>
            <a:ext cx="541201" cy="442800"/>
          </a:xfrm>
          <a:prstGeom prst="rect">
            <a:avLst/>
          </a:prstGeom>
          <a:noFill/>
        </p:spPr>
      </p:pic>
      <p:pic>
        <p:nvPicPr>
          <p:cNvPr id="10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794702" y="1417475"/>
            <a:ext cx="541201" cy="442800"/>
          </a:xfrm>
          <a:prstGeom prst="rect">
            <a:avLst/>
          </a:prstGeom>
          <a:noFill/>
        </p:spPr>
      </p:pic>
      <p:cxnSp>
        <p:nvCxnSpPr>
          <p:cNvPr id="106" name="直接连接符 105"/>
          <p:cNvCxnSpPr>
            <a:stCxn id="105" idx="2"/>
            <a:endCxn id="8" idx="0"/>
          </p:cNvCxnSpPr>
          <p:nvPr/>
        </p:nvCxnSpPr>
        <p:spPr>
          <a:xfrm>
            <a:off x="5065303" y="1860275"/>
            <a:ext cx="0" cy="8470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Rectangle 312"/>
          <p:cNvSpPr>
            <a:spLocks noChangeArrowheads="1"/>
          </p:cNvSpPr>
          <p:nvPr/>
        </p:nvSpPr>
        <p:spPr bwMode="auto">
          <a:xfrm>
            <a:off x="443864" y="4006764"/>
            <a:ext cx="819608"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1</a:t>
            </a:r>
            <a:endParaRPr lang="en-US" altLang="zh-CN" sz="1400" b="1" dirty="0">
              <a:latin typeface="Huawei Sans" panose="020C0503030203020204" pitchFamily="34" charset="0"/>
            </a:endParaRPr>
          </a:p>
        </p:txBody>
      </p:sp>
      <p:sp>
        <p:nvSpPr>
          <p:cNvPr id="110" name="Rectangle 312"/>
          <p:cNvSpPr>
            <a:spLocks noChangeArrowheads="1"/>
          </p:cNvSpPr>
          <p:nvPr/>
        </p:nvSpPr>
        <p:spPr bwMode="auto">
          <a:xfrm>
            <a:off x="3489089" y="4006764"/>
            <a:ext cx="819608"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2</a:t>
            </a:r>
            <a:endParaRPr lang="en-US" altLang="zh-CN" sz="1400" b="1" dirty="0">
              <a:latin typeface="Huawei Sans" panose="020C0503030203020204" pitchFamily="34" charset="0"/>
            </a:endParaRPr>
          </a:p>
        </p:txBody>
      </p:sp>
      <p:sp>
        <p:nvSpPr>
          <p:cNvPr id="111" name="Rectangle 312"/>
          <p:cNvSpPr>
            <a:spLocks noChangeArrowheads="1"/>
          </p:cNvSpPr>
          <p:nvPr/>
        </p:nvSpPr>
        <p:spPr bwMode="auto">
          <a:xfrm>
            <a:off x="6587859" y="4006764"/>
            <a:ext cx="819608"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3</a:t>
            </a:r>
            <a:endParaRPr lang="en-US" altLang="zh-CN" sz="1400" b="1" dirty="0">
              <a:latin typeface="Huawei Sans" panose="020C0503030203020204" pitchFamily="34" charset="0"/>
            </a:endParaRPr>
          </a:p>
        </p:txBody>
      </p:sp>
      <p:sp>
        <p:nvSpPr>
          <p:cNvPr id="112" name="Rectangle 312"/>
          <p:cNvSpPr>
            <a:spLocks noChangeArrowheads="1"/>
          </p:cNvSpPr>
          <p:nvPr/>
        </p:nvSpPr>
        <p:spPr bwMode="auto">
          <a:xfrm>
            <a:off x="5223687" y="2799880"/>
            <a:ext cx="862787"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ASBR</a:t>
            </a:r>
            <a:endParaRPr lang="en-US" altLang="zh-CN" sz="1600" b="1" dirty="0">
              <a:solidFill>
                <a:srgbClr val="EC7061"/>
              </a:solidFill>
              <a:latin typeface="Huawei Sans" panose="020C0503030203020204" pitchFamily="34" charset="0"/>
            </a:endParaRPr>
          </a:p>
        </p:txBody>
      </p:sp>
      <p:sp>
        <p:nvSpPr>
          <p:cNvPr id="113" name="Rectangle 312"/>
          <p:cNvSpPr>
            <a:spLocks noChangeArrowheads="1"/>
          </p:cNvSpPr>
          <p:nvPr/>
        </p:nvSpPr>
        <p:spPr bwMode="auto">
          <a:xfrm>
            <a:off x="2160493" y="3606478"/>
            <a:ext cx="723972"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ABR</a:t>
            </a:r>
            <a:endParaRPr lang="en-US" altLang="zh-CN" sz="1600" b="1" dirty="0">
              <a:solidFill>
                <a:srgbClr val="EC7061"/>
              </a:solidFill>
              <a:latin typeface="Huawei Sans" panose="020C0503030203020204" pitchFamily="34" charset="0"/>
            </a:endParaRPr>
          </a:p>
        </p:txBody>
      </p:sp>
      <p:sp>
        <p:nvSpPr>
          <p:cNvPr id="114" name="Rectangle 312"/>
          <p:cNvSpPr>
            <a:spLocks noChangeArrowheads="1"/>
          </p:cNvSpPr>
          <p:nvPr/>
        </p:nvSpPr>
        <p:spPr bwMode="auto">
          <a:xfrm>
            <a:off x="5226791" y="3606478"/>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ABR</a:t>
            </a:r>
            <a:endParaRPr lang="en-US" altLang="zh-CN" sz="1600" b="1" dirty="0">
              <a:solidFill>
                <a:srgbClr val="EC7061"/>
              </a:solidFill>
              <a:latin typeface="Huawei Sans" panose="020C0503030203020204" pitchFamily="34" charset="0"/>
            </a:endParaRPr>
          </a:p>
        </p:txBody>
      </p:sp>
      <p:sp>
        <p:nvSpPr>
          <p:cNvPr id="115" name="Rectangle 312"/>
          <p:cNvSpPr>
            <a:spLocks noChangeArrowheads="1"/>
          </p:cNvSpPr>
          <p:nvPr/>
        </p:nvSpPr>
        <p:spPr bwMode="auto">
          <a:xfrm>
            <a:off x="8328049" y="3606478"/>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ABR</a:t>
            </a:r>
            <a:endParaRPr lang="en-US" altLang="zh-CN" sz="1600" b="1" dirty="0">
              <a:solidFill>
                <a:srgbClr val="EC7061"/>
              </a:solidFill>
              <a:latin typeface="Huawei Sans" panose="020C0503030203020204" pitchFamily="34" charset="0"/>
            </a:endParaRPr>
          </a:p>
        </p:txBody>
      </p:sp>
      <p:sp>
        <p:nvSpPr>
          <p:cNvPr id="116" name="Rectangle 312"/>
          <p:cNvSpPr>
            <a:spLocks noChangeArrowheads="1"/>
          </p:cNvSpPr>
          <p:nvPr/>
        </p:nvSpPr>
        <p:spPr bwMode="auto">
          <a:xfrm>
            <a:off x="4109915" y="3155432"/>
            <a:ext cx="1869879" cy="31997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lnSpc>
                <a:spcPct val="90000"/>
              </a:lnSpc>
            </a:pPr>
            <a:r>
              <a:rPr lang="en-US" sz="1400" dirty="0" smtClean="0">
                <a:latin typeface="Huawei Sans" panose="020C0503030203020204" pitchFamily="34" charset="0"/>
              </a:rPr>
              <a:t>Metro network core</a:t>
            </a:r>
            <a:endParaRPr lang="en-US" altLang="zh-CN" sz="1400" dirty="0">
              <a:latin typeface="Huawei Sans" panose="020C0503030203020204" pitchFamily="34" charset="0"/>
            </a:endParaRPr>
          </a:p>
        </p:txBody>
      </p:sp>
      <p:sp>
        <p:nvSpPr>
          <p:cNvPr id="117" name="Rectangle 312"/>
          <p:cNvSpPr>
            <a:spLocks noChangeArrowheads="1"/>
          </p:cNvSpPr>
          <p:nvPr/>
        </p:nvSpPr>
        <p:spPr bwMode="auto">
          <a:xfrm>
            <a:off x="357941" y="3481477"/>
            <a:ext cx="1546042" cy="31997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lnSpc>
                <a:spcPct val="90000"/>
              </a:lnSpc>
            </a:pPr>
            <a:r>
              <a:rPr lang="en-US" sz="1400" dirty="0" smtClean="0">
                <a:latin typeface="Huawei Sans" panose="020C0503030203020204" pitchFamily="34" charset="0"/>
              </a:rPr>
              <a:t>District-county aggregation</a:t>
            </a:r>
            <a:endParaRPr lang="en-US" altLang="zh-CN" sz="1400" dirty="0">
              <a:latin typeface="Huawei Sans" panose="020C0503030203020204" pitchFamily="34" charset="0"/>
            </a:endParaRPr>
          </a:p>
        </p:txBody>
      </p:sp>
      <p:sp>
        <p:nvSpPr>
          <p:cNvPr id="118" name="Rectangle 312"/>
          <p:cNvSpPr>
            <a:spLocks noChangeArrowheads="1"/>
          </p:cNvSpPr>
          <p:nvPr/>
        </p:nvSpPr>
        <p:spPr bwMode="auto">
          <a:xfrm>
            <a:off x="3335435" y="3481477"/>
            <a:ext cx="1647138" cy="31997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lnSpc>
                <a:spcPct val="90000"/>
              </a:lnSpc>
            </a:pPr>
            <a:r>
              <a:rPr lang="en-US" sz="1400" dirty="0" smtClean="0">
                <a:latin typeface="Huawei Sans" panose="020C0503030203020204" pitchFamily="34" charset="0"/>
              </a:rPr>
              <a:t>District-county aggregation</a:t>
            </a:r>
            <a:endParaRPr lang="en-US" altLang="zh-CN" sz="1400" dirty="0">
              <a:latin typeface="Huawei Sans" panose="020C0503030203020204" pitchFamily="34" charset="0"/>
            </a:endParaRPr>
          </a:p>
        </p:txBody>
      </p:sp>
      <p:sp>
        <p:nvSpPr>
          <p:cNvPr id="119" name="Rectangle 312"/>
          <p:cNvSpPr>
            <a:spLocks noChangeArrowheads="1"/>
          </p:cNvSpPr>
          <p:nvPr/>
        </p:nvSpPr>
        <p:spPr bwMode="auto">
          <a:xfrm>
            <a:off x="6456443" y="3499087"/>
            <a:ext cx="1558459" cy="31997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lnSpc>
                <a:spcPct val="90000"/>
              </a:lnSpc>
            </a:pPr>
            <a:r>
              <a:rPr lang="en-US" sz="1400" dirty="0" smtClean="0">
                <a:latin typeface="Huawei Sans" panose="020C0503030203020204" pitchFamily="34" charset="0"/>
              </a:rPr>
              <a:t>District-county aggregation</a:t>
            </a:r>
            <a:endParaRPr lang="en-US" altLang="zh-CN" sz="1400" dirty="0">
              <a:latin typeface="Huawei Sans" panose="020C0503030203020204" pitchFamily="34" charset="0"/>
            </a:endParaRPr>
          </a:p>
        </p:txBody>
      </p:sp>
      <p:sp>
        <p:nvSpPr>
          <p:cNvPr id="120" name="Rectangle 312"/>
          <p:cNvSpPr>
            <a:spLocks noChangeArrowheads="1"/>
          </p:cNvSpPr>
          <p:nvPr/>
        </p:nvSpPr>
        <p:spPr bwMode="auto">
          <a:xfrm>
            <a:off x="1074345" y="4365714"/>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IR</a:t>
            </a:r>
            <a:endParaRPr lang="en-US" altLang="zh-CN" sz="1600" b="1" dirty="0">
              <a:solidFill>
                <a:srgbClr val="EC7061"/>
              </a:solidFill>
              <a:latin typeface="Huawei Sans" panose="020C0503030203020204" pitchFamily="34" charset="0"/>
            </a:endParaRPr>
          </a:p>
        </p:txBody>
      </p:sp>
      <p:sp>
        <p:nvSpPr>
          <p:cNvPr id="121" name="Rectangle 312"/>
          <p:cNvSpPr>
            <a:spLocks noChangeArrowheads="1"/>
          </p:cNvSpPr>
          <p:nvPr/>
        </p:nvSpPr>
        <p:spPr bwMode="auto">
          <a:xfrm>
            <a:off x="1990756" y="4365714"/>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IR</a:t>
            </a:r>
            <a:endParaRPr lang="en-US" altLang="zh-CN" sz="1600" b="1" dirty="0">
              <a:solidFill>
                <a:srgbClr val="EC7061"/>
              </a:solidFill>
              <a:latin typeface="Huawei Sans" panose="020C0503030203020204" pitchFamily="34" charset="0"/>
            </a:endParaRPr>
          </a:p>
        </p:txBody>
      </p:sp>
      <p:sp>
        <p:nvSpPr>
          <p:cNvPr id="122" name="Rectangle 312"/>
          <p:cNvSpPr>
            <a:spLocks noChangeArrowheads="1"/>
          </p:cNvSpPr>
          <p:nvPr/>
        </p:nvSpPr>
        <p:spPr bwMode="auto">
          <a:xfrm>
            <a:off x="2905654" y="4365714"/>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IR</a:t>
            </a:r>
            <a:endParaRPr lang="en-US" altLang="zh-CN" sz="1600" b="1" dirty="0">
              <a:solidFill>
                <a:srgbClr val="EC7061"/>
              </a:solidFill>
              <a:latin typeface="Huawei Sans" panose="020C0503030203020204" pitchFamily="34" charset="0"/>
            </a:endParaRPr>
          </a:p>
        </p:txBody>
      </p:sp>
      <p:sp>
        <p:nvSpPr>
          <p:cNvPr id="127" name="Rectangle 312"/>
          <p:cNvSpPr>
            <a:spLocks noChangeArrowheads="1"/>
          </p:cNvSpPr>
          <p:nvPr/>
        </p:nvSpPr>
        <p:spPr bwMode="auto">
          <a:xfrm>
            <a:off x="4154950" y="4365714"/>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IR</a:t>
            </a:r>
            <a:endParaRPr lang="en-US" altLang="zh-CN" sz="1600" b="1" dirty="0">
              <a:solidFill>
                <a:srgbClr val="EC7061"/>
              </a:solidFill>
              <a:latin typeface="Huawei Sans" panose="020C0503030203020204" pitchFamily="34" charset="0"/>
            </a:endParaRPr>
          </a:p>
        </p:txBody>
      </p:sp>
      <p:sp>
        <p:nvSpPr>
          <p:cNvPr id="128" name="Rectangle 312"/>
          <p:cNvSpPr>
            <a:spLocks noChangeArrowheads="1"/>
          </p:cNvSpPr>
          <p:nvPr/>
        </p:nvSpPr>
        <p:spPr bwMode="auto">
          <a:xfrm>
            <a:off x="5071361" y="4365714"/>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IR</a:t>
            </a:r>
            <a:endParaRPr lang="en-US" altLang="zh-CN" sz="1600" b="1" dirty="0">
              <a:solidFill>
                <a:srgbClr val="EC7061"/>
              </a:solidFill>
              <a:latin typeface="Huawei Sans" panose="020C0503030203020204" pitchFamily="34" charset="0"/>
            </a:endParaRPr>
          </a:p>
        </p:txBody>
      </p:sp>
      <p:sp>
        <p:nvSpPr>
          <p:cNvPr id="129" name="Rectangle 312"/>
          <p:cNvSpPr>
            <a:spLocks noChangeArrowheads="1"/>
          </p:cNvSpPr>
          <p:nvPr/>
        </p:nvSpPr>
        <p:spPr bwMode="auto">
          <a:xfrm>
            <a:off x="5986259" y="4365714"/>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IR</a:t>
            </a:r>
            <a:endParaRPr lang="en-US" altLang="zh-CN" sz="1600" b="1" dirty="0">
              <a:solidFill>
                <a:srgbClr val="EC7061"/>
              </a:solidFill>
              <a:latin typeface="Huawei Sans" panose="020C0503030203020204" pitchFamily="34" charset="0"/>
            </a:endParaRPr>
          </a:p>
        </p:txBody>
      </p:sp>
      <p:sp>
        <p:nvSpPr>
          <p:cNvPr id="130" name="Rectangle 312"/>
          <p:cNvSpPr>
            <a:spLocks noChangeArrowheads="1"/>
          </p:cNvSpPr>
          <p:nvPr/>
        </p:nvSpPr>
        <p:spPr bwMode="auto">
          <a:xfrm>
            <a:off x="7309934" y="4365714"/>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IR</a:t>
            </a:r>
            <a:endParaRPr lang="en-US" altLang="zh-CN" sz="1600" b="1" dirty="0">
              <a:solidFill>
                <a:srgbClr val="EC7061"/>
              </a:solidFill>
              <a:latin typeface="Huawei Sans" panose="020C0503030203020204" pitchFamily="34" charset="0"/>
            </a:endParaRPr>
          </a:p>
        </p:txBody>
      </p:sp>
      <p:sp>
        <p:nvSpPr>
          <p:cNvPr id="131" name="Rectangle 312"/>
          <p:cNvSpPr>
            <a:spLocks noChangeArrowheads="1"/>
          </p:cNvSpPr>
          <p:nvPr/>
        </p:nvSpPr>
        <p:spPr bwMode="auto">
          <a:xfrm>
            <a:off x="8226345" y="4365714"/>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IR</a:t>
            </a:r>
            <a:endParaRPr lang="en-US" altLang="zh-CN" sz="1600" b="1" dirty="0">
              <a:solidFill>
                <a:srgbClr val="EC7061"/>
              </a:solidFill>
              <a:latin typeface="Huawei Sans" panose="020C0503030203020204" pitchFamily="34" charset="0"/>
            </a:endParaRPr>
          </a:p>
        </p:txBody>
      </p:sp>
      <p:sp>
        <p:nvSpPr>
          <p:cNvPr id="132" name="Rectangle 312"/>
          <p:cNvSpPr>
            <a:spLocks noChangeArrowheads="1"/>
          </p:cNvSpPr>
          <p:nvPr/>
        </p:nvSpPr>
        <p:spPr bwMode="auto">
          <a:xfrm>
            <a:off x="9108125" y="4365714"/>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IR</a:t>
            </a:r>
            <a:endParaRPr lang="en-US" altLang="zh-CN" sz="1600" b="1" dirty="0">
              <a:solidFill>
                <a:srgbClr val="EC7061"/>
              </a:solidFill>
              <a:latin typeface="Huawei Sans" panose="020C0503030203020204" pitchFamily="34" charset="0"/>
            </a:endParaRPr>
          </a:p>
        </p:txBody>
      </p:sp>
      <p:cxnSp>
        <p:nvCxnSpPr>
          <p:cNvPr id="134" name="直接箭头连接符 133"/>
          <p:cNvCxnSpPr/>
          <p:nvPr/>
        </p:nvCxnSpPr>
        <p:spPr>
          <a:xfrm>
            <a:off x="5233213" y="1860275"/>
            <a:ext cx="0" cy="820459"/>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6" name="Rectangle 312"/>
          <p:cNvSpPr>
            <a:spLocks noChangeArrowheads="1"/>
          </p:cNvSpPr>
          <p:nvPr/>
        </p:nvSpPr>
        <p:spPr bwMode="auto">
          <a:xfrm>
            <a:off x="5128513" y="2005300"/>
            <a:ext cx="819608"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BGP</a:t>
            </a:r>
            <a:endParaRPr lang="en-US" altLang="zh-CN" sz="1400" b="1" dirty="0">
              <a:latin typeface="Huawei Sans" panose="020C0503030203020204" pitchFamily="34" charset="0"/>
            </a:endParaRPr>
          </a:p>
        </p:txBody>
      </p:sp>
      <p:sp>
        <p:nvSpPr>
          <p:cNvPr id="139" name="Rectangle 312"/>
          <p:cNvSpPr>
            <a:spLocks noChangeArrowheads="1"/>
          </p:cNvSpPr>
          <p:nvPr/>
        </p:nvSpPr>
        <p:spPr bwMode="auto">
          <a:xfrm>
            <a:off x="6052821" y="2272729"/>
            <a:ext cx="1586229" cy="2688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Import of external routes</a:t>
            </a:r>
            <a:endParaRPr lang="en-US" altLang="zh-CN" sz="1400" dirty="0">
              <a:latin typeface="Huawei Sans" panose="020C0503030203020204" pitchFamily="34" charset="0"/>
            </a:endParaRPr>
          </a:p>
        </p:txBody>
      </p:sp>
      <p:sp>
        <p:nvSpPr>
          <p:cNvPr id="140" name="文本占位符 2"/>
          <p:cNvSpPr txBox="1">
            <a:spLocks/>
          </p:cNvSpPr>
          <p:nvPr/>
        </p:nvSpPr>
        <p:spPr bwMode="auto">
          <a:xfrm>
            <a:off x="9595949" y="4677919"/>
            <a:ext cx="2132510" cy="66807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600" dirty="0" smtClean="0">
                <a:latin typeface="Huawei Sans" panose="020C0503030203020204" pitchFamily="34" charset="0"/>
              </a:rPr>
              <a:t>Internal router (IR)</a:t>
            </a:r>
            <a:endParaRPr lang="en-US" altLang="zh-CN" sz="1600" dirty="0" smtClean="0">
              <a:latin typeface="Huawei Sans" panose="020C0503030203020204" pitchFamily="34" charset="0"/>
            </a:endParaRPr>
          </a:p>
        </p:txBody>
      </p:sp>
      <p:sp>
        <p:nvSpPr>
          <p:cNvPr id="141" name="文本占位符 2"/>
          <p:cNvSpPr txBox="1">
            <a:spLocks/>
          </p:cNvSpPr>
          <p:nvPr/>
        </p:nvSpPr>
        <p:spPr bwMode="auto">
          <a:xfrm>
            <a:off x="9595949" y="3150156"/>
            <a:ext cx="2132510" cy="66807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600" dirty="0" smtClean="0">
                <a:latin typeface="Huawei Sans" panose="020C0503030203020204" pitchFamily="34" charset="0"/>
              </a:rPr>
              <a:t>Area border router (ABR)</a:t>
            </a:r>
            <a:endParaRPr lang="en-US" altLang="zh-CN" sz="1600" dirty="0" smtClean="0">
              <a:latin typeface="Huawei Sans" panose="020C0503030203020204" pitchFamily="34" charset="0"/>
            </a:endParaRPr>
          </a:p>
        </p:txBody>
      </p:sp>
      <p:sp>
        <p:nvSpPr>
          <p:cNvPr id="142" name="文本占位符 2"/>
          <p:cNvSpPr txBox="1">
            <a:spLocks/>
          </p:cNvSpPr>
          <p:nvPr/>
        </p:nvSpPr>
        <p:spPr bwMode="auto">
          <a:xfrm>
            <a:off x="9595949" y="2270504"/>
            <a:ext cx="2132510" cy="66807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600" dirty="0" smtClean="0">
                <a:latin typeface="Huawei Sans" panose="020C0503030203020204" pitchFamily="34" charset="0"/>
              </a:rPr>
              <a:t>Autonomous system boundary router (ASBR)</a:t>
            </a:r>
            <a:endParaRPr lang="en-US" altLang="zh-CN" sz="1600" dirty="0" smtClean="0">
              <a:latin typeface="Huawei Sans" panose="020C0503030203020204" pitchFamily="34" charset="0"/>
            </a:endParaRPr>
          </a:p>
        </p:txBody>
      </p:sp>
      <p:sp>
        <p:nvSpPr>
          <p:cNvPr id="143" name="Rectangle 312"/>
          <p:cNvSpPr>
            <a:spLocks noChangeArrowheads="1"/>
          </p:cNvSpPr>
          <p:nvPr/>
        </p:nvSpPr>
        <p:spPr bwMode="auto">
          <a:xfrm>
            <a:off x="2090052" y="3801447"/>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BR</a:t>
            </a:r>
            <a:endParaRPr lang="en-US" altLang="zh-CN" sz="1600" b="1" dirty="0">
              <a:solidFill>
                <a:srgbClr val="EC7061"/>
              </a:solidFill>
              <a:latin typeface="Huawei Sans" panose="020C0503030203020204" pitchFamily="34" charset="0"/>
            </a:endParaRPr>
          </a:p>
        </p:txBody>
      </p:sp>
      <p:sp>
        <p:nvSpPr>
          <p:cNvPr id="144" name="Rectangle 312"/>
          <p:cNvSpPr>
            <a:spLocks noChangeArrowheads="1"/>
          </p:cNvSpPr>
          <p:nvPr/>
        </p:nvSpPr>
        <p:spPr bwMode="auto">
          <a:xfrm>
            <a:off x="5153631" y="3801447"/>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BR</a:t>
            </a:r>
            <a:endParaRPr lang="en-US" altLang="zh-CN" sz="1600" b="1" dirty="0">
              <a:solidFill>
                <a:srgbClr val="EC7061"/>
              </a:solidFill>
              <a:latin typeface="Huawei Sans" panose="020C0503030203020204" pitchFamily="34" charset="0"/>
            </a:endParaRPr>
          </a:p>
        </p:txBody>
      </p:sp>
      <p:sp>
        <p:nvSpPr>
          <p:cNvPr id="145" name="Rectangle 312"/>
          <p:cNvSpPr>
            <a:spLocks noChangeArrowheads="1"/>
          </p:cNvSpPr>
          <p:nvPr/>
        </p:nvSpPr>
        <p:spPr bwMode="auto">
          <a:xfrm>
            <a:off x="8260989" y="3801447"/>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BR</a:t>
            </a:r>
            <a:endParaRPr lang="en-US" altLang="zh-CN" sz="1600" b="1" dirty="0">
              <a:solidFill>
                <a:srgbClr val="EC7061"/>
              </a:solidFill>
              <a:latin typeface="Huawei Sans" panose="020C0503030203020204" pitchFamily="34" charset="0"/>
            </a:endParaRPr>
          </a:p>
        </p:txBody>
      </p:sp>
      <p:sp>
        <p:nvSpPr>
          <p:cNvPr id="146" name="Rectangle 312"/>
          <p:cNvSpPr>
            <a:spLocks noChangeArrowheads="1"/>
          </p:cNvSpPr>
          <p:nvPr/>
        </p:nvSpPr>
        <p:spPr bwMode="auto">
          <a:xfrm>
            <a:off x="5153630" y="2971439"/>
            <a:ext cx="721253" cy="3064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BR</a:t>
            </a:r>
            <a:endParaRPr lang="en-US" altLang="zh-CN" sz="1600" b="1" dirty="0">
              <a:solidFill>
                <a:srgbClr val="EC7061"/>
              </a:solidFill>
              <a:latin typeface="Huawei Sans" panose="020C0503030203020204" pitchFamily="34" charset="0"/>
            </a:endParaRPr>
          </a:p>
        </p:txBody>
      </p:sp>
      <p:sp>
        <p:nvSpPr>
          <p:cNvPr id="147" name="文本占位符 2"/>
          <p:cNvSpPr txBox="1">
            <a:spLocks/>
          </p:cNvSpPr>
          <p:nvPr/>
        </p:nvSpPr>
        <p:spPr bwMode="auto">
          <a:xfrm>
            <a:off x="9595949" y="3875448"/>
            <a:ext cx="2132510" cy="66807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None/>
            </a:pPr>
            <a:r>
              <a:rPr lang="en-US" sz="1600" dirty="0" smtClean="0">
                <a:latin typeface="Huawei Sans" panose="020C0503030203020204" pitchFamily="34" charset="0"/>
              </a:rPr>
              <a:t>Backbone router (BR)</a:t>
            </a:r>
            <a:endParaRPr lang="en-US" altLang="zh-CN" sz="1600" dirty="0" smtClean="0">
              <a:latin typeface="Huawei Sans" panose="020C0503030203020204" pitchFamily="34" charset="0"/>
            </a:endParaRPr>
          </a:p>
        </p:txBody>
      </p:sp>
      <p:sp>
        <p:nvSpPr>
          <p:cNvPr id="102" name="Freeform 3"/>
          <p:cNvSpPr>
            <a:spLocks/>
          </p:cNvSpPr>
          <p:nvPr/>
        </p:nvSpPr>
        <p:spPr bwMode="gray">
          <a:xfrm rot="17884841" flipH="1">
            <a:off x="5572529" y="2186055"/>
            <a:ext cx="582856" cy="704171"/>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a:gsLst>
              <a:gs pos="100000">
                <a:srgbClr val="BAE6F6"/>
              </a:gs>
              <a:gs pos="31000">
                <a:srgbClr val="F3FBFE"/>
              </a:gs>
            </a:gsLst>
            <a:lin ang="0" scaled="0"/>
          </a:gradFill>
          <a:ln w="19050">
            <a:gradFill>
              <a:gsLst>
                <a:gs pos="0">
                  <a:srgbClr val="BAE6F6">
                    <a:alpha val="40000"/>
                  </a:srgbClr>
                </a:gs>
                <a:gs pos="100000">
                  <a:srgbClr val="1AABE2"/>
                </a:gs>
              </a:gsLst>
              <a:lin ang="0" scaled="0"/>
            </a:grad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108" name="五边形 107"/>
          <p:cNvSpPr/>
          <p:nvPr/>
        </p:nvSpPr>
        <p:spPr bwMode="auto">
          <a:xfrm>
            <a:off x="8414512" y="92882"/>
            <a:ext cx="781200"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Overview</a:t>
            </a:r>
            <a:endParaRPr lang="en-US" sz="1200" b="1" dirty="0">
              <a:solidFill>
                <a:srgbClr val="FFFFFF"/>
              </a:solidFill>
              <a:latin typeface="Huawei Sans" panose="020C0503030203020204" pitchFamily="34" charset="0"/>
            </a:endParaRPr>
          </a:p>
        </p:txBody>
      </p:sp>
      <p:sp>
        <p:nvSpPr>
          <p:cNvPr id="123" name="燕尾形 122"/>
          <p:cNvSpPr/>
          <p:nvPr/>
        </p:nvSpPr>
        <p:spPr bwMode="auto">
          <a:xfrm>
            <a:off x="9131635" y="92882"/>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Implementation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燕尾形 123"/>
          <p:cNvSpPr/>
          <p:nvPr/>
        </p:nvSpPr>
        <p:spPr bwMode="auto">
          <a:xfrm>
            <a:off x="10545561" y="92882"/>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燕尾形 124"/>
          <p:cNvSpPr/>
          <p:nvPr/>
        </p:nvSpPr>
        <p:spPr bwMode="auto">
          <a:xfrm>
            <a:off x="11319561" y="92882"/>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37916362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228551"/>
            <a:ext cx="9831600" cy="640800"/>
          </a:xfrm>
        </p:spPr>
        <p:txBody>
          <a:bodyPr wrap="square">
            <a:noAutofit/>
          </a:bodyPr>
          <a:lstStyle/>
          <a:p>
            <a:pPr fontAlgn="ctr"/>
            <a:r>
              <a:rPr lang="en-US" dirty="0" smtClean="0">
                <a:latin typeface="Huawei Sans" panose="020C0503030203020204" pitchFamily="34" charset="0"/>
              </a:rPr>
              <a:t>OSPFv3 and OSPFv2 Have Similar Working Mechanisms</a:t>
            </a:r>
            <a:endParaRPr lang="en-US" altLang="zh-CN" dirty="0">
              <a:latin typeface="Huawei Sans" panose="020C0503030203020204" pitchFamily="34" charset="0"/>
            </a:endParaRPr>
          </a:p>
        </p:txBody>
      </p:sp>
      <p:pic>
        <p:nvPicPr>
          <p:cNvPr id="31" name="图片 3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85115" y="1605577"/>
            <a:ext cx="540000" cy="442800"/>
          </a:xfrm>
          <a:prstGeom prst="rect">
            <a:avLst/>
          </a:prstGeom>
        </p:spPr>
      </p:pic>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979284" y="1605577"/>
            <a:ext cx="540000" cy="442800"/>
          </a:xfrm>
          <a:prstGeom prst="rect">
            <a:avLst/>
          </a:prstGeom>
        </p:spPr>
      </p:pic>
      <p:pic>
        <p:nvPicPr>
          <p:cNvPr id="33" name="图片 3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51709" y="2813554"/>
            <a:ext cx="540000" cy="442800"/>
          </a:xfrm>
          <a:prstGeom prst="rect">
            <a:avLst/>
          </a:prstGeom>
        </p:spPr>
      </p:pic>
      <p:cxnSp>
        <p:nvCxnSpPr>
          <p:cNvPr id="34" name="直接连接符 33"/>
          <p:cNvCxnSpPr>
            <a:stCxn id="33" idx="1"/>
            <a:endCxn id="31" idx="2"/>
          </p:cNvCxnSpPr>
          <p:nvPr/>
        </p:nvCxnSpPr>
        <p:spPr>
          <a:xfrm flipH="1" flipV="1">
            <a:off x="7755115" y="2048377"/>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3" idx="3"/>
            <a:endCxn id="32" idx="2"/>
          </p:cNvCxnSpPr>
          <p:nvPr/>
        </p:nvCxnSpPr>
        <p:spPr>
          <a:xfrm flipV="1">
            <a:off x="9291709" y="2048377"/>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2" idx="1"/>
            <a:endCxn id="31" idx="3"/>
          </p:cNvCxnSpPr>
          <p:nvPr/>
        </p:nvCxnSpPr>
        <p:spPr>
          <a:xfrm flipH="1">
            <a:off x="8025115" y="1826977"/>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8253412" y="1704386"/>
            <a:ext cx="1517084" cy="0"/>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7026985" y="1632401"/>
            <a:ext cx="485420" cy="338554"/>
          </a:xfrm>
          <a:prstGeom prst="rect">
            <a:avLst/>
          </a:prstGeom>
          <a:noFill/>
        </p:spPr>
        <p:txBody>
          <a:bodyPr wrap="square" rtlCol="0">
            <a:noAutofit/>
          </a:bodyPr>
          <a:lstStyle/>
          <a:p>
            <a:pPr fontAlgn="ctr">
              <a:lnSpc>
                <a:spcPct val="90000"/>
              </a:lnSpc>
            </a:pPr>
            <a:r>
              <a:rPr lang="en-US" sz="1600" dirty="0" smtClean="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10543835" y="1619967"/>
            <a:ext cx="485420" cy="338554"/>
          </a:xfrm>
          <a:prstGeom prst="rect">
            <a:avLst/>
          </a:prstGeom>
          <a:noFill/>
        </p:spPr>
        <p:txBody>
          <a:bodyPr wrap="square" rtlCol="0">
            <a:noAutofit/>
          </a:bodyPr>
          <a:lstStyle/>
          <a:p>
            <a:pPr fontAlgn="ctr">
              <a:lnSpc>
                <a:spcPct val="90000"/>
              </a:lnSpc>
            </a:pPr>
            <a:r>
              <a:rPr lang="en-US" sz="1600" dirty="0" smtClean="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文本框 43"/>
          <p:cNvSpPr txBox="1"/>
          <p:nvPr/>
        </p:nvSpPr>
        <p:spPr>
          <a:xfrm>
            <a:off x="8806289" y="3247538"/>
            <a:ext cx="485420" cy="338554"/>
          </a:xfrm>
          <a:prstGeom prst="rect">
            <a:avLst/>
          </a:prstGeom>
          <a:noFill/>
        </p:spPr>
        <p:txBody>
          <a:bodyPr wrap="square" rtlCol="0">
            <a:noAutofit/>
          </a:bodyPr>
          <a:lstStyle/>
          <a:p>
            <a:pPr fontAlgn="ctr">
              <a:lnSpc>
                <a:spcPct val="90000"/>
              </a:lnSpc>
            </a:pPr>
            <a:r>
              <a:rPr lang="en-US" sz="1600" dirty="0" smtClean="0">
                <a:latin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5" name="直接箭头连接符 44"/>
          <p:cNvCxnSpPr/>
          <p:nvPr/>
        </p:nvCxnSpPr>
        <p:spPr>
          <a:xfrm>
            <a:off x="7755115" y="2196615"/>
            <a:ext cx="868296" cy="889221"/>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H="1">
            <a:off x="9438764" y="2196615"/>
            <a:ext cx="810520" cy="838339"/>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8128471" y="1343521"/>
            <a:ext cx="1747457" cy="584775"/>
          </a:xfrm>
          <a:prstGeom prst="rect">
            <a:avLst/>
          </a:prstGeom>
          <a:noFill/>
        </p:spPr>
        <p:txBody>
          <a:bodyPr wrap="square" rtlCol="0">
            <a:noAutofit/>
          </a:bodyPr>
          <a:lstStyle/>
          <a:p>
            <a:pPr algn="ctr" fontAlgn="ctr">
              <a:lnSpc>
                <a:spcPct val="90000"/>
              </a:lnSpc>
            </a:pPr>
            <a:r>
              <a:rPr lang="en-US" sz="1600" dirty="0">
                <a:latin typeface="Huawei Sans" panose="020C0503030203020204" pitchFamily="34" charset="0"/>
              </a:rPr>
              <a:t>LSA</a:t>
            </a:r>
          </a:p>
        </p:txBody>
      </p:sp>
      <p:sp>
        <p:nvSpPr>
          <p:cNvPr id="48" name="文本框 47"/>
          <p:cNvSpPr txBox="1"/>
          <p:nvPr/>
        </p:nvSpPr>
        <p:spPr>
          <a:xfrm rot="2682494">
            <a:off x="7139762" y="2605594"/>
            <a:ext cx="1747457" cy="584775"/>
          </a:xfrm>
          <a:prstGeom prst="rect">
            <a:avLst/>
          </a:prstGeom>
          <a:noFill/>
        </p:spPr>
        <p:txBody>
          <a:bodyPr wrap="square" rtlCol="0">
            <a:noAutofit/>
          </a:bodyPr>
          <a:lstStyle/>
          <a:p>
            <a:pPr algn="ctr" fontAlgn="ctr">
              <a:lnSpc>
                <a:spcPct val="90000"/>
              </a:lnSpc>
            </a:pPr>
            <a:r>
              <a:rPr lang="en-US" sz="1600" dirty="0">
                <a:latin typeface="Huawei Sans" panose="020C0503030203020204" pitchFamily="34" charset="0"/>
              </a:rPr>
              <a:t>LSA</a:t>
            </a:r>
          </a:p>
        </p:txBody>
      </p:sp>
      <p:sp>
        <p:nvSpPr>
          <p:cNvPr id="49" name="文本框 48"/>
          <p:cNvSpPr txBox="1"/>
          <p:nvPr/>
        </p:nvSpPr>
        <p:spPr>
          <a:xfrm rot="18884879">
            <a:off x="9214679" y="2483187"/>
            <a:ext cx="1747457" cy="584775"/>
          </a:xfrm>
          <a:prstGeom prst="rect">
            <a:avLst/>
          </a:prstGeom>
          <a:noFill/>
        </p:spPr>
        <p:txBody>
          <a:bodyPr wrap="square" rtlCol="0">
            <a:noAutofit/>
          </a:bodyPr>
          <a:lstStyle/>
          <a:p>
            <a:pPr algn="ctr" fontAlgn="ctr">
              <a:lnSpc>
                <a:spcPct val="90000"/>
              </a:lnSpc>
            </a:pPr>
            <a:r>
              <a:rPr lang="en-US" sz="1600" dirty="0">
                <a:latin typeface="Huawei Sans" panose="020C0503030203020204" pitchFamily="34" charset="0"/>
              </a:rPr>
              <a:t>LSA</a:t>
            </a:r>
          </a:p>
        </p:txBody>
      </p:sp>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38976" y="1605577"/>
            <a:ext cx="540000" cy="442800"/>
          </a:xfrm>
          <a:prstGeom prst="rect">
            <a:avLst/>
          </a:prstGeom>
        </p:spPr>
      </p:pic>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33145" y="1605577"/>
            <a:ext cx="540000"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05570" y="2813554"/>
            <a:ext cx="540000" cy="442800"/>
          </a:xfrm>
          <a:prstGeom prst="rect">
            <a:avLst/>
          </a:prstGeom>
        </p:spPr>
      </p:pic>
      <p:cxnSp>
        <p:nvCxnSpPr>
          <p:cNvPr id="53" name="直接连接符 52"/>
          <p:cNvCxnSpPr>
            <a:stCxn id="52" idx="1"/>
            <a:endCxn id="50" idx="2"/>
          </p:cNvCxnSpPr>
          <p:nvPr/>
        </p:nvCxnSpPr>
        <p:spPr>
          <a:xfrm flipH="1" flipV="1">
            <a:off x="2008976" y="2048377"/>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2" idx="3"/>
            <a:endCxn id="51" idx="2"/>
          </p:cNvCxnSpPr>
          <p:nvPr/>
        </p:nvCxnSpPr>
        <p:spPr>
          <a:xfrm flipV="1">
            <a:off x="3545570" y="2048377"/>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1" idx="1"/>
            <a:endCxn id="50" idx="3"/>
          </p:cNvCxnSpPr>
          <p:nvPr/>
        </p:nvCxnSpPr>
        <p:spPr>
          <a:xfrm flipH="1">
            <a:off x="2278976" y="1826977"/>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2507273" y="1753814"/>
            <a:ext cx="1517084" cy="0"/>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1280846" y="1632401"/>
            <a:ext cx="485420" cy="338554"/>
          </a:xfrm>
          <a:prstGeom prst="rect">
            <a:avLst/>
          </a:prstGeom>
          <a:noFill/>
        </p:spPr>
        <p:txBody>
          <a:bodyPr wrap="square" rtlCol="0">
            <a:noAutofit/>
          </a:bodyPr>
          <a:lstStyle/>
          <a:p>
            <a:pPr fontAlgn="ctr">
              <a:lnSpc>
                <a:spcPct val="90000"/>
              </a:lnSpc>
            </a:pPr>
            <a:r>
              <a:rPr lang="en-US" sz="1600" dirty="0" smtClean="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4797696" y="1619967"/>
            <a:ext cx="485420" cy="338554"/>
          </a:xfrm>
          <a:prstGeom prst="rect">
            <a:avLst/>
          </a:prstGeom>
          <a:noFill/>
        </p:spPr>
        <p:txBody>
          <a:bodyPr wrap="square" rtlCol="0">
            <a:noAutofit/>
          </a:bodyPr>
          <a:lstStyle/>
          <a:p>
            <a:pPr fontAlgn="ctr">
              <a:lnSpc>
                <a:spcPct val="90000"/>
              </a:lnSpc>
            </a:pPr>
            <a:r>
              <a:rPr lang="en-US" sz="1600" dirty="0" smtClean="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文本框 58"/>
          <p:cNvSpPr txBox="1"/>
          <p:nvPr/>
        </p:nvSpPr>
        <p:spPr>
          <a:xfrm>
            <a:off x="3060150" y="3247538"/>
            <a:ext cx="485420" cy="338554"/>
          </a:xfrm>
          <a:prstGeom prst="rect">
            <a:avLst/>
          </a:prstGeom>
          <a:noFill/>
        </p:spPr>
        <p:txBody>
          <a:bodyPr wrap="square" rtlCol="0">
            <a:noAutofit/>
          </a:bodyPr>
          <a:lstStyle/>
          <a:p>
            <a:pPr fontAlgn="ctr">
              <a:lnSpc>
                <a:spcPct val="90000"/>
              </a:lnSpc>
            </a:pPr>
            <a:r>
              <a:rPr lang="en-US" sz="1600" dirty="0" smtClean="0">
                <a:latin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0" name="直接箭头连接符 59"/>
          <p:cNvCxnSpPr/>
          <p:nvPr/>
        </p:nvCxnSpPr>
        <p:spPr>
          <a:xfrm>
            <a:off x="2008976" y="2196615"/>
            <a:ext cx="868296" cy="889221"/>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flipH="1">
            <a:off x="3692625" y="2196615"/>
            <a:ext cx="810520" cy="838339"/>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2054251" y="1224815"/>
            <a:ext cx="2469323" cy="549240"/>
          </a:xfrm>
          <a:prstGeom prst="rect">
            <a:avLst/>
          </a:prstGeom>
          <a:noFill/>
        </p:spPr>
        <p:txBody>
          <a:bodyPr wrap="square" rtlCol="0">
            <a:noAutofit/>
          </a:bodyPr>
          <a:lstStyle/>
          <a:p>
            <a:pPr algn="ctr" fontAlgn="ctr">
              <a:lnSpc>
                <a:spcPct val="90000"/>
              </a:lnSpc>
            </a:pPr>
            <a:r>
              <a:rPr lang="en-US" sz="1600" dirty="0" smtClean="0">
                <a:latin typeface="Huawei Sans" panose="020C0503030203020204" pitchFamily="34" charset="0"/>
              </a:rPr>
              <a:t>Neighbor relationship establishment</a:t>
            </a:r>
            <a:endParaRPr lang="en-US" sz="1600" dirty="0">
              <a:latin typeface="Huawei Sans" panose="020C0503030203020204" pitchFamily="34" charset="0"/>
            </a:endParaRPr>
          </a:p>
        </p:txBody>
      </p:sp>
      <p:sp>
        <p:nvSpPr>
          <p:cNvPr id="63" name="文本框 62"/>
          <p:cNvSpPr txBox="1"/>
          <p:nvPr/>
        </p:nvSpPr>
        <p:spPr>
          <a:xfrm rot="2682494">
            <a:off x="1022048" y="2548103"/>
            <a:ext cx="2315175" cy="830997"/>
          </a:xfrm>
          <a:prstGeom prst="rect">
            <a:avLst/>
          </a:prstGeom>
          <a:noFill/>
        </p:spPr>
        <p:txBody>
          <a:bodyPr wrap="square" rtlCol="0">
            <a:noAutofit/>
          </a:bodyPr>
          <a:lstStyle/>
          <a:p>
            <a:pPr algn="ctr" fontAlgn="ctr">
              <a:lnSpc>
                <a:spcPct val="90000"/>
              </a:lnSpc>
            </a:pPr>
            <a:r>
              <a:rPr lang="en-US" sz="1600" dirty="0" smtClean="0">
                <a:latin typeface="Huawei Sans" panose="020C0503030203020204" pitchFamily="34" charset="0"/>
              </a:rPr>
              <a:t>Neighbor relationship establishment</a:t>
            </a:r>
            <a:endParaRPr lang="en-US" sz="1600" dirty="0">
              <a:latin typeface="Huawei Sans" panose="020C0503030203020204" pitchFamily="34" charset="0"/>
            </a:endParaRPr>
          </a:p>
        </p:txBody>
      </p:sp>
      <p:sp>
        <p:nvSpPr>
          <p:cNvPr id="64" name="文本框 63"/>
          <p:cNvSpPr txBox="1"/>
          <p:nvPr/>
        </p:nvSpPr>
        <p:spPr>
          <a:xfrm rot="18884879">
            <a:off x="3157491" y="2565989"/>
            <a:ext cx="2265801" cy="516674"/>
          </a:xfrm>
          <a:prstGeom prst="rect">
            <a:avLst/>
          </a:prstGeom>
          <a:noFill/>
        </p:spPr>
        <p:txBody>
          <a:bodyPr wrap="square" rtlCol="0">
            <a:noAutofit/>
          </a:bodyPr>
          <a:lstStyle/>
          <a:p>
            <a:pPr algn="ctr" fontAlgn="ctr">
              <a:lnSpc>
                <a:spcPct val="90000"/>
              </a:lnSpc>
            </a:pPr>
            <a:r>
              <a:rPr lang="en-US" sz="1600" dirty="0" smtClean="0">
                <a:latin typeface="Huawei Sans" panose="020C0503030203020204" pitchFamily="34" charset="0"/>
              </a:rPr>
              <a:t>Neighbor relationship establishment</a:t>
            </a:r>
            <a:endParaRPr lang="en-US" sz="1600" dirty="0">
              <a:latin typeface="Huawei Sans" panose="020C0503030203020204" pitchFamily="34" charset="0"/>
            </a:endParaRPr>
          </a:p>
        </p:txBody>
      </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85115" y="4275647"/>
            <a:ext cx="540000" cy="442800"/>
          </a:xfrm>
          <a:prstGeom prst="rect">
            <a:avLst/>
          </a:prstGeom>
        </p:spPr>
      </p:pic>
      <p:pic>
        <p:nvPicPr>
          <p:cNvPr id="66" name="图片 6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979284" y="4275647"/>
            <a:ext cx="540000" cy="442800"/>
          </a:xfrm>
          <a:prstGeom prst="rect">
            <a:avLst/>
          </a:prstGeom>
        </p:spPr>
      </p:pic>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51709" y="5483624"/>
            <a:ext cx="540000" cy="442800"/>
          </a:xfrm>
          <a:prstGeom prst="rect">
            <a:avLst/>
          </a:prstGeom>
        </p:spPr>
      </p:pic>
      <p:cxnSp>
        <p:nvCxnSpPr>
          <p:cNvPr id="68" name="直接连接符 67"/>
          <p:cNvCxnSpPr>
            <a:stCxn id="67" idx="1"/>
            <a:endCxn id="65" idx="2"/>
          </p:cNvCxnSpPr>
          <p:nvPr/>
        </p:nvCxnSpPr>
        <p:spPr>
          <a:xfrm flipH="1" flipV="1">
            <a:off x="7755115" y="4718447"/>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7" idx="3"/>
            <a:endCxn id="66" idx="2"/>
          </p:cNvCxnSpPr>
          <p:nvPr/>
        </p:nvCxnSpPr>
        <p:spPr>
          <a:xfrm flipV="1">
            <a:off x="9291709" y="4718447"/>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6" idx="1"/>
            <a:endCxn id="65" idx="3"/>
          </p:cNvCxnSpPr>
          <p:nvPr/>
        </p:nvCxnSpPr>
        <p:spPr>
          <a:xfrm flipH="1">
            <a:off x="8025115" y="4497047"/>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7026985" y="4302471"/>
            <a:ext cx="485420" cy="338554"/>
          </a:xfrm>
          <a:prstGeom prst="rect">
            <a:avLst/>
          </a:prstGeom>
          <a:noFill/>
        </p:spPr>
        <p:txBody>
          <a:bodyPr wrap="square" rtlCol="0">
            <a:noAutofit/>
          </a:bodyPr>
          <a:lstStyle/>
          <a:p>
            <a:pPr fontAlgn="ctr">
              <a:lnSpc>
                <a:spcPct val="90000"/>
              </a:lnSpc>
            </a:pPr>
            <a:r>
              <a:rPr lang="en-US" sz="1600" dirty="0" smtClean="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文本框 71"/>
          <p:cNvSpPr txBox="1"/>
          <p:nvPr/>
        </p:nvSpPr>
        <p:spPr>
          <a:xfrm>
            <a:off x="10543835" y="4290037"/>
            <a:ext cx="485420" cy="338554"/>
          </a:xfrm>
          <a:prstGeom prst="rect">
            <a:avLst/>
          </a:prstGeom>
          <a:noFill/>
        </p:spPr>
        <p:txBody>
          <a:bodyPr wrap="square" rtlCol="0">
            <a:noAutofit/>
          </a:bodyPr>
          <a:lstStyle/>
          <a:p>
            <a:pPr fontAlgn="ctr">
              <a:lnSpc>
                <a:spcPct val="90000"/>
              </a:lnSpc>
            </a:pPr>
            <a:r>
              <a:rPr lang="en-US" sz="1600" dirty="0" smtClean="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a:xfrm>
            <a:off x="8806289" y="5917608"/>
            <a:ext cx="485420" cy="338554"/>
          </a:xfrm>
          <a:prstGeom prst="rect">
            <a:avLst/>
          </a:prstGeom>
          <a:noFill/>
        </p:spPr>
        <p:txBody>
          <a:bodyPr wrap="square" rtlCol="0">
            <a:noAutofit/>
          </a:bodyPr>
          <a:lstStyle/>
          <a:p>
            <a:pPr fontAlgn="ctr">
              <a:lnSpc>
                <a:spcPct val="90000"/>
              </a:lnSpc>
            </a:pPr>
            <a:r>
              <a:rPr lang="en-US" sz="1600" dirty="0" smtClean="0">
                <a:latin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38976" y="4275647"/>
            <a:ext cx="540000" cy="442800"/>
          </a:xfrm>
          <a:prstGeom prst="rect">
            <a:avLst/>
          </a:prstGeom>
        </p:spPr>
      </p:pic>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33145" y="4275647"/>
            <a:ext cx="540000" cy="442800"/>
          </a:xfrm>
          <a:prstGeom prst="rect">
            <a:avLst/>
          </a:prstGeom>
        </p:spPr>
      </p:pic>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05570" y="5483624"/>
            <a:ext cx="540000" cy="442800"/>
          </a:xfrm>
          <a:prstGeom prst="rect">
            <a:avLst/>
          </a:prstGeom>
        </p:spPr>
      </p:pic>
      <p:cxnSp>
        <p:nvCxnSpPr>
          <p:cNvPr id="77" name="直接连接符 76"/>
          <p:cNvCxnSpPr>
            <a:stCxn id="76" idx="1"/>
            <a:endCxn id="74" idx="2"/>
          </p:cNvCxnSpPr>
          <p:nvPr/>
        </p:nvCxnSpPr>
        <p:spPr>
          <a:xfrm flipH="1" flipV="1">
            <a:off x="2008976" y="4718447"/>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76" idx="3"/>
            <a:endCxn id="75" idx="2"/>
          </p:cNvCxnSpPr>
          <p:nvPr/>
        </p:nvCxnSpPr>
        <p:spPr>
          <a:xfrm flipV="1">
            <a:off x="3545570" y="4718447"/>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5" idx="1"/>
            <a:endCxn id="74" idx="3"/>
          </p:cNvCxnSpPr>
          <p:nvPr/>
        </p:nvCxnSpPr>
        <p:spPr>
          <a:xfrm flipH="1">
            <a:off x="2278976" y="4497047"/>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1280846" y="4302471"/>
            <a:ext cx="485420" cy="338554"/>
          </a:xfrm>
          <a:prstGeom prst="rect">
            <a:avLst/>
          </a:prstGeom>
          <a:noFill/>
        </p:spPr>
        <p:txBody>
          <a:bodyPr wrap="square" rtlCol="0">
            <a:noAutofit/>
          </a:bodyPr>
          <a:lstStyle/>
          <a:p>
            <a:pPr fontAlgn="ctr">
              <a:lnSpc>
                <a:spcPct val="90000"/>
              </a:lnSpc>
            </a:pPr>
            <a:r>
              <a:rPr lang="en-US" sz="1600" dirty="0" smtClean="0">
                <a:latin typeface="Huawei Sans" panose="020C0503030203020204" pitchFamily="34" charset="0"/>
              </a:rPr>
              <a:t>R1</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文本框 80"/>
          <p:cNvSpPr txBox="1"/>
          <p:nvPr/>
        </p:nvSpPr>
        <p:spPr>
          <a:xfrm>
            <a:off x="4797696" y="4290037"/>
            <a:ext cx="485420" cy="338554"/>
          </a:xfrm>
          <a:prstGeom prst="rect">
            <a:avLst/>
          </a:prstGeom>
          <a:noFill/>
        </p:spPr>
        <p:txBody>
          <a:bodyPr wrap="square" rtlCol="0">
            <a:noAutofit/>
          </a:bodyPr>
          <a:lstStyle/>
          <a:p>
            <a:pPr fontAlgn="ctr">
              <a:lnSpc>
                <a:spcPct val="90000"/>
              </a:lnSpc>
            </a:pPr>
            <a:r>
              <a:rPr lang="en-US" sz="1600" dirty="0" smtClean="0">
                <a:latin typeface="Huawei Sans" panose="020C0503030203020204" pitchFamily="34" charset="0"/>
              </a:rPr>
              <a:t>R2</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a:xfrm>
            <a:off x="3060150" y="5917608"/>
            <a:ext cx="485420" cy="338554"/>
          </a:xfrm>
          <a:prstGeom prst="rect">
            <a:avLst/>
          </a:prstGeom>
          <a:noFill/>
        </p:spPr>
        <p:txBody>
          <a:bodyPr wrap="square" rtlCol="0">
            <a:noAutofit/>
          </a:bodyPr>
          <a:lstStyle/>
          <a:p>
            <a:pPr fontAlgn="ctr">
              <a:lnSpc>
                <a:spcPct val="90000"/>
              </a:lnSpc>
            </a:pPr>
            <a:r>
              <a:rPr lang="en-US" sz="1600" dirty="0" smtClean="0">
                <a:latin typeface="Huawei Sans" panose="020C0503030203020204" pitchFamily="34" charset="0"/>
              </a:rPr>
              <a:t>R3</a:t>
            </a: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a:xfrm>
            <a:off x="1208693" y="3741617"/>
            <a:ext cx="1607110" cy="445577"/>
          </a:xfrm>
          <a:prstGeom prst="rect">
            <a:avLst/>
          </a:prstGeom>
          <a:noFill/>
        </p:spPr>
        <p:txBody>
          <a:bodyPr wrap="square" rtlCol="0">
            <a:noAutofit/>
          </a:bodyPr>
          <a:lstStyle/>
          <a:p>
            <a:pPr algn="ctr" fontAlgn="ctr">
              <a:lnSpc>
                <a:spcPct val="90000"/>
              </a:lnSpc>
            </a:pPr>
            <a:r>
              <a:rPr lang="en-US" sz="1600" dirty="0" smtClean="0">
                <a:latin typeface="Huawei Sans" panose="020C0503030203020204" pitchFamily="34" charset="0"/>
              </a:rPr>
              <a:t>Path computation</a:t>
            </a:r>
            <a:endParaRPr lang="en-US" sz="1600" dirty="0">
              <a:latin typeface="Huawei Sans" panose="020C0503030203020204" pitchFamily="34" charset="0"/>
            </a:endParaRPr>
          </a:p>
        </p:txBody>
      </p:sp>
      <p:sp>
        <p:nvSpPr>
          <p:cNvPr id="84" name="文本框 83"/>
          <p:cNvSpPr txBox="1"/>
          <p:nvPr/>
        </p:nvSpPr>
        <p:spPr>
          <a:xfrm>
            <a:off x="3785460" y="3752829"/>
            <a:ext cx="1495216" cy="830997"/>
          </a:xfrm>
          <a:prstGeom prst="rect">
            <a:avLst/>
          </a:prstGeom>
          <a:noFill/>
        </p:spPr>
        <p:txBody>
          <a:bodyPr wrap="square" rtlCol="0">
            <a:noAutofit/>
          </a:bodyPr>
          <a:lstStyle/>
          <a:p>
            <a:pPr algn="ctr" fontAlgn="ctr">
              <a:lnSpc>
                <a:spcPct val="90000"/>
              </a:lnSpc>
            </a:pPr>
            <a:r>
              <a:rPr lang="en-US" sz="1600" dirty="0" smtClean="0">
                <a:latin typeface="Huawei Sans" panose="020C0503030203020204" pitchFamily="34" charset="0"/>
              </a:rPr>
              <a:t>Path computation</a:t>
            </a:r>
            <a:endParaRPr lang="en-US" sz="1600" dirty="0">
              <a:latin typeface="Huawei Sans" panose="020C0503030203020204" pitchFamily="34" charset="0"/>
            </a:endParaRPr>
          </a:p>
        </p:txBody>
      </p:sp>
      <p:sp>
        <p:nvSpPr>
          <p:cNvPr id="85" name="文本框 84"/>
          <p:cNvSpPr txBox="1"/>
          <p:nvPr/>
        </p:nvSpPr>
        <p:spPr>
          <a:xfrm>
            <a:off x="1523534" y="5667496"/>
            <a:ext cx="1500806" cy="494257"/>
          </a:xfrm>
          <a:prstGeom prst="rect">
            <a:avLst/>
          </a:prstGeom>
          <a:noFill/>
        </p:spPr>
        <p:txBody>
          <a:bodyPr wrap="square" rtlCol="0">
            <a:noAutofit/>
          </a:bodyPr>
          <a:lstStyle/>
          <a:p>
            <a:pPr algn="r" fontAlgn="ctr">
              <a:lnSpc>
                <a:spcPct val="90000"/>
              </a:lnSpc>
            </a:pPr>
            <a:r>
              <a:rPr lang="en-US" sz="1600" dirty="0" smtClean="0">
                <a:latin typeface="Huawei Sans" panose="020C0503030203020204" pitchFamily="34" charset="0"/>
              </a:rPr>
              <a:t>Path computation</a:t>
            </a:r>
            <a:endParaRPr lang="en-US" sz="1600" dirty="0">
              <a:latin typeface="Huawei Sans" panose="020C0503030203020204" pitchFamily="34" charset="0"/>
            </a:endParaRPr>
          </a:p>
        </p:txBody>
      </p:sp>
      <p:sp>
        <p:nvSpPr>
          <p:cNvPr id="86" name="梯形 12"/>
          <p:cNvSpPr/>
          <p:nvPr/>
        </p:nvSpPr>
        <p:spPr>
          <a:xfrm rot="5400000">
            <a:off x="3467159" y="5335965"/>
            <a:ext cx="972237" cy="815415"/>
          </a:xfrm>
          <a:custGeom>
            <a:avLst/>
            <a:gdLst>
              <a:gd name="connsiteX0" fmla="*/ 0 w 2811572"/>
              <a:gd name="connsiteY0" fmla="*/ 661945 h 661945"/>
              <a:gd name="connsiteX1" fmla="*/ 501351 w 2811572"/>
              <a:gd name="connsiteY1" fmla="*/ 0 h 661945"/>
              <a:gd name="connsiteX2" fmla="*/ 2310221 w 2811572"/>
              <a:gd name="connsiteY2" fmla="*/ 0 h 661945"/>
              <a:gd name="connsiteX3" fmla="*/ 2811572 w 2811572"/>
              <a:gd name="connsiteY3" fmla="*/ 661945 h 661945"/>
              <a:gd name="connsiteX4" fmla="*/ 0 w 2811572"/>
              <a:gd name="connsiteY4" fmla="*/ 661945 h 661945"/>
              <a:gd name="connsiteX0" fmla="*/ 0 w 2310221"/>
              <a:gd name="connsiteY0" fmla="*/ 661945 h 707665"/>
              <a:gd name="connsiteX1" fmla="*/ 501351 w 2310221"/>
              <a:gd name="connsiteY1" fmla="*/ 0 h 707665"/>
              <a:gd name="connsiteX2" fmla="*/ 2310221 w 2310221"/>
              <a:gd name="connsiteY2" fmla="*/ 0 h 707665"/>
              <a:gd name="connsiteX3" fmla="*/ 1599992 w 2310221"/>
              <a:gd name="connsiteY3" fmla="*/ 707665 h 707665"/>
              <a:gd name="connsiteX4" fmla="*/ 0 w 2310221"/>
              <a:gd name="connsiteY4" fmla="*/ 661945 h 707665"/>
              <a:gd name="connsiteX0" fmla="*/ 580689 w 1808870"/>
              <a:gd name="connsiteY0" fmla="*/ 753385 h 753385"/>
              <a:gd name="connsiteX1" fmla="*/ 0 w 1808870"/>
              <a:gd name="connsiteY1" fmla="*/ 0 h 753385"/>
              <a:gd name="connsiteX2" fmla="*/ 1808870 w 1808870"/>
              <a:gd name="connsiteY2" fmla="*/ 0 h 753385"/>
              <a:gd name="connsiteX3" fmla="*/ 1098641 w 1808870"/>
              <a:gd name="connsiteY3" fmla="*/ 707665 h 753385"/>
              <a:gd name="connsiteX4" fmla="*/ 580689 w 1808870"/>
              <a:gd name="connsiteY4" fmla="*/ 753385 h 753385"/>
              <a:gd name="connsiteX0" fmla="*/ 580689 w 1808870"/>
              <a:gd name="connsiteY0" fmla="*/ 715285 h 715285"/>
              <a:gd name="connsiteX1" fmla="*/ 0 w 1808870"/>
              <a:gd name="connsiteY1" fmla="*/ 0 h 715285"/>
              <a:gd name="connsiteX2" fmla="*/ 1808870 w 1808870"/>
              <a:gd name="connsiteY2" fmla="*/ 0 h 715285"/>
              <a:gd name="connsiteX3" fmla="*/ 1098641 w 1808870"/>
              <a:gd name="connsiteY3" fmla="*/ 707665 h 715285"/>
              <a:gd name="connsiteX4" fmla="*/ 580689 w 1808870"/>
              <a:gd name="connsiteY4" fmla="*/ 715285 h 715285"/>
              <a:gd name="connsiteX0" fmla="*/ 1152189 w 2380370"/>
              <a:gd name="connsiteY0" fmla="*/ 890545 h 890545"/>
              <a:gd name="connsiteX1" fmla="*/ 0 w 2380370"/>
              <a:gd name="connsiteY1" fmla="*/ 0 h 890545"/>
              <a:gd name="connsiteX2" fmla="*/ 2380370 w 2380370"/>
              <a:gd name="connsiteY2" fmla="*/ 175260 h 890545"/>
              <a:gd name="connsiteX3" fmla="*/ 1670141 w 2380370"/>
              <a:gd name="connsiteY3" fmla="*/ 882925 h 890545"/>
              <a:gd name="connsiteX4" fmla="*/ 1152189 w 2380370"/>
              <a:gd name="connsiteY4" fmla="*/ 890545 h 890545"/>
              <a:gd name="connsiteX0" fmla="*/ 1152189 w 2890910"/>
              <a:gd name="connsiteY0" fmla="*/ 905785 h 905785"/>
              <a:gd name="connsiteX1" fmla="*/ 0 w 2890910"/>
              <a:gd name="connsiteY1" fmla="*/ 15240 h 905785"/>
              <a:gd name="connsiteX2" fmla="*/ 2890910 w 2890910"/>
              <a:gd name="connsiteY2" fmla="*/ 0 h 905785"/>
              <a:gd name="connsiteX3" fmla="*/ 1670141 w 2890910"/>
              <a:gd name="connsiteY3" fmla="*/ 898165 h 905785"/>
              <a:gd name="connsiteX4" fmla="*/ 1152189 w 2890910"/>
              <a:gd name="connsiteY4" fmla="*/ 905785 h 905785"/>
              <a:gd name="connsiteX0" fmla="*/ 1272945 w 2890910"/>
              <a:gd name="connsiteY0" fmla="*/ 1035489 h 1035489"/>
              <a:gd name="connsiteX1" fmla="*/ 0 w 2890910"/>
              <a:gd name="connsiteY1" fmla="*/ 15240 h 1035489"/>
              <a:gd name="connsiteX2" fmla="*/ 2890910 w 2890910"/>
              <a:gd name="connsiteY2" fmla="*/ 0 h 1035489"/>
              <a:gd name="connsiteX3" fmla="*/ 1670141 w 2890910"/>
              <a:gd name="connsiteY3" fmla="*/ 898165 h 1035489"/>
              <a:gd name="connsiteX4" fmla="*/ 1272945 w 2890910"/>
              <a:gd name="connsiteY4" fmla="*/ 1035489 h 1035489"/>
              <a:gd name="connsiteX0" fmla="*/ 1272945 w 2890910"/>
              <a:gd name="connsiteY0" fmla="*/ 1035489 h 1044082"/>
              <a:gd name="connsiteX1" fmla="*/ 0 w 2890910"/>
              <a:gd name="connsiteY1" fmla="*/ 15240 h 1044082"/>
              <a:gd name="connsiteX2" fmla="*/ 2890910 w 2890910"/>
              <a:gd name="connsiteY2" fmla="*/ 0 h 1044082"/>
              <a:gd name="connsiteX3" fmla="*/ 1750646 w 2890910"/>
              <a:gd name="connsiteY3" fmla="*/ 1044082 h 1044082"/>
              <a:gd name="connsiteX4" fmla="*/ 1272945 w 2890910"/>
              <a:gd name="connsiteY4" fmla="*/ 1035489 h 1044082"/>
              <a:gd name="connsiteX0" fmla="*/ 1161926 w 2890910"/>
              <a:gd name="connsiteY0" fmla="*/ 1130128 h 1130128"/>
              <a:gd name="connsiteX1" fmla="*/ 0 w 2890910"/>
              <a:gd name="connsiteY1" fmla="*/ 15240 h 1130128"/>
              <a:gd name="connsiteX2" fmla="*/ 2890910 w 2890910"/>
              <a:gd name="connsiteY2" fmla="*/ 0 h 1130128"/>
              <a:gd name="connsiteX3" fmla="*/ 1750646 w 2890910"/>
              <a:gd name="connsiteY3" fmla="*/ 1044082 h 1130128"/>
              <a:gd name="connsiteX4" fmla="*/ 1161926 w 2890910"/>
              <a:gd name="connsiteY4" fmla="*/ 1130128 h 1130128"/>
              <a:gd name="connsiteX0" fmla="*/ 1161926 w 2890910"/>
              <a:gd name="connsiteY0" fmla="*/ 1130128 h 1130128"/>
              <a:gd name="connsiteX1" fmla="*/ 0 w 2890910"/>
              <a:gd name="connsiteY1" fmla="*/ 15240 h 1130128"/>
              <a:gd name="connsiteX2" fmla="*/ 2890910 w 2890910"/>
              <a:gd name="connsiteY2" fmla="*/ 0 h 1130128"/>
              <a:gd name="connsiteX3" fmla="*/ 1750650 w 2890910"/>
              <a:gd name="connsiteY3" fmla="*/ 1128205 h 1130128"/>
              <a:gd name="connsiteX4" fmla="*/ 1161926 w 2890910"/>
              <a:gd name="connsiteY4" fmla="*/ 1130128 h 1130128"/>
              <a:gd name="connsiteX0" fmla="*/ 1073109 w 2890910"/>
              <a:gd name="connsiteY0" fmla="*/ 1130128 h 1130128"/>
              <a:gd name="connsiteX1" fmla="*/ 0 w 2890910"/>
              <a:gd name="connsiteY1" fmla="*/ 15240 h 1130128"/>
              <a:gd name="connsiteX2" fmla="*/ 2890910 w 2890910"/>
              <a:gd name="connsiteY2" fmla="*/ 0 h 1130128"/>
              <a:gd name="connsiteX3" fmla="*/ 1750650 w 2890910"/>
              <a:gd name="connsiteY3" fmla="*/ 1128205 h 1130128"/>
              <a:gd name="connsiteX4" fmla="*/ 1073109 w 2890910"/>
              <a:gd name="connsiteY4" fmla="*/ 1130128 h 1130128"/>
              <a:gd name="connsiteX0" fmla="*/ 1073109 w 2890910"/>
              <a:gd name="connsiteY0" fmla="*/ 1130128 h 1130128"/>
              <a:gd name="connsiteX1" fmla="*/ 0 w 2890910"/>
              <a:gd name="connsiteY1" fmla="*/ 15240 h 1130128"/>
              <a:gd name="connsiteX2" fmla="*/ 2890910 w 2890910"/>
              <a:gd name="connsiteY2" fmla="*/ 0 h 1130128"/>
              <a:gd name="connsiteX3" fmla="*/ 1883879 w 2890910"/>
              <a:gd name="connsiteY3" fmla="*/ 1128205 h 1130128"/>
              <a:gd name="connsiteX4" fmla="*/ 1073109 w 2890910"/>
              <a:gd name="connsiteY4" fmla="*/ 1130128 h 1130128"/>
              <a:gd name="connsiteX0" fmla="*/ 1961299 w 3779100"/>
              <a:gd name="connsiteY0" fmla="*/ 1968608 h 1968608"/>
              <a:gd name="connsiteX1" fmla="*/ 0 w 3779100"/>
              <a:gd name="connsiteY1" fmla="*/ 0 h 1968608"/>
              <a:gd name="connsiteX2" fmla="*/ 3779100 w 3779100"/>
              <a:gd name="connsiteY2" fmla="*/ 838480 h 1968608"/>
              <a:gd name="connsiteX3" fmla="*/ 2772069 w 3779100"/>
              <a:gd name="connsiteY3" fmla="*/ 1966685 h 1968608"/>
              <a:gd name="connsiteX4" fmla="*/ 1961299 w 3779100"/>
              <a:gd name="connsiteY4" fmla="*/ 1968608 h 1968608"/>
              <a:gd name="connsiteX0" fmla="*/ 1961299 w 4800518"/>
              <a:gd name="connsiteY0" fmla="*/ 2021791 h 2021791"/>
              <a:gd name="connsiteX1" fmla="*/ 0 w 4800518"/>
              <a:gd name="connsiteY1" fmla="*/ 53183 h 2021791"/>
              <a:gd name="connsiteX2" fmla="*/ 4800518 w 4800518"/>
              <a:gd name="connsiteY2" fmla="*/ 0 h 2021791"/>
              <a:gd name="connsiteX3" fmla="*/ 2772069 w 4800518"/>
              <a:gd name="connsiteY3" fmla="*/ 2019868 h 2021791"/>
              <a:gd name="connsiteX4" fmla="*/ 1961299 w 4800518"/>
              <a:gd name="connsiteY4" fmla="*/ 2021791 h 2021791"/>
              <a:gd name="connsiteX0" fmla="*/ 1961299 w 4800518"/>
              <a:gd name="connsiteY0" fmla="*/ 2021791 h 2021791"/>
              <a:gd name="connsiteX1" fmla="*/ 0 w 4800518"/>
              <a:gd name="connsiteY1" fmla="*/ 15240 h 2021791"/>
              <a:gd name="connsiteX2" fmla="*/ 4800518 w 4800518"/>
              <a:gd name="connsiteY2" fmla="*/ 0 h 2021791"/>
              <a:gd name="connsiteX3" fmla="*/ 2772069 w 4800518"/>
              <a:gd name="connsiteY3" fmla="*/ 2019868 h 2021791"/>
              <a:gd name="connsiteX4" fmla="*/ 1961299 w 4800518"/>
              <a:gd name="connsiteY4" fmla="*/ 2021791 h 2021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518" h="2021791">
                <a:moveTo>
                  <a:pt x="1961299" y="2021791"/>
                </a:moveTo>
                <a:lnTo>
                  <a:pt x="0" y="15240"/>
                </a:lnTo>
                <a:lnTo>
                  <a:pt x="4800518" y="0"/>
                </a:lnTo>
                <a:lnTo>
                  <a:pt x="2772069" y="2019868"/>
                </a:lnTo>
                <a:lnTo>
                  <a:pt x="1961299" y="2021791"/>
                </a:lnTo>
                <a:close/>
              </a:path>
            </a:pathLst>
          </a:custGeom>
          <a:gradFill flip="none" rotWithShape="1">
            <a:gsLst>
              <a:gs pos="0">
                <a:schemeClr val="bg1"/>
              </a:gs>
              <a:gs pos="100000">
                <a:srgbClr val="99DFF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椭圆 86"/>
          <p:cNvSpPr/>
          <p:nvPr/>
        </p:nvSpPr>
        <p:spPr>
          <a:xfrm>
            <a:off x="4123256" y="5092108"/>
            <a:ext cx="1299778" cy="1277787"/>
          </a:xfrm>
          <a:prstGeom prst="ellipse">
            <a:avLst/>
          </a:prstGeom>
          <a:solidFill>
            <a:srgbClr val="F4FBFE"/>
          </a:solidFill>
          <a:ln>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endParaRPr lang="en-US" altLang="zh-CN"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Oval 4"/>
          <p:cNvSpPr>
            <a:spLocks noChangeAspect="1"/>
          </p:cNvSpPr>
          <p:nvPr/>
        </p:nvSpPr>
        <p:spPr>
          <a:xfrm>
            <a:off x="4237252" y="5269146"/>
            <a:ext cx="282142" cy="2821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ct val="90000"/>
              </a:lnSpc>
              <a:spcBef>
                <a:spcPts val="0"/>
              </a:spcBef>
              <a:spcAft>
                <a:spcPts val="0"/>
              </a:spcAft>
            </a:pPr>
            <a:r>
              <a:rPr lang="en-US" sz="1600" b="1" dirty="0" smtClean="0">
                <a:solidFill>
                  <a:schemeClr val="bg1"/>
                </a:solidFill>
                <a:latin typeface="Huawei Sans" panose="020C0503030203020204" pitchFamily="34" charset="0"/>
              </a:rPr>
              <a:t>1</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Oval 4"/>
          <p:cNvSpPr>
            <a:spLocks noChangeAspect="1"/>
          </p:cNvSpPr>
          <p:nvPr/>
        </p:nvSpPr>
        <p:spPr>
          <a:xfrm>
            <a:off x="5020927" y="5275030"/>
            <a:ext cx="282142" cy="2821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ct val="90000"/>
              </a:lnSpc>
              <a:spcBef>
                <a:spcPts val="0"/>
              </a:spcBef>
              <a:spcAft>
                <a:spcPts val="0"/>
              </a:spcAft>
            </a:pPr>
            <a:r>
              <a:rPr lang="en-US" sz="1600" b="1" dirty="0" smtClean="0">
                <a:solidFill>
                  <a:schemeClr val="bg1"/>
                </a:solidFill>
                <a:latin typeface="Huawei Sans" panose="020C0503030203020204" pitchFamily="34" charset="0"/>
              </a:rPr>
              <a:t>2</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Oval 4"/>
          <p:cNvSpPr>
            <a:spLocks noChangeAspect="1"/>
          </p:cNvSpPr>
          <p:nvPr/>
        </p:nvSpPr>
        <p:spPr>
          <a:xfrm>
            <a:off x="4632074" y="5963532"/>
            <a:ext cx="282142" cy="282142"/>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ct val="90000"/>
              </a:lnSpc>
              <a:spcBef>
                <a:spcPts val="0"/>
              </a:spcBef>
              <a:spcAft>
                <a:spcPts val="0"/>
              </a:spcAft>
            </a:pPr>
            <a:r>
              <a:rPr lang="en-US" sz="1600" b="1" dirty="0" smtClean="0">
                <a:solidFill>
                  <a:schemeClr val="bg1"/>
                </a:solidFill>
                <a:latin typeface="Huawei Sans" panose="020C0503030203020204" pitchFamily="34" charset="0"/>
              </a:rPr>
              <a:t>3</a:t>
            </a:r>
            <a:endParaRPr lang="en-US" altLang="zh-CN" sz="16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91" name="组合 90"/>
          <p:cNvGrpSpPr/>
          <p:nvPr/>
        </p:nvGrpSpPr>
        <p:grpSpPr>
          <a:xfrm>
            <a:off x="4528285" y="5312912"/>
            <a:ext cx="492642" cy="168920"/>
            <a:chOff x="5928528" y="1911781"/>
            <a:chExt cx="538143" cy="205252"/>
          </a:xfrm>
        </p:grpSpPr>
        <p:cxnSp>
          <p:nvCxnSpPr>
            <p:cNvPr id="92" name="直接箭头连接符 91"/>
            <p:cNvCxnSpPr/>
            <p:nvPr/>
          </p:nvCxnSpPr>
          <p:spPr>
            <a:xfrm>
              <a:off x="5928528" y="2117033"/>
              <a:ext cx="538143"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a:xfrm flipH="1">
              <a:off x="5928528" y="1911781"/>
              <a:ext cx="530328"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rot="2959008">
            <a:off x="4185745" y="5741880"/>
            <a:ext cx="492642" cy="168920"/>
            <a:chOff x="5928528" y="1911781"/>
            <a:chExt cx="538143" cy="205252"/>
          </a:xfrm>
        </p:grpSpPr>
        <p:cxnSp>
          <p:nvCxnSpPr>
            <p:cNvPr id="95" name="直接箭头连接符 94"/>
            <p:cNvCxnSpPr/>
            <p:nvPr/>
          </p:nvCxnSpPr>
          <p:spPr>
            <a:xfrm>
              <a:off x="5928528" y="2117033"/>
              <a:ext cx="538143"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96" name="直接箭头连接符 95"/>
            <p:cNvCxnSpPr/>
            <p:nvPr/>
          </p:nvCxnSpPr>
          <p:spPr>
            <a:xfrm flipH="1">
              <a:off x="5928528" y="1911781"/>
              <a:ext cx="530328"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97" name="组合 96"/>
          <p:cNvGrpSpPr/>
          <p:nvPr/>
        </p:nvGrpSpPr>
        <p:grpSpPr>
          <a:xfrm rot="17691156">
            <a:off x="4865969" y="5728099"/>
            <a:ext cx="492642" cy="168920"/>
            <a:chOff x="5928528" y="1911781"/>
            <a:chExt cx="538143" cy="205252"/>
          </a:xfrm>
        </p:grpSpPr>
        <p:cxnSp>
          <p:nvCxnSpPr>
            <p:cNvPr id="98" name="直接箭头连接符 97"/>
            <p:cNvCxnSpPr/>
            <p:nvPr/>
          </p:nvCxnSpPr>
          <p:spPr>
            <a:xfrm>
              <a:off x="5928528" y="2117033"/>
              <a:ext cx="538143"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a:xfrm flipH="1">
              <a:off x="5928528" y="1911781"/>
              <a:ext cx="530328"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sp>
        <p:nvSpPr>
          <p:cNvPr id="100" name="矩形 99"/>
          <p:cNvSpPr/>
          <p:nvPr/>
        </p:nvSpPr>
        <p:spPr>
          <a:xfrm>
            <a:off x="7343080" y="1243013"/>
            <a:ext cx="775633" cy="330460"/>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spcBef>
                <a:spcPts val="0"/>
              </a:spcBef>
              <a:spcAft>
                <a:spcPts val="0"/>
              </a:spcAft>
            </a:pPr>
            <a:r>
              <a:rPr lang="en-US" sz="1600" dirty="0" smtClean="0">
                <a:solidFill>
                  <a:schemeClr val="tx1"/>
                </a:solidFill>
                <a:latin typeface="Huawei Sans" panose="020C0503030203020204" pitchFamily="34" charset="0"/>
              </a:rPr>
              <a:t>LSDB</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a:xfrm>
            <a:off x="9861467" y="1243013"/>
            <a:ext cx="775633" cy="330460"/>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spcBef>
                <a:spcPts val="0"/>
              </a:spcBef>
              <a:spcAft>
                <a:spcPts val="0"/>
              </a:spcAft>
            </a:pPr>
            <a:r>
              <a:rPr lang="en-US" sz="1600" dirty="0" smtClean="0">
                <a:solidFill>
                  <a:schemeClr val="tx1"/>
                </a:solidFill>
                <a:latin typeface="Huawei Sans" panose="020C0503030203020204" pitchFamily="34" charset="0"/>
              </a:rPr>
              <a:t>LSDB</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矩形 101"/>
          <p:cNvSpPr/>
          <p:nvPr/>
        </p:nvSpPr>
        <p:spPr>
          <a:xfrm>
            <a:off x="9248277" y="3322992"/>
            <a:ext cx="775633" cy="330460"/>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spcBef>
                <a:spcPts val="0"/>
              </a:spcBef>
              <a:spcAft>
                <a:spcPts val="0"/>
              </a:spcAft>
            </a:pPr>
            <a:r>
              <a:rPr lang="en-US" sz="1600" dirty="0" smtClean="0">
                <a:solidFill>
                  <a:schemeClr val="tx1"/>
                </a:solidFill>
                <a:latin typeface="Huawei Sans" panose="020C0503030203020204" pitchFamily="34" charset="0"/>
              </a:rPr>
              <a:t>LSDB</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矩形 102"/>
          <p:cNvSpPr/>
          <p:nvPr/>
        </p:nvSpPr>
        <p:spPr>
          <a:xfrm>
            <a:off x="7238148" y="3790585"/>
            <a:ext cx="960889" cy="440673"/>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spcBef>
                <a:spcPts val="0"/>
              </a:spcBef>
              <a:spcAft>
                <a:spcPts val="0"/>
              </a:spcAft>
            </a:pPr>
            <a:r>
              <a:rPr lang="en-US" sz="1600" dirty="0" smtClean="0">
                <a:solidFill>
                  <a:schemeClr val="tx1"/>
                </a:solidFill>
                <a:latin typeface="Huawei Sans" panose="020C0503030203020204" pitchFamily="34" charset="0"/>
              </a:rPr>
              <a:t>Routing table</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矩形 103"/>
          <p:cNvSpPr/>
          <p:nvPr/>
        </p:nvSpPr>
        <p:spPr>
          <a:xfrm>
            <a:off x="9732317" y="3790584"/>
            <a:ext cx="960889" cy="440673"/>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spcBef>
                <a:spcPts val="0"/>
              </a:spcBef>
              <a:spcAft>
                <a:spcPts val="0"/>
              </a:spcAft>
            </a:pPr>
            <a:r>
              <a:rPr lang="en-US" sz="1600" dirty="0" smtClean="0">
                <a:solidFill>
                  <a:schemeClr val="tx1"/>
                </a:solidFill>
                <a:latin typeface="Huawei Sans" panose="020C0503030203020204" pitchFamily="34" charset="0"/>
              </a:rPr>
              <a:t>Routing table</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矩形 104"/>
          <p:cNvSpPr/>
          <p:nvPr/>
        </p:nvSpPr>
        <p:spPr>
          <a:xfrm>
            <a:off x="9378014" y="5705024"/>
            <a:ext cx="932020" cy="428828"/>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spcBef>
                <a:spcPts val="0"/>
              </a:spcBef>
              <a:spcAft>
                <a:spcPts val="0"/>
              </a:spcAft>
            </a:pPr>
            <a:r>
              <a:rPr lang="en-US" sz="1600" dirty="0" smtClean="0">
                <a:solidFill>
                  <a:schemeClr val="tx1"/>
                </a:solidFill>
                <a:latin typeface="Huawei Sans" panose="020C0503030203020204" pitchFamily="34" charset="0"/>
              </a:rPr>
              <a:t>Routing table</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6" name="文本框 105"/>
          <p:cNvSpPr txBox="1"/>
          <p:nvPr/>
        </p:nvSpPr>
        <p:spPr>
          <a:xfrm>
            <a:off x="8223588" y="3910732"/>
            <a:ext cx="1548729" cy="584775"/>
          </a:xfrm>
          <a:prstGeom prst="rect">
            <a:avLst/>
          </a:prstGeom>
          <a:noFill/>
        </p:spPr>
        <p:txBody>
          <a:bodyPr wrap="square" rtlCol="0">
            <a:noAutofit/>
          </a:bodyPr>
          <a:lstStyle/>
          <a:p>
            <a:pPr algn="ctr" fontAlgn="ctr">
              <a:lnSpc>
                <a:spcPct val="90000"/>
              </a:lnSpc>
            </a:pPr>
            <a:r>
              <a:rPr lang="en-US" sz="1600" dirty="0" smtClean="0">
                <a:latin typeface="Huawei Sans" panose="020C0503030203020204" pitchFamily="34" charset="0"/>
              </a:rPr>
              <a:t>Routing entry generation</a:t>
            </a:r>
            <a:endParaRPr lang="en-US" sz="1600" dirty="0">
              <a:latin typeface="Huawei Sans" panose="020C0503030203020204" pitchFamily="34" charset="0"/>
            </a:endParaRPr>
          </a:p>
        </p:txBody>
      </p:sp>
      <p:sp>
        <p:nvSpPr>
          <p:cNvPr id="107" name="Oval 4">
            <a:extLst>
              <a:ext uri="{FF2B5EF4-FFF2-40B4-BE49-F238E27FC236}">
                <a16:creationId xmlns="" xmlns:a16="http://schemas.microsoft.com/office/drawing/2014/main" id="{4DEBE282-43A3-4DC8-A9B7-860558EEB12A}"/>
              </a:ext>
            </a:extLst>
          </p:cNvPr>
          <p:cNvSpPr>
            <a:spLocks noChangeAspect="1"/>
          </p:cNvSpPr>
          <p:nvPr/>
        </p:nvSpPr>
        <p:spPr>
          <a:xfrm>
            <a:off x="5699929" y="336917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ct val="90000"/>
              </a:lnSpc>
              <a:spcBef>
                <a:spcPts val="0"/>
              </a:spcBef>
              <a:spcAft>
                <a:spcPts val="0"/>
              </a:spcAft>
            </a:pP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Oval 4">
            <a:extLst>
              <a:ext uri="{FF2B5EF4-FFF2-40B4-BE49-F238E27FC236}">
                <a16:creationId xmlns="" xmlns:a16="http://schemas.microsoft.com/office/drawing/2014/main" id="{CC69469B-46E6-41BD-A4BA-86BCDBCFF0DE}"/>
              </a:ext>
            </a:extLst>
          </p:cNvPr>
          <p:cNvSpPr>
            <a:spLocks noChangeAspect="1"/>
          </p:cNvSpPr>
          <p:nvPr/>
        </p:nvSpPr>
        <p:spPr>
          <a:xfrm>
            <a:off x="6228991" y="336917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ct val="90000"/>
              </a:lnSpc>
              <a:spcBef>
                <a:spcPts val="0"/>
              </a:spcBef>
              <a:spcAft>
                <a:spcPts val="0"/>
              </a:spcAft>
            </a:pP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Oval 4">
            <a:extLst>
              <a:ext uri="{FF2B5EF4-FFF2-40B4-BE49-F238E27FC236}">
                <a16:creationId xmlns="" xmlns:a16="http://schemas.microsoft.com/office/drawing/2014/main" id="{2564C9D7-DCA5-4A86-AD85-9DD63BA1B57B}"/>
              </a:ext>
            </a:extLst>
          </p:cNvPr>
          <p:cNvSpPr>
            <a:spLocks noChangeAspect="1"/>
          </p:cNvSpPr>
          <p:nvPr/>
        </p:nvSpPr>
        <p:spPr>
          <a:xfrm>
            <a:off x="5699929" y="383670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ct val="90000"/>
              </a:lnSpc>
              <a:spcBef>
                <a:spcPts val="0"/>
              </a:spcBef>
              <a:spcAft>
                <a:spcPts val="0"/>
              </a:spcAft>
            </a:pP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Oval 4">
            <a:extLst>
              <a:ext uri="{FF2B5EF4-FFF2-40B4-BE49-F238E27FC236}">
                <a16:creationId xmlns="" xmlns:a16="http://schemas.microsoft.com/office/drawing/2014/main" id="{3DC7F9DF-54E1-48D4-BA4B-FF6453433052}"/>
              </a:ext>
            </a:extLst>
          </p:cNvPr>
          <p:cNvSpPr>
            <a:spLocks noChangeAspect="1"/>
          </p:cNvSpPr>
          <p:nvPr/>
        </p:nvSpPr>
        <p:spPr>
          <a:xfrm>
            <a:off x="6228991" y="383670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ct val="90000"/>
              </a:lnSpc>
              <a:spcBef>
                <a:spcPts val="0"/>
              </a:spcBef>
              <a:spcAft>
                <a:spcPts val="0"/>
              </a:spcAft>
            </a:pP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1" name="直接连接符 110">
            <a:extLst>
              <a:ext uri="{FF2B5EF4-FFF2-40B4-BE49-F238E27FC236}">
                <a16:creationId xmlns="" xmlns:a16="http://schemas.microsoft.com/office/drawing/2014/main" id="{98B5B032-CA2A-4257-BDF8-A8205342552F}"/>
              </a:ext>
            </a:extLst>
          </p:cNvPr>
          <p:cNvCxnSpPr>
            <a:cxnSpLocks/>
          </p:cNvCxnSpPr>
          <p:nvPr/>
        </p:nvCxnSpPr>
        <p:spPr>
          <a:xfrm>
            <a:off x="927100" y="3713163"/>
            <a:ext cx="10223500"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 xmlns:a16="http://schemas.microsoft.com/office/drawing/2014/main" id="{D9B5E335-298D-435F-A224-B3A46674161A}"/>
              </a:ext>
            </a:extLst>
          </p:cNvPr>
          <p:cNvCxnSpPr>
            <a:cxnSpLocks/>
          </p:cNvCxnSpPr>
          <p:nvPr/>
        </p:nvCxnSpPr>
        <p:spPr>
          <a:xfrm>
            <a:off x="6096000" y="1246480"/>
            <a:ext cx="0" cy="5081295"/>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1" name="五边形 120"/>
          <p:cNvSpPr/>
          <p:nvPr/>
        </p:nvSpPr>
        <p:spPr bwMode="auto">
          <a:xfrm>
            <a:off x="8414512" y="92882"/>
            <a:ext cx="781200"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Overview</a:t>
            </a:r>
            <a:endParaRPr lang="en-US" sz="1200" b="1" dirty="0">
              <a:solidFill>
                <a:srgbClr val="FFFFFF"/>
              </a:solidFill>
              <a:latin typeface="Huawei Sans" panose="020C0503030203020204" pitchFamily="34" charset="0"/>
            </a:endParaRPr>
          </a:p>
        </p:txBody>
      </p:sp>
      <p:sp>
        <p:nvSpPr>
          <p:cNvPr id="122" name="燕尾形 121"/>
          <p:cNvSpPr/>
          <p:nvPr/>
        </p:nvSpPr>
        <p:spPr bwMode="auto">
          <a:xfrm>
            <a:off x="9131635" y="92882"/>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Implementation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燕尾形 122"/>
          <p:cNvSpPr/>
          <p:nvPr/>
        </p:nvSpPr>
        <p:spPr bwMode="auto">
          <a:xfrm>
            <a:off x="10545561" y="92882"/>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燕尾形 123"/>
          <p:cNvSpPr/>
          <p:nvPr/>
        </p:nvSpPr>
        <p:spPr bwMode="auto">
          <a:xfrm>
            <a:off x="11319561" y="92882"/>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8496126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OSPFv3 runs and performs topology calculation based on links instead of network segments.</a:t>
            </a:r>
            <a:endParaRPr lang="en-US" altLang="zh-CN" sz="2000" dirty="0" smtClean="0">
              <a:latin typeface="Huawei Sans" panose="020C0503030203020204" pitchFamily="34" charset="0"/>
            </a:endParaRPr>
          </a:p>
          <a:p>
            <a:pPr fontAlgn="ctr"/>
            <a:r>
              <a:rPr lang="en-US" sz="2000" dirty="0" smtClean="0">
                <a:latin typeface="Huawei Sans" panose="020C0503030203020204" pitchFamily="34" charset="0"/>
              </a:rPr>
              <a:t>OSPFv3 supports multiple instances per link.</a:t>
            </a:r>
            <a:endParaRPr lang="en-US" altLang="zh-CN" sz="2000" dirty="0" smtClean="0">
              <a:latin typeface="Huawei Sans" panose="020C0503030203020204" pitchFamily="34" charset="0"/>
            </a:endParaRPr>
          </a:p>
          <a:p>
            <a:pPr fontAlgn="ctr"/>
            <a:r>
              <a:rPr lang="en-US" sz="2000" dirty="0" smtClean="0">
                <a:latin typeface="Huawei Sans" panose="020C0503030203020204" pitchFamily="34" charset="0"/>
              </a:rPr>
              <a:t>OSPFv3 packets and LSAs do not contain IP addresses, and the packet and LSA formats are reconstructed.</a:t>
            </a:r>
            <a:endParaRPr lang="en-US" altLang="zh-CN" sz="2000" dirty="0" smtClean="0">
              <a:latin typeface="Huawei Sans" panose="020C0503030203020204" pitchFamily="34" charset="0"/>
            </a:endParaRPr>
          </a:p>
          <a:p>
            <a:pPr lvl="1" fontAlgn="ctr"/>
            <a:r>
              <a:rPr lang="en-US" sz="1800" dirty="0" smtClean="0">
                <a:latin typeface="Huawei Sans" panose="020C0503030203020204" pitchFamily="34" charset="0"/>
              </a:rPr>
              <a:t>OSPFv3 packets and router</a:t>
            </a:r>
            <a:r>
              <a:rPr lang="en-US" altLang="zh-CN" sz="1800" dirty="0" smtClean="0">
                <a:latin typeface="Huawei Sans" panose="020C0503030203020204" pitchFamily="34" charset="0"/>
              </a:rPr>
              <a:t>-</a:t>
            </a:r>
            <a:r>
              <a:rPr lang="en-US" sz="1800" dirty="0" smtClean="0">
                <a:latin typeface="Huawei Sans" panose="020C0503030203020204" pitchFamily="34" charset="0"/>
              </a:rPr>
              <a:t>LSAs/network</a:t>
            </a:r>
            <a:r>
              <a:rPr lang="en-US" altLang="zh-CN" sz="1800" dirty="0" smtClean="0">
                <a:latin typeface="Huawei Sans" panose="020C0503030203020204" pitchFamily="34" charset="0"/>
              </a:rPr>
              <a:t>-</a:t>
            </a:r>
            <a:r>
              <a:rPr lang="en-US" sz="1800" dirty="0" smtClean="0">
                <a:latin typeface="Huawei Sans" panose="020C0503030203020204" pitchFamily="34" charset="0"/>
              </a:rPr>
              <a:t>LSAs do not contain IP addresses.</a:t>
            </a:r>
            <a:endParaRPr lang="en-US" altLang="zh-CN" sz="1800" dirty="0" smtClean="0">
              <a:latin typeface="Huawei Sans" panose="020C0503030203020204" pitchFamily="34" charset="0"/>
            </a:endParaRPr>
          </a:p>
          <a:p>
            <a:pPr lvl="1" fontAlgn="ctr"/>
            <a:r>
              <a:rPr lang="en-US" sz="1800" dirty="0" smtClean="0">
                <a:latin typeface="Huawei Sans" panose="020C0503030203020204" pitchFamily="34" charset="0"/>
              </a:rPr>
              <a:t>OSPFv3 LSAs define the flooding scopes of LSAs.</a:t>
            </a:r>
            <a:endParaRPr lang="en-US" altLang="zh-CN" sz="1800" dirty="0" smtClean="0">
              <a:latin typeface="Huawei Sans" panose="020C0503030203020204" pitchFamily="34" charset="0"/>
            </a:endParaRPr>
          </a:p>
          <a:p>
            <a:pPr lvl="1" fontAlgn="ctr"/>
            <a:r>
              <a:rPr lang="en-US" sz="1800" dirty="0" smtClean="0">
                <a:latin typeface="Huawei Sans" panose="020C0503030203020204" pitchFamily="34" charset="0"/>
              </a:rPr>
              <a:t>OSPFv3 has new types of LSAs defined to carry IPv6 addresses and prefixes.</a:t>
            </a:r>
            <a:endParaRPr lang="en-US" altLang="zh-CN" sz="1800" dirty="0" smtClean="0">
              <a:latin typeface="Huawei Sans" panose="020C0503030203020204" pitchFamily="34" charset="0"/>
            </a:endParaRPr>
          </a:p>
          <a:p>
            <a:pPr lvl="1" fontAlgn="ctr"/>
            <a:r>
              <a:rPr lang="en-US" sz="1800" dirty="0" smtClean="0">
                <a:latin typeface="Huawei Sans" panose="020C0503030203020204" pitchFamily="34" charset="0"/>
              </a:rPr>
              <a:t>OSPFv3 neighbors are identified only by router IDs, not by IP addresses.</a:t>
            </a:r>
            <a:endParaRPr lang="en-US" altLang="zh-CN" sz="1800" dirty="0" smtClean="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Differences Between OSPFv3 and OSPFv2</a:t>
            </a:r>
            <a:endParaRPr lang="en-US" altLang="zh-CN" dirty="0">
              <a:latin typeface="Huawei Sans" panose="020C0503030203020204" pitchFamily="34" charset="0"/>
            </a:endParaRPr>
          </a:p>
        </p:txBody>
      </p:sp>
      <p:sp>
        <p:nvSpPr>
          <p:cNvPr id="16" name="五边形 15"/>
          <p:cNvSpPr/>
          <p:nvPr/>
        </p:nvSpPr>
        <p:spPr bwMode="auto">
          <a:xfrm>
            <a:off x="8414512" y="92882"/>
            <a:ext cx="781200"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smtClean="0">
                <a:solidFill>
                  <a:srgbClr val="FFFFFF"/>
                </a:solidFill>
                <a:latin typeface="Huawei Sans" panose="020C0503030203020204" pitchFamily="34" charset="0"/>
              </a:rPr>
              <a:t>Overview</a:t>
            </a:r>
            <a:endParaRPr lang="en-US" sz="1200" b="1" dirty="0">
              <a:solidFill>
                <a:srgbClr val="FFFFFF"/>
              </a:solidFill>
              <a:latin typeface="Huawei Sans" panose="020C0503030203020204" pitchFamily="34" charset="0"/>
            </a:endParaRPr>
          </a:p>
        </p:txBody>
      </p:sp>
      <p:sp>
        <p:nvSpPr>
          <p:cNvPr id="17" name="燕尾形 16"/>
          <p:cNvSpPr/>
          <p:nvPr/>
        </p:nvSpPr>
        <p:spPr bwMode="auto">
          <a:xfrm>
            <a:off x="9131635" y="92882"/>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Implementation</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燕尾形 17"/>
          <p:cNvSpPr/>
          <p:nvPr/>
        </p:nvSpPr>
        <p:spPr bwMode="auto">
          <a:xfrm>
            <a:off x="10545561" y="92882"/>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燕尾形 18"/>
          <p:cNvSpPr/>
          <p:nvPr/>
        </p:nvSpPr>
        <p:spPr bwMode="auto">
          <a:xfrm>
            <a:off x="11319561" y="92882"/>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25986084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0" indent="0" fontAlgn="ctr">
              <a:buNone/>
            </a:pPr>
            <a:r>
              <a:rPr lang="en-US" sz="2000" dirty="0" smtClean="0">
                <a:latin typeface="Huawei Sans" panose="020C0503030203020204" pitchFamily="34" charset="0"/>
              </a:rPr>
              <a:t>OSPFv3 uses router IDs to identify network devices.</a:t>
            </a:r>
            <a:endParaRPr lang="en-US" altLang="zh-CN"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Unique Neighbor ID: Router ID</a:t>
            </a:r>
            <a:endParaRPr lang="en-US" altLang="zh-CN" dirty="0">
              <a:latin typeface="Huawei Sans" panose="020C0503030203020204" pitchFamily="34" charset="0"/>
            </a:endParaRPr>
          </a:p>
        </p:txBody>
      </p:sp>
      <p:sp>
        <p:nvSpPr>
          <p:cNvPr id="4" name="圆角矩形 3"/>
          <p:cNvSpPr/>
          <p:nvPr/>
        </p:nvSpPr>
        <p:spPr>
          <a:xfrm>
            <a:off x="465052" y="2073388"/>
            <a:ext cx="5652304" cy="2776910"/>
          </a:xfrm>
          <a:prstGeom prst="roundRect">
            <a:avLst>
              <a:gd name="adj" fmla="val 75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82106" y="4082199"/>
            <a:ext cx="541201" cy="442800"/>
          </a:xfrm>
          <a:prstGeom prst="rect">
            <a:avLst/>
          </a:prstGeom>
          <a:noFill/>
        </p:spPr>
      </p:pic>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29767" y="4082199"/>
            <a:ext cx="541201" cy="442800"/>
          </a:xfrm>
          <a:prstGeom prst="rect">
            <a:avLst/>
          </a:prstGeom>
          <a:noFill/>
        </p:spPr>
      </p:pic>
      <p:cxnSp>
        <p:nvCxnSpPr>
          <p:cNvPr id="10" name="直接连接符 9"/>
          <p:cNvCxnSpPr>
            <a:stCxn id="41" idx="2"/>
            <a:endCxn id="28" idx="3"/>
          </p:cNvCxnSpPr>
          <p:nvPr/>
        </p:nvCxnSpPr>
        <p:spPr>
          <a:xfrm>
            <a:off x="2352707" y="2906796"/>
            <a:ext cx="1193830" cy="5877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44" idx="2"/>
            <a:endCxn id="28" idx="1"/>
          </p:cNvCxnSpPr>
          <p:nvPr/>
        </p:nvCxnSpPr>
        <p:spPr>
          <a:xfrm flipH="1">
            <a:off x="3006537" y="2907808"/>
            <a:ext cx="1193831" cy="5866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28" idx="3"/>
            <a:endCxn id="7" idx="0"/>
          </p:cNvCxnSpPr>
          <p:nvPr/>
        </p:nvCxnSpPr>
        <p:spPr>
          <a:xfrm flipH="1">
            <a:off x="2352707" y="3494498"/>
            <a:ext cx="1193830" cy="5877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28" idx="1"/>
            <a:endCxn id="8" idx="0"/>
          </p:cNvCxnSpPr>
          <p:nvPr/>
        </p:nvCxnSpPr>
        <p:spPr>
          <a:xfrm>
            <a:off x="3006537" y="3494498"/>
            <a:ext cx="1193831" cy="5877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312"/>
          <p:cNvSpPr>
            <a:spLocks noChangeArrowheads="1"/>
          </p:cNvSpPr>
          <p:nvPr/>
        </p:nvSpPr>
        <p:spPr bwMode="auto">
          <a:xfrm>
            <a:off x="158843" y="2904330"/>
            <a:ext cx="2652323"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2001:DB8:2345:1::1/64</a:t>
            </a:r>
            <a:endParaRPr lang="en-US" altLang="zh-CN" sz="1400" dirty="0">
              <a:latin typeface="Huawei Sans" panose="020C0503030203020204" pitchFamily="34" charset="0"/>
            </a:endParaRPr>
          </a:p>
        </p:txBody>
      </p:sp>
      <p:sp>
        <p:nvSpPr>
          <p:cNvPr id="15" name="Rectangle 312"/>
          <p:cNvSpPr>
            <a:spLocks noChangeArrowheads="1"/>
          </p:cNvSpPr>
          <p:nvPr/>
        </p:nvSpPr>
        <p:spPr bwMode="auto">
          <a:xfrm>
            <a:off x="3782521" y="2894805"/>
            <a:ext cx="2652323"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2001:DB8:2345:2::1/64</a:t>
            </a:r>
            <a:endParaRPr lang="en-US" altLang="zh-CN" sz="1400" dirty="0">
              <a:latin typeface="Huawei Sans" panose="020C0503030203020204" pitchFamily="34" charset="0"/>
            </a:endParaRPr>
          </a:p>
        </p:txBody>
      </p:sp>
      <p:sp>
        <p:nvSpPr>
          <p:cNvPr id="16" name="Rectangle 312"/>
          <p:cNvSpPr>
            <a:spLocks noChangeArrowheads="1"/>
          </p:cNvSpPr>
          <p:nvPr/>
        </p:nvSpPr>
        <p:spPr bwMode="auto">
          <a:xfrm>
            <a:off x="158843" y="3802114"/>
            <a:ext cx="2652323"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2001:DB8:2345:3::1/64</a:t>
            </a:r>
            <a:endParaRPr lang="en-US" altLang="zh-CN" sz="1400" dirty="0">
              <a:latin typeface="Huawei Sans" panose="020C0503030203020204" pitchFamily="34" charset="0"/>
            </a:endParaRPr>
          </a:p>
        </p:txBody>
      </p:sp>
      <p:sp>
        <p:nvSpPr>
          <p:cNvPr id="17" name="Rectangle 312"/>
          <p:cNvSpPr>
            <a:spLocks noChangeArrowheads="1"/>
          </p:cNvSpPr>
          <p:nvPr/>
        </p:nvSpPr>
        <p:spPr bwMode="auto">
          <a:xfrm>
            <a:off x="3782521" y="3811639"/>
            <a:ext cx="2652323"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2001:DB8:2345:4::1/64</a:t>
            </a:r>
            <a:endParaRPr lang="en-US" altLang="zh-CN" sz="1400" dirty="0">
              <a:latin typeface="Huawei Sans" panose="020C0503030203020204" pitchFamily="34" charset="0"/>
            </a:endParaRPr>
          </a:p>
        </p:txBody>
      </p:sp>
      <p:sp>
        <p:nvSpPr>
          <p:cNvPr id="18" name="Rectangle 312"/>
          <p:cNvSpPr>
            <a:spLocks noChangeArrowheads="1"/>
          </p:cNvSpPr>
          <p:nvPr/>
        </p:nvSpPr>
        <p:spPr bwMode="auto">
          <a:xfrm>
            <a:off x="342255" y="2127741"/>
            <a:ext cx="1056916"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600" dirty="0" smtClean="0">
                <a:latin typeface="Huawei Sans" panose="020C0503030203020204" pitchFamily="34" charset="0"/>
              </a:rPr>
              <a:t>OSPFv3</a:t>
            </a:r>
            <a:endParaRPr lang="en-US" altLang="zh-CN" sz="1600" dirty="0">
              <a:latin typeface="Huawei Sans" panose="020C0503030203020204" pitchFamily="34" charset="0"/>
            </a:endParaRPr>
          </a:p>
        </p:txBody>
      </p:sp>
      <p:sp>
        <p:nvSpPr>
          <p:cNvPr id="20" name="Rectangle 312"/>
          <p:cNvSpPr>
            <a:spLocks noChangeArrowheads="1"/>
          </p:cNvSpPr>
          <p:nvPr/>
        </p:nvSpPr>
        <p:spPr bwMode="auto">
          <a:xfrm>
            <a:off x="1287271" y="2228061"/>
            <a:ext cx="2160000" cy="21788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Router ID: 10.1.1.1</a:t>
            </a:r>
            <a:endParaRPr lang="en-US" altLang="zh-CN" sz="1400" b="1" dirty="0">
              <a:latin typeface="Huawei Sans" panose="020C0503030203020204" pitchFamily="34" charset="0"/>
            </a:endParaRPr>
          </a:p>
        </p:txBody>
      </p:sp>
      <p:sp>
        <p:nvSpPr>
          <p:cNvPr id="21" name="Rectangle 312"/>
          <p:cNvSpPr>
            <a:spLocks noChangeArrowheads="1"/>
          </p:cNvSpPr>
          <p:nvPr/>
        </p:nvSpPr>
        <p:spPr bwMode="auto">
          <a:xfrm>
            <a:off x="3276905" y="2237586"/>
            <a:ext cx="2160000" cy="21788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Router ID: 10.1.2.2</a:t>
            </a:r>
            <a:endParaRPr lang="en-US" altLang="zh-CN" sz="1400" b="1" dirty="0">
              <a:latin typeface="Huawei Sans" panose="020C0503030203020204" pitchFamily="34" charset="0"/>
            </a:endParaRPr>
          </a:p>
        </p:txBody>
      </p:sp>
      <p:sp>
        <p:nvSpPr>
          <p:cNvPr id="22" name="Rectangle 312"/>
          <p:cNvSpPr>
            <a:spLocks noChangeArrowheads="1"/>
          </p:cNvSpPr>
          <p:nvPr/>
        </p:nvSpPr>
        <p:spPr bwMode="auto">
          <a:xfrm>
            <a:off x="1272706" y="4541295"/>
            <a:ext cx="2160000" cy="21788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Router ID: 10.1.3.3</a:t>
            </a:r>
            <a:endParaRPr lang="en-US" altLang="zh-CN" sz="1400" b="1" dirty="0">
              <a:latin typeface="Huawei Sans" panose="020C0503030203020204" pitchFamily="34" charset="0"/>
            </a:endParaRPr>
          </a:p>
        </p:txBody>
      </p:sp>
      <p:sp>
        <p:nvSpPr>
          <p:cNvPr id="23" name="Rectangle 312"/>
          <p:cNvSpPr>
            <a:spLocks noChangeArrowheads="1"/>
          </p:cNvSpPr>
          <p:nvPr/>
        </p:nvSpPr>
        <p:spPr bwMode="auto">
          <a:xfrm>
            <a:off x="3276905" y="4531770"/>
            <a:ext cx="2160000" cy="21788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Router ID: 10.1.4.4</a:t>
            </a:r>
            <a:endParaRPr lang="en-US" altLang="zh-CN" sz="1400" b="1" dirty="0">
              <a:latin typeface="Huawei Sans" panose="020C0503030203020204" pitchFamily="34" charset="0"/>
            </a:endParaRPr>
          </a:p>
        </p:txBody>
      </p:sp>
      <p:sp>
        <p:nvSpPr>
          <p:cNvPr id="24" name="文本占位符 2"/>
          <p:cNvSpPr txBox="1">
            <a:spLocks/>
          </p:cNvSpPr>
          <p:nvPr/>
        </p:nvSpPr>
        <p:spPr bwMode="auto">
          <a:xfrm>
            <a:off x="6173352" y="1927439"/>
            <a:ext cx="5639505" cy="304380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lang="en-US" sz="1600" dirty="0" smtClean="0">
                <a:latin typeface="Huawei Sans" panose="020C0503030203020204" pitchFamily="34" charset="0"/>
              </a:rPr>
              <a:t>A router ID uniquely identifies an OSPFv3 device in an AS. If no router ID is configured, an OSPFv3 process cannot run.</a:t>
            </a:r>
          </a:p>
          <a:p>
            <a:pPr algn="l" fontAlgn="ctr"/>
            <a:r>
              <a:rPr lang="en-US" sz="1600" dirty="0" smtClean="0">
                <a:latin typeface="Huawei Sans" panose="020C0503030203020204" pitchFamily="34" charset="0"/>
              </a:rPr>
              <a:t>When you configure a router ID for a device, ensure that the router ID in an AS is unique.</a:t>
            </a:r>
            <a:endParaRPr lang="en-US" altLang="zh-CN" sz="1600" dirty="0" smtClean="0">
              <a:latin typeface="Huawei Sans" panose="020C0503030203020204" pitchFamily="34" charset="0"/>
            </a:endParaRPr>
          </a:p>
          <a:p>
            <a:pPr algn="l" fontAlgn="ctr"/>
            <a:r>
              <a:rPr lang="en-US" sz="1600" dirty="0" smtClean="0">
                <a:latin typeface="Huawei Sans" panose="020C0503030203020204" pitchFamily="34" charset="0"/>
              </a:rPr>
              <a:t>A router ID is a 32-bit local identifier, which is not related to IPv6 addresses and is expressed in dotted decimal notation.</a:t>
            </a:r>
            <a:endParaRPr lang="en-US" altLang="zh-CN" sz="1600" dirty="0">
              <a:latin typeface="Huawei Sans" panose="020C0503030203020204" pitchFamily="34" charset="0"/>
            </a:endParaRPr>
          </a:p>
        </p:txBody>
      </p:sp>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006537" y="3273098"/>
            <a:ext cx="540000" cy="442800"/>
          </a:xfrm>
          <a:prstGeom prst="rect">
            <a:avLst/>
          </a:prstGeom>
        </p:spPr>
      </p:pic>
      <p:pic>
        <p:nvPicPr>
          <p:cNvPr id="4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82106" y="2463996"/>
            <a:ext cx="541201" cy="442800"/>
          </a:xfrm>
          <a:prstGeom prst="rect">
            <a:avLst/>
          </a:prstGeom>
          <a:noFill/>
        </p:spPr>
      </p:pic>
      <p:pic>
        <p:nvPicPr>
          <p:cNvPr id="4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29767" y="2465008"/>
            <a:ext cx="541201" cy="442800"/>
          </a:xfrm>
          <a:prstGeom prst="rect">
            <a:avLst/>
          </a:prstGeom>
          <a:noFill/>
        </p:spPr>
      </p:pic>
      <p:sp>
        <p:nvSpPr>
          <p:cNvPr id="37" name="五边形 36"/>
          <p:cNvSpPr/>
          <p:nvPr/>
        </p:nvSpPr>
        <p:spPr bwMode="auto">
          <a:xfrm>
            <a:off x="8414512" y="92882"/>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38" name="燕尾形 37"/>
          <p:cNvSpPr/>
          <p:nvPr/>
        </p:nvSpPr>
        <p:spPr bwMode="auto">
          <a:xfrm>
            <a:off x="9131635" y="92882"/>
            <a:ext cx="147699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Implementation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9" name="燕尾形 38"/>
          <p:cNvSpPr/>
          <p:nvPr/>
        </p:nvSpPr>
        <p:spPr bwMode="auto">
          <a:xfrm>
            <a:off x="10545561" y="92882"/>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auto">
          <a:xfrm>
            <a:off x="11319561" y="92882"/>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31614888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728291"/>
          </a:xfrm>
        </p:spPr>
        <p:txBody>
          <a:bodyPr wrap="square">
            <a:noAutofit/>
          </a:bodyPr>
          <a:lstStyle/>
          <a:p>
            <a:pPr marL="0" indent="0" fontAlgn="ctr">
              <a:lnSpc>
                <a:spcPct val="100000"/>
              </a:lnSpc>
              <a:buNone/>
            </a:pPr>
            <a:r>
              <a:rPr lang="en-US" sz="2000" dirty="0" smtClean="0">
                <a:latin typeface="Huawei Sans" panose="020C0503030203020204" pitchFamily="34" charset="0"/>
              </a:rPr>
              <a:t>OSPFv3 operates based on links. Devices can establish a neighbor relationship as long as they are on the same link.</a:t>
            </a:r>
            <a:endParaRPr lang="en-US" altLang="zh-CN"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OSPFv3 Operation Based on Links</a:t>
            </a:r>
            <a:endParaRPr lang="en-US" altLang="zh-CN" dirty="0">
              <a:latin typeface="Huawei Sans" panose="020C0503030203020204" pitchFamily="34" charset="0"/>
            </a:endParaRPr>
          </a:p>
        </p:txBody>
      </p:sp>
      <p:sp>
        <p:nvSpPr>
          <p:cNvPr id="31" name="圆角矩形 75"/>
          <p:cNvSpPr/>
          <p:nvPr/>
        </p:nvSpPr>
        <p:spPr>
          <a:xfrm>
            <a:off x="462506" y="2115271"/>
            <a:ext cx="5252985" cy="394020"/>
          </a:xfrm>
          <a:prstGeom prst="roundRect">
            <a:avLst>
              <a:gd name="adj" fmla="val 10604"/>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800" b="1" dirty="0" smtClean="0">
                <a:solidFill>
                  <a:schemeClr val="bg1">
                    <a:lumMod val="50000"/>
                  </a:schemeClr>
                </a:solidFill>
                <a:latin typeface="Huawei Sans" panose="020C0503030203020204" pitchFamily="34" charset="0"/>
              </a:rPr>
              <a:t>OSPFv2 operation based on network segments</a:t>
            </a:r>
            <a:endParaRPr lang="en-US" altLang="zh-CN" sz="18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75"/>
          <p:cNvSpPr/>
          <p:nvPr/>
        </p:nvSpPr>
        <p:spPr>
          <a:xfrm>
            <a:off x="466462" y="2546776"/>
            <a:ext cx="5244075" cy="367304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圆角矩形 75"/>
          <p:cNvSpPr/>
          <p:nvPr/>
        </p:nvSpPr>
        <p:spPr>
          <a:xfrm>
            <a:off x="6096000" y="2115271"/>
            <a:ext cx="5252985"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800" b="1" dirty="0" smtClean="0">
                <a:solidFill>
                  <a:prstClr val="white"/>
                </a:solidFill>
                <a:latin typeface="Huawei Sans" panose="020C0503030203020204" pitchFamily="34" charset="0"/>
              </a:rPr>
              <a:t>OSPFv3 operation based on links</a:t>
            </a:r>
            <a:endParaRPr lang="en-US" altLang="zh-CN"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75"/>
          <p:cNvSpPr/>
          <p:nvPr/>
        </p:nvSpPr>
        <p:spPr>
          <a:xfrm>
            <a:off x="6096000" y="2546776"/>
            <a:ext cx="5252985" cy="367304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75"/>
          <p:cNvSpPr/>
          <p:nvPr/>
        </p:nvSpPr>
        <p:spPr>
          <a:xfrm>
            <a:off x="6108141" y="4211518"/>
            <a:ext cx="5252985" cy="1529631"/>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OSPFv3 runs between R1 and R2.</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GE0/0/1 of R1 and that of R2 </a:t>
            </a:r>
            <a:r>
              <a:rPr lang="en-US" sz="1600" dirty="0" smtClean="0">
                <a:solidFill>
                  <a:srgbClr val="ED8376"/>
                </a:solidFill>
                <a:latin typeface="Huawei Sans" panose="020C0503030203020204" pitchFamily="34" charset="0"/>
              </a:rPr>
              <a:t>reside on different network segments</a:t>
            </a:r>
            <a:r>
              <a:rPr lang="en-US" sz="1600" dirty="0" smtClean="0">
                <a:solidFill>
                  <a:schemeClr val="tx1"/>
                </a:solidFill>
                <a:latin typeface="Huawei Sans" panose="020C0503030203020204" pitchFamily="34" charset="0"/>
              </a:rPr>
              <a:t>, but R1 and R2 can still establish an OSPFv3 neighbor relationship.</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When OSPFv3 is running, two neighbors only need to be on the same direct link.</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5" name="组合 14"/>
          <p:cNvGrpSpPr/>
          <p:nvPr/>
        </p:nvGrpSpPr>
        <p:grpSpPr>
          <a:xfrm>
            <a:off x="6385499" y="2674186"/>
            <a:ext cx="4777511" cy="1298713"/>
            <a:chOff x="6385499" y="3322601"/>
            <a:chExt cx="4777511" cy="1298713"/>
          </a:xfrm>
        </p:grpSpPr>
        <p:sp>
          <p:nvSpPr>
            <p:cNvPr id="27" name="圆角矩形 26"/>
            <p:cNvSpPr/>
            <p:nvPr/>
          </p:nvSpPr>
          <p:spPr>
            <a:xfrm>
              <a:off x="6385499" y="3322601"/>
              <a:ext cx="4777511" cy="1298713"/>
            </a:xfrm>
            <a:prstGeom prst="roundRect">
              <a:avLst>
                <a:gd name="adj" fmla="val 210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294524" y="3747518"/>
              <a:ext cx="541201" cy="442800"/>
            </a:xfrm>
            <a:prstGeom prst="rect">
              <a:avLst/>
            </a:prstGeom>
            <a:noFill/>
          </p:spPr>
        </p:pic>
        <p:pic>
          <p:nvPicPr>
            <p:cNvPr id="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566249" y="3747518"/>
              <a:ext cx="541201" cy="442800"/>
            </a:xfrm>
            <a:prstGeom prst="rect">
              <a:avLst/>
            </a:prstGeom>
            <a:noFill/>
          </p:spPr>
        </p:pic>
        <p:cxnSp>
          <p:nvCxnSpPr>
            <p:cNvPr id="9" name="直接连接符 8"/>
            <p:cNvCxnSpPr>
              <a:stCxn id="4" idx="3"/>
              <a:endCxn id="5" idx="1"/>
            </p:cNvCxnSpPr>
            <p:nvPr/>
          </p:nvCxnSpPr>
          <p:spPr>
            <a:xfrm>
              <a:off x="7835725" y="3968918"/>
              <a:ext cx="17305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312"/>
            <p:cNvSpPr>
              <a:spLocks noChangeArrowheads="1"/>
            </p:cNvSpPr>
            <p:nvPr/>
          </p:nvSpPr>
          <p:spPr bwMode="auto">
            <a:xfrm>
              <a:off x="6423599" y="3985794"/>
              <a:ext cx="2256649" cy="44641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r" fontAlgn="ctr"/>
              <a:r>
                <a:rPr lang="en-US" sz="1400" dirty="0" smtClean="0">
                  <a:latin typeface="Huawei Sans" panose="020C0503030203020204" pitchFamily="34" charset="0"/>
                </a:rPr>
                <a:t>GE0/0/1</a:t>
              </a:r>
            </a:p>
            <a:p>
              <a:pPr algn="r" fontAlgn="ctr"/>
              <a:r>
                <a:rPr lang="en-US" sz="1400" dirty="0" smtClean="0">
                  <a:solidFill>
                    <a:srgbClr val="EC7061"/>
                  </a:solidFill>
                  <a:latin typeface="Huawei Sans" panose="020C0503030203020204" pitchFamily="34" charset="0"/>
                </a:rPr>
                <a:t>2001:DB8:2345:1::</a:t>
              </a:r>
              <a:r>
                <a:rPr lang="en-US" sz="1400" dirty="0" smtClean="0">
                  <a:latin typeface="Huawei Sans" panose="020C0503030203020204" pitchFamily="34" charset="0"/>
                </a:rPr>
                <a:t>1/64</a:t>
              </a:r>
              <a:endParaRPr lang="en-US" altLang="zh-CN" sz="1400" dirty="0">
                <a:latin typeface="Huawei Sans" panose="020C0503030203020204" pitchFamily="34" charset="0"/>
              </a:endParaRPr>
            </a:p>
          </p:txBody>
        </p:sp>
        <p:sp>
          <p:nvSpPr>
            <p:cNvPr id="23" name="Rectangle 312"/>
            <p:cNvSpPr>
              <a:spLocks noChangeArrowheads="1"/>
            </p:cNvSpPr>
            <p:nvPr/>
          </p:nvSpPr>
          <p:spPr bwMode="auto">
            <a:xfrm>
              <a:off x="8736155" y="4001741"/>
              <a:ext cx="2388756" cy="41360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fontAlgn="ctr"/>
              <a:r>
                <a:rPr lang="en-US" sz="1400" dirty="0" smtClean="0">
                  <a:latin typeface="Huawei Sans" panose="020C0503030203020204" pitchFamily="34" charset="0"/>
                </a:rPr>
                <a:t>GE0/0/1</a:t>
              </a:r>
            </a:p>
            <a:p>
              <a:pPr fontAlgn="ctr"/>
              <a:r>
                <a:rPr lang="en-US" sz="1400" dirty="0" smtClean="0">
                  <a:solidFill>
                    <a:srgbClr val="EC7061"/>
                  </a:solidFill>
                  <a:latin typeface="Huawei Sans" panose="020C0503030203020204" pitchFamily="34" charset="0"/>
                </a:rPr>
                <a:t>2001:DB8:2345:2::</a:t>
              </a:r>
              <a:r>
                <a:rPr lang="en-US" sz="1400" dirty="0" smtClean="0">
                  <a:latin typeface="Huawei Sans" panose="020C0503030203020204" pitchFamily="34" charset="0"/>
                </a:rPr>
                <a:t>1/64</a:t>
              </a:r>
              <a:endParaRPr lang="en-US" altLang="zh-CN" sz="1400" dirty="0">
                <a:latin typeface="Huawei Sans" panose="020C0503030203020204" pitchFamily="34" charset="0"/>
              </a:endParaRPr>
            </a:p>
          </p:txBody>
        </p:sp>
        <p:sp>
          <p:nvSpPr>
            <p:cNvPr id="28" name="Rectangle 312"/>
            <p:cNvSpPr>
              <a:spLocks noChangeArrowheads="1"/>
            </p:cNvSpPr>
            <p:nvPr/>
          </p:nvSpPr>
          <p:spPr bwMode="auto">
            <a:xfrm>
              <a:off x="6385499" y="3371847"/>
              <a:ext cx="1056916"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600" b="1" dirty="0" smtClean="0">
                  <a:latin typeface="Huawei Sans" panose="020C0503030203020204" pitchFamily="34" charset="0"/>
                </a:rPr>
                <a:t>OSPFv3</a:t>
              </a:r>
              <a:endParaRPr lang="en-US" altLang="zh-CN" sz="1600" b="1" dirty="0">
                <a:latin typeface="Huawei Sans" panose="020C0503030203020204" pitchFamily="34" charset="0"/>
              </a:endParaRPr>
            </a:p>
          </p:txBody>
        </p:sp>
        <p:sp>
          <p:nvSpPr>
            <p:cNvPr id="36" name="Rectangle 312"/>
            <p:cNvSpPr>
              <a:spLocks noChangeArrowheads="1"/>
            </p:cNvSpPr>
            <p:nvPr/>
          </p:nvSpPr>
          <p:spPr bwMode="auto">
            <a:xfrm>
              <a:off x="7315986" y="3484521"/>
              <a:ext cx="528458" cy="28813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ndParaRPr>
            </a:p>
          </p:txBody>
        </p:sp>
        <p:sp>
          <p:nvSpPr>
            <p:cNvPr id="37" name="Rectangle 312"/>
            <p:cNvSpPr>
              <a:spLocks noChangeArrowheads="1"/>
            </p:cNvSpPr>
            <p:nvPr/>
          </p:nvSpPr>
          <p:spPr bwMode="auto">
            <a:xfrm>
              <a:off x="9581763" y="3484521"/>
              <a:ext cx="528458" cy="28813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R2</a:t>
              </a:r>
              <a:endParaRPr lang="en-US" altLang="zh-CN" sz="1400" dirty="0">
                <a:latin typeface="Huawei Sans" panose="020C0503030203020204" pitchFamily="34" charset="0"/>
              </a:endParaRPr>
            </a:p>
          </p:txBody>
        </p:sp>
      </p:grpSp>
      <p:grpSp>
        <p:nvGrpSpPr>
          <p:cNvPr id="38" name="组合 37"/>
          <p:cNvGrpSpPr/>
          <p:nvPr/>
        </p:nvGrpSpPr>
        <p:grpSpPr>
          <a:xfrm>
            <a:off x="699743" y="2674186"/>
            <a:ext cx="4777511" cy="1298713"/>
            <a:chOff x="6385499" y="3322601"/>
            <a:chExt cx="4777511" cy="1298713"/>
          </a:xfrm>
        </p:grpSpPr>
        <p:sp>
          <p:nvSpPr>
            <p:cNvPr id="43" name="圆角矩形 42"/>
            <p:cNvSpPr/>
            <p:nvPr/>
          </p:nvSpPr>
          <p:spPr>
            <a:xfrm>
              <a:off x="6385499" y="3322601"/>
              <a:ext cx="4777511" cy="1298713"/>
            </a:xfrm>
            <a:prstGeom prst="roundRect">
              <a:avLst>
                <a:gd name="adj" fmla="val 2103"/>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4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294524" y="3747518"/>
              <a:ext cx="541201" cy="442800"/>
            </a:xfrm>
            <a:prstGeom prst="rect">
              <a:avLst/>
            </a:prstGeom>
            <a:noFill/>
          </p:spPr>
        </p:pic>
        <p:pic>
          <p:nvPicPr>
            <p:cNvPr id="4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566249" y="3747518"/>
              <a:ext cx="541201" cy="442800"/>
            </a:xfrm>
            <a:prstGeom prst="rect">
              <a:avLst/>
            </a:prstGeom>
            <a:noFill/>
          </p:spPr>
        </p:pic>
        <p:cxnSp>
          <p:nvCxnSpPr>
            <p:cNvPr id="46" name="直接连接符 45"/>
            <p:cNvCxnSpPr>
              <a:stCxn id="44" idx="3"/>
              <a:endCxn id="45" idx="1"/>
            </p:cNvCxnSpPr>
            <p:nvPr/>
          </p:nvCxnSpPr>
          <p:spPr>
            <a:xfrm>
              <a:off x="7835725" y="3968918"/>
              <a:ext cx="1730524"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7" name="Rectangle 312"/>
            <p:cNvSpPr>
              <a:spLocks noChangeArrowheads="1"/>
            </p:cNvSpPr>
            <p:nvPr/>
          </p:nvSpPr>
          <p:spPr bwMode="auto">
            <a:xfrm>
              <a:off x="6414074" y="3985794"/>
              <a:ext cx="2256649" cy="44641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r" fontAlgn="ctr"/>
              <a:r>
                <a:rPr lang="en-US" sz="1400" dirty="0" smtClean="0">
                  <a:latin typeface="Huawei Sans" panose="020C0503030203020204" pitchFamily="34" charset="0"/>
                </a:rPr>
                <a:t>GE0/0/1</a:t>
              </a:r>
            </a:p>
            <a:p>
              <a:pPr algn="r" fontAlgn="ctr"/>
              <a:r>
                <a:rPr lang="en-US" sz="1400" dirty="0" smtClean="0">
                  <a:solidFill>
                    <a:srgbClr val="EC7061"/>
                  </a:solidFill>
                  <a:latin typeface="Huawei Sans" panose="020C0503030203020204" pitchFamily="34" charset="0"/>
                </a:rPr>
                <a:t>10.1.12.</a:t>
              </a:r>
              <a:r>
                <a:rPr lang="en-US" sz="1400" dirty="0" smtClean="0">
                  <a:latin typeface="Huawei Sans" panose="020C0503030203020204" pitchFamily="34" charset="0"/>
                </a:rPr>
                <a:t>1/24</a:t>
              </a:r>
              <a:endParaRPr lang="en-US" altLang="zh-CN" sz="1400" dirty="0">
                <a:latin typeface="Huawei Sans" panose="020C0503030203020204" pitchFamily="34" charset="0"/>
              </a:endParaRPr>
            </a:p>
          </p:txBody>
        </p:sp>
        <p:sp>
          <p:nvSpPr>
            <p:cNvPr id="48" name="Rectangle 312"/>
            <p:cNvSpPr>
              <a:spLocks noChangeArrowheads="1"/>
            </p:cNvSpPr>
            <p:nvPr/>
          </p:nvSpPr>
          <p:spPr bwMode="auto">
            <a:xfrm>
              <a:off x="8745680" y="4001741"/>
              <a:ext cx="2388756" cy="41360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fontAlgn="ctr"/>
              <a:r>
                <a:rPr lang="en-US" sz="1400" dirty="0" smtClean="0">
                  <a:latin typeface="Huawei Sans" panose="020C0503030203020204" pitchFamily="34" charset="0"/>
                </a:rPr>
                <a:t>GE0/0/1</a:t>
              </a:r>
            </a:p>
            <a:p>
              <a:pPr fontAlgn="ctr"/>
              <a:r>
                <a:rPr lang="en-US" sz="1400" dirty="0" smtClean="0">
                  <a:solidFill>
                    <a:srgbClr val="EC7061"/>
                  </a:solidFill>
                  <a:latin typeface="Huawei Sans" panose="020C0503030203020204" pitchFamily="34" charset="0"/>
                </a:rPr>
                <a:t>10.1.12.</a:t>
              </a:r>
              <a:r>
                <a:rPr lang="en-US" sz="1400" dirty="0" smtClean="0">
                  <a:latin typeface="Huawei Sans" panose="020C0503030203020204" pitchFamily="34" charset="0"/>
                </a:rPr>
                <a:t>2/24</a:t>
              </a:r>
              <a:endParaRPr lang="en-US" altLang="zh-CN" sz="1400" dirty="0">
                <a:latin typeface="Huawei Sans" panose="020C0503030203020204" pitchFamily="34" charset="0"/>
              </a:endParaRPr>
            </a:p>
          </p:txBody>
        </p:sp>
        <p:sp>
          <p:nvSpPr>
            <p:cNvPr id="49" name="Rectangle 312"/>
            <p:cNvSpPr>
              <a:spLocks noChangeArrowheads="1"/>
            </p:cNvSpPr>
            <p:nvPr/>
          </p:nvSpPr>
          <p:spPr bwMode="auto">
            <a:xfrm>
              <a:off x="6385499" y="3371847"/>
              <a:ext cx="1056916"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600" b="1" dirty="0" smtClean="0">
                  <a:solidFill>
                    <a:schemeClr val="bg1">
                      <a:lumMod val="50000"/>
                    </a:schemeClr>
                  </a:solidFill>
                  <a:latin typeface="Huawei Sans" panose="020C0503030203020204" pitchFamily="34" charset="0"/>
                </a:rPr>
                <a:t>OSPFv2</a:t>
              </a:r>
              <a:endParaRPr lang="en-US" altLang="zh-CN" sz="1600" b="1" dirty="0">
                <a:solidFill>
                  <a:schemeClr val="bg1">
                    <a:lumMod val="50000"/>
                  </a:schemeClr>
                </a:solidFill>
                <a:latin typeface="Huawei Sans" panose="020C0503030203020204" pitchFamily="34" charset="0"/>
              </a:endParaRPr>
            </a:p>
          </p:txBody>
        </p:sp>
        <p:sp>
          <p:nvSpPr>
            <p:cNvPr id="51" name="Rectangle 312"/>
            <p:cNvSpPr>
              <a:spLocks noChangeArrowheads="1"/>
            </p:cNvSpPr>
            <p:nvPr/>
          </p:nvSpPr>
          <p:spPr bwMode="auto">
            <a:xfrm>
              <a:off x="7315986" y="3484521"/>
              <a:ext cx="528458" cy="28813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ndParaRPr>
            </a:p>
          </p:txBody>
        </p:sp>
        <p:sp>
          <p:nvSpPr>
            <p:cNvPr id="52" name="Rectangle 312"/>
            <p:cNvSpPr>
              <a:spLocks noChangeArrowheads="1"/>
            </p:cNvSpPr>
            <p:nvPr/>
          </p:nvSpPr>
          <p:spPr bwMode="auto">
            <a:xfrm>
              <a:off x="9581763" y="3484521"/>
              <a:ext cx="528458" cy="28813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R2</a:t>
              </a:r>
              <a:endParaRPr lang="en-US" altLang="zh-CN" sz="1400" dirty="0">
                <a:latin typeface="Huawei Sans" panose="020C0503030203020204" pitchFamily="34" charset="0"/>
              </a:endParaRPr>
            </a:p>
          </p:txBody>
        </p:sp>
      </p:grpSp>
      <p:sp>
        <p:nvSpPr>
          <p:cNvPr id="53" name="圆角矩形 75"/>
          <p:cNvSpPr/>
          <p:nvPr/>
        </p:nvSpPr>
        <p:spPr>
          <a:xfrm>
            <a:off x="469693" y="4211518"/>
            <a:ext cx="5252985" cy="2008307"/>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OSPFv2 runs between R1 and R2.</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The OSPFv2 neighbor relationship can be established between R1 and R2 only when the IP addresses of GE0/0/1 on R1 and that on R2 </a:t>
            </a:r>
            <a:r>
              <a:rPr lang="en-US" sz="1600" dirty="0" smtClean="0">
                <a:solidFill>
                  <a:srgbClr val="ED8376"/>
                </a:solidFill>
                <a:latin typeface="Huawei Sans" panose="020C0503030203020204" pitchFamily="34" charset="0"/>
              </a:rPr>
              <a:t>belong to the same network segment</a:t>
            </a:r>
            <a:r>
              <a:rPr lang="en-US" sz="1600" dirty="0" smtClean="0">
                <a:solidFill>
                  <a:schemeClr val="tx1"/>
                </a:solidFill>
                <a:latin typeface="Huawei Sans" panose="020C0503030203020204" pitchFamily="34" charset="0"/>
              </a:rPr>
              <a:t>.</a:t>
            </a: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When OSPFv2 is running, two neighbors must be on the same network segment.</a:t>
            </a: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五边形 38"/>
          <p:cNvSpPr/>
          <p:nvPr/>
        </p:nvSpPr>
        <p:spPr bwMode="auto">
          <a:xfrm>
            <a:off x="8414512" y="92882"/>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40" name="燕尾形 39"/>
          <p:cNvSpPr/>
          <p:nvPr/>
        </p:nvSpPr>
        <p:spPr bwMode="auto">
          <a:xfrm>
            <a:off x="9131635" y="92882"/>
            <a:ext cx="147699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Implementation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41" name="燕尾形 40"/>
          <p:cNvSpPr/>
          <p:nvPr/>
        </p:nvSpPr>
        <p:spPr bwMode="auto">
          <a:xfrm>
            <a:off x="10545561" y="92882"/>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auto">
          <a:xfrm>
            <a:off x="11319561" y="92882"/>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26527249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矩形 114"/>
          <p:cNvSpPr/>
          <p:nvPr/>
        </p:nvSpPr>
        <p:spPr>
          <a:xfrm>
            <a:off x="822667" y="3033211"/>
            <a:ext cx="4450509" cy="1956181"/>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16" name="矩形 115"/>
          <p:cNvSpPr/>
          <p:nvPr/>
        </p:nvSpPr>
        <p:spPr>
          <a:xfrm>
            <a:off x="6107751" y="3033211"/>
            <a:ext cx="4450509" cy="1956181"/>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a:xfrm>
            <a:off x="451877" y="1242453"/>
            <a:ext cx="11306175" cy="1665738"/>
          </a:xfrm>
        </p:spPr>
        <p:txBody>
          <a:bodyPr wrap="square">
            <a:noAutofit/>
          </a:bodyPr>
          <a:lstStyle/>
          <a:p>
            <a:pPr fontAlgn="ctr">
              <a:lnSpc>
                <a:spcPct val="100000"/>
              </a:lnSpc>
            </a:pPr>
            <a:r>
              <a:rPr lang="en-US" sz="2000" dirty="0" smtClean="0">
                <a:latin typeface="Huawei Sans" panose="020C0503030203020204" pitchFamily="34" charset="0"/>
              </a:rPr>
              <a:t>An OSPFv3 physical interface can be bound to multiple instances, which are identified by different instance IDs. A single physical link can run multiple OSPFv3 instances.</a:t>
            </a:r>
            <a:endParaRPr lang="en-US" altLang="zh-CN" sz="2000" dirty="0" smtClean="0">
              <a:latin typeface="Huawei Sans" panose="020C0503030203020204" pitchFamily="34" charset="0"/>
            </a:endParaRPr>
          </a:p>
          <a:p>
            <a:pPr fontAlgn="ctr">
              <a:lnSpc>
                <a:spcPct val="100000"/>
              </a:lnSpc>
            </a:pPr>
            <a:r>
              <a:rPr lang="en-US" sz="2000" dirty="0" smtClean="0">
                <a:latin typeface="Huawei Sans" panose="020C0503030203020204" pitchFamily="34" charset="0"/>
              </a:rPr>
              <a:t>These OSPFv3 instances can each establish a neighbor relationship with the device at the remote end of the link, send packets to the remote device, and do not interfere with each other, thereby fully sharing resources on the same link.</a:t>
            </a:r>
            <a:endParaRPr lang="en-US"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Multi-Instance Support by Links</a:t>
            </a:r>
            <a:endParaRPr lang="en-US" altLang="zh-CN" dirty="0">
              <a:latin typeface="Huawei Sans" panose="020C0503030203020204" pitchFamily="34" charset="0"/>
            </a:endParaRPr>
          </a:p>
        </p:txBody>
      </p:sp>
      <p:cxnSp>
        <p:nvCxnSpPr>
          <p:cNvPr id="10" name="直接连接符 9"/>
          <p:cNvCxnSpPr>
            <a:stCxn id="52" idx="3"/>
            <a:endCxn id="42" idx="3"/>
          </p:cNvCxnSpPr>
          <p:nvPr/>
        </p:nvCxnSpPr>
        <p:spPr>
          <a:xfrm>
            <a:off x="7002029" y="3475725"/>
            <a:ext cx="909216" cy="5608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7" name="组合 116"/>
          <p:cNvGrpSpPr/>
          <p:nvPr/>
        </p:nvGrpSpPr>
        <p:grpSpPr>
          <a:xfrm>
            <a:off x="10727685" y="5618931"/>
            <a:ext cx="1018228" cy="665919"/>
            <a:chOff x="415068" y="5610812"/>
            <a:chExt cx="1018228" cy="665919"/>
          </a:xfrm>
        </p:grpSpPr>
        <p:cxnSp>
          <p:nvCxnSpPr>
            <p:cNvPr id="37" name="直接连接符 36">
              <a:extLst>
                <a:ext uri="{FF2B5EF4-FFF2-40B4-BE49-F238E27FC236}">
                  <a16:creationId xmlns="" xmlns:a16="http://schemas.microsoft.com/office/drawing/2014/main" id="{53F6C620-8FD2-48CE-8EA9-FD15D8766901}"/>
                </a:ext>
              </a:extLst>
            </p:cNvPr>
            <p:cNvCxnSpPr>
              <a:cxnSpLocks/>
            </p:cNvCxnSpPr>
            <p:nvPr/>
          </p:nvCxnSpPr>
          <p:spPr bwMode="auto">
            <a:xfrm flipH="1">
              <a:off x="446088" y="5940297"/>
              <a:ext cx="855711" cy="0"/>
            </a:xfrm>
            <a:prstGeom prst="line">
              <a:avLst/>
            </a:prstGeom>
            <a:ln w="28575">
              <a:solidFill>
                <a:srgbClr val="EC706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ectangle 29">
              <a:extLst>
                <a:ext uri="{FF2B5EF4-FFF2-40B4-BE49-F238E27FC236}">
                  <a16:creationId xmlns="" xmlns:a16="http://schemas.microsoft.com/office/drawing/2014/main" id="{B546FFE7-31D2-496E-8500-1CFAB1057566}"/>
                </a:ext>
              </a:extLst>
            </p:cNvPr>
            <p:cNvSpPr>
              <a:spLocks noChangeArrowheads="1"/>
            </p:cNvSpPr>
            <p:nvPr/>
          </p:nvSpPr>
          <p:spPr bwMode="auto">
            <a:xfrm>
              <a:off x="415069" y="5610812"/>
              <a:ext cx="101822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r>
                <a:rPr lang="en-US" sz="1400" dirty="0" smtClean="0">
                  <a:latin typeface="Huawei Sans" panose="020C0503030203020204" pitchFamily="34" charset="0"/>
                </a:rPr>
                <a:t>Instance 1</a:t>
              </a:r>
              <a:endParaRPr lang="en-US" sz="1400" dirty="0">
                <a:latin typeface="Huawei Sans" panose="020C0503030203020204" pitchFamily="34" charset="0"/>
              </a:endParaRPr>
            </a:p>
          </p:txBody>
        </p:sp>
        <p:cxnSp>
          <p:nvCxnSpPr>
            <p:cNvPr id="39" name="直接连接符 38">
              <a:extLst>
                <a:ext uri="{FF2B5EF4-FFF2-40B4-BE49-F238E27FC236}">
                  <a16:creationId xmlns="" xmlns:a16="http://schemas.microsoft.com/office/drawing/2014/main" id="{01C3C8C2-BBB1-4CDB-95BE-9BE3AAACBA93}"/>
                </a:ext>
              </a:extLst>
            </p:cNvPr>
            <p:cNvCxnSpPr>
              <a:cxnSpLocks/>
            </p:cNvCxnSpPr>
            <p:nvPr/>
          </p:nvCxnSpPr>
          <p:spPr bwMode="auto">
            <a:xfrm flipH="1">
              <a:off x="446088" y="6276731"/>
              <a:ext cx="855711" cy="0"/>
            </a:xfrm>
            <a:prstGeom prst="line">
              <a:avLst/>
            </a:prstGeom>
            <a:ln w="28575">
              <a:solidFill>
                <a:srgbClr val="00B05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Rectangle 29">
              <a:extLst>
                <a:ext uri="{FF2B5EF4-FFF2-40B4-BE49-F238E27FC236}">
                  <a16:creationId xmlns="" xmlns:a16="http://schemas.microsoft.com/office/drawing/2014/main" id="{9F2D2DC7-4A7D-4360-BBBD-6EF3C066165B}"/>
                </a:ext>
              </a:extLst>
            </p:cNvPr>
            <p:cNvSpPr>
              <a:spLocks noChangeArrowheads="1"/>
            </p:cNvSpPr>
            <p:nvPr/>
          </p:nvSpPr>
          <p:spPr bwMode="auto">
            <a:xfrm>
              <a:off x="415068" y="5962006"/>
              <a:ext cx="101822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r>
                <a:rPr lang="en-US" sz="1400" dirty="0" smtClean="0">
                  <a:latin typeface="Huawei Sans" panose="020C0503030203020204" pitchFamily="34" charset="0"/>
                </a:rPr>
                <a:t>Instance 2</a:t>
              </a:r>
              <a:endParaRPr lang="en-US" sz="1400" dirty="0">
                <a:latin typeface="Huawei Sans" panose="020C0503030203020204" pitchFamily="34" charset="0"/>
              </a:endParaRPr>
            </a:p>
          </p:txBody>
        </p:sp>
      </p:grpSp>
      <p:sp>
        <p:nvSpPr>
          <p:cNvPr id="44" name="Rectangle 312"/>
          <p:cNvSpPr>
            <a:spLocks noChangeArrowheads="1"/>
          </p:cNvSpPr>
          <p:nvPr/>
        </p:nvSpPr>
        <p:spPr bwMode="auto">
          <a:xfrm>
            <a:off x="1362995" y="3165820"/>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45" name="Rectangle 312"/>
          <p:cNvSpPr>
            <a:spLocks noChangeArrowheads="1"/>
          </p:cNvSpPr>
          <p:nvPr/>
        </p:nvSpPr>
        <p:spPr bwMode="auto">
          <a:xfrm>
            <a:off x="3927657" y="3166423"/>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46" name="Rectangle 312"/>
          <p:cNvSpPr>
            <a:spLocks noChangeArrowheads="1"/>
          </p:cNvSpPr>
          <p:nvPr/>
        </p:nvSpPr>
        <p:spPr bwMode="auto">
          <a:xfrm>
            <a:off x="1362995" y="4620773"/>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47" name="Rectangle 312"/>
          <p:cNvSpPr>
            <a:spLocks noChangeArrowheads="1"/>
          </p:cNvSpPr>
          <p:nvPr/>
        </p:nvSpPr>
        <p:spPr bwMode="auto">
          <a:xfrm>
            <a:off x="3925414" y="4620773"/>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48" name="Rectangle 312"/>
          <p:cNvSpPr>
            <a:spLocks noChangeArrowheads="1"/>
          </p:cNvSpPr>
          <p:nvPr/>
        </p:nvSpPr>
        <p:spPr bwMode="auto">
          <a:xfrm>
            <a:off x="1212973" y="3541273"/>
            <a:ext cx="899890" cy="1894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GE0/0/1</a:t>
            </a:r>
            <a:endParaRPr lang="en-US" altLang="zh-CN" sz="1400" dirty="0">
              <a:latin typeface="Huawei Sans" panose="020C0503030203020204" pitchFamily="34" charset="0"/>
            </a:endParaRPr>
          </a:p>
        </p:txBody>
      </p:sp>
      <p:sp>
        <p:nvSpPr>
          <p:cNvPr id="49" name="Rectangle 312"/>
          <p:cNvSpPr>
            <a:spLocks noChangeArrowheads="1"/>
          </p:cNvSpPr>
          <p:nvPr/>
        </p:nvSpPr>
        <p:spPr bwMode="auto">
          <a:xfrm>
            <a:off x="3773027" y="3541273"/>
            <a:ext cx="899890" cy="1894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GE0/0/1</a:t>
            </a:r>
            <a:endParaRPr lang="en-US" altLang="zh-CN" sz="1400" dirty="0">
              <a:latin typeface="Huawei Sans" panose="020C0503030203020204" pitchFamily="34" charset="0"/>
            </a:endParaRPr>
          </a:p>
        </p:txBody>
      </p:sp>
      <p:sp>
        <p:nvSpPr>
          <p:cNvPr id="50" name="Rectangle 312"/>
          <p:cNvSpPr>
            <a:spLocks noChangeArrowheads="1"/>
          </p:cNvSpPr>
          <p:nvPr/>
        </p:nvSpPr>
        <p:spPr bwMode="auto">
          <a:xfrm>
            <a:off x="1226319" y="4264455"/>
            <a:ext cx="899890" cy="1894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GE0/0/1</a:t>
            </a:r>
            <a:endParaRPr lang="en-US" altLang="zh-CN" sz="1400" dirty="0">
              <a:latin typeface="Huawei Sans" panose="020C0503030203020204" pitchFamily="34" charset="0"/>
            </a:endParaRPr>
          </a:p>
        </p:txBody>
      </p:sp>
      <p:sp>
        <p:nvSpPr>
          <p:cNvPr id="51" name="Rectangle 312"/>
          <p:cNvSpPr>
            <a:spLocks noChangeArrowheads="1"/>
          </p:cNvSpPr>
          <p:nvPr/>
        </p:nvSpPr>
        <p:spPr bwMode="auto">
          <a:xfrm>
            <a:off x="3740414" y="4264455"/>
            <a:ext cx="899890" cy="1894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GE0/0/1</a:t>
            </a:r>
            <a:endParaRPr lang="en-US" altLang="zh-CN" sz="1400" dirty="0">
              <a:latin typeface="Huawei Sans" panose="020C0503030203020204" pitchFamily="34" charset="0"/>
            </a:endParaRPr>
          </a:p>
        </p:txBody>
      </p:sp>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460827" y="4363161"/>
            <a:ext cx="541201" cy="442800"/>
          </a:xfrm>
          <a:prstGeom prst="rect">
            <a:avLst/>
          </a:prstGeom>
          <a:noFill/>
        </p:spPr>
      </p:pic>
      <p:cxnSp>
        <p:nvCxnSpPr>
          <p:cNvPr id="62" name="直接连接符 61"/>
          <p:cNvCxnSpPr>
            <a:stCxn id="53" idx="3"/>
            <a:endCxn id="42" idx="3"/>
          </p:cNvCxnSpPr>
          <p:nvPr/>
        </p:nvCxnSpPr>
        <p:spPr>
          <a:xfrm flipV="1">
            <a:off x="7002028" y="4036538"/>
            <a:ext cx="909217" cy="5480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42" idx="3"/>
            <a:endCxn id="83" idx="1"/>
          </p:cNvCxnSpPr>
          <p:nvPr/>
        </p:nvCxnSpPr>
        <p:spPr>
          <a:xfrm>
            <a:off x="7911245" y="4036538"/>
            <a:ext cx="8712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3" idx="1"/>
            <a:endCxn id="81" idx="1"/>
          </p:cNvCxnSpPr>
          <p:nvPr/>
        </p:nvCxnSpPr>
        <p:spPr>
          <a:xfrm flipV="1">
            <a:off x="8782478" y="3475725"/>
            <a:ext cx="909217" cy="5608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3" idx="1"/>
            <a:endCxn id="82" idx="1"/>
          </p:cNvCxnSpPr>
          <p:nvPr/>
        </p:nvCxnSpPr>
        <p:spPr>
          <a:xfrm>
            <a:off x="8782478" y="4036538"/>
            <a:ext cx="909216" cy="5480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flipV="1">
            <a:off x="7044680" y="3402724"/>
            <a:ext cx="828420" cy="511158"/>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H="1" flipV="1">
            <a:off x="7873101" y="3907804"/>
            <a:ext cx="972329" cy="6078"/>
          </a:xfrm>
          <a:prstGeom prst="line">
            <a:avLst/>
          </a:prstGeom>
          <a:ln w="28575">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a:off x="8815224" y="3423114"/>
            <a:ext cx="727909" cy="450113"/>
          </a:xfrm>
          <a:prstGeom prst="line">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flipV="1">
            <a:off x="7873101" y="4182473"/>
            <a:ext cx="972329" cy="6078"/>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7086113" y="4188098"/>
            <a:ext cx="803860" cy="501919"/>
          </a:xfrm>
          <a:prstGeom prst="line">
            <a:avLst/>
          </a:prstGeom>
          <a:ln w="28575">
            <a:solidFill>
              <a:srgbClr val="00B05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flipV="1">
            <a:off x="8807056" y="4161269"/>
            <a:ext cx="736077" cy="459504"/>
          </a:xfrm>
          <a:prstGeom prst="line">
            <a:avLst/>
          </a:prstGeom>
          <a:ln w="28575">
            <a:solidFill>
              <a:srgbClr val="00B05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5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460828" y="3254325"/>
            <a:ext cx="541201" cy="442800"/>
          </a:xfrm>
          <a:prstGeom prst="rect">
            <a:avLst/>
          </a:prstGeom>
          <a:noFill/>
        </p:spPr>
      </p:pic>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370044" y="3815138"/>
            <a:ext cx="541201" cy="442800"/>
          </a:xfrm>
          <a:prstGeom prst="rect">
            <a:avLst/>
          </a:prstGeom>
          <a:noFill/>
        </p:spPr>
      </p:pic>
      <p:pic>
        <p:nvPicPr>
          <p:cNvPr id="8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691695" y="3254325"/>
            <a:ext cx="541201" cy="442800"/>
          </a:xfrm>
          <a:prstGeom prst="rect">
            <a:avLst/>
          </a:prstGeom>
          <a:noFill/>
        </p:spPr>
      </p:pic>
      <p:pic>
        <p:nvPicPr>
          <p:cNvPr id="8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691694" y="4363161"/>
            <a:ext cx="541201" cy="442800"/>
          </a:xfrm>
          <a:prstGeom prst="rect">
            <a:avLst/>
          </a:prstGeom>
          <a:noFill/>
        </p:spPr>
      </p:pic>
      <p:pic>
        <p:nvPicPr>
          <p:cNvPr id="8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782478" y="3815138"/>
            <a:ext cx="541201" cy="442800"/>
          </a:xfrm>
          <a:prstGeom prst="rect">
            <a:avLst/>
          </a:prstGeom>
          <a:noFill/>
        </p:spPr>
      </p:pic>
      <p:sp>
        <p:nvSpPr>
          <p:cNvPr id="104" name="Rectangle 312"/>
          <p:cNvSpPr>
            <a:spLocks noChangeArrowheads="1"/>
          </p:cNvSpPr>
          <p:nvPr/>
        </p:nvSpPr>
        <p:spPr bwMode="auto">
          <a:xfrm>
            <a:off x="6491111" y="3061002"/>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R5</a:t>
            </a:r>
            <a:endParaRPr lang="en-US" altLang="zh-CN" sz="1400" b="1" dirty="0">
              <a:latin typeface="Huawei Sans" panose="020C0503030203020204" pitchFamily="34" charset="0"/>
            </a:endParaRPr>
          </a:p>
        </p:txBody>
      </p:sp>
      <p:sp>
        <p:nvSpPr>
          <p:cNvPr id="105" name="Rectangle 312"/>
          <p:cNvSpPr>
            <a:spLocks noChangeArrowheads="1"/>
          </p:cNvSpPr>
          <p:nvPr/>
        </p:nvSpPr>
        <p:spPr bwMode="auto">
          <a:xfrm>
            <a:off x="6491111" y="4168757"/>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R6</a:t>
            </a:r>
            <a:endParaRPr lang="en-US" altLang="zh-CN" sz="1400" b="1" dirty="0">
              <a:latin typeface="Huawei Sans" panose="020C0503030203020204" pitchFamily="34" charset="0"/>
            </a:endParaRPr>
          </a:p>
        </p:txBody>
      </p:sp>
      <p:sp>
        <p:nvSpPr>
          <p:cNvPr id="110" name="Rectangle 312"/>
          <p:cNvSpPr>
            <a:spLocks noChangeArrowheads="1"/>
          </p:cNvSpPr>
          <p:nvPr/>
        </p:nvSpPr>
        <p:spPr bwMode="auto">
          <a:xfrm>
            <a:off x="9721879" y="3061002"/>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R9</a:t>
            </a:r>
            <a:endParaRPr lang="en-US" altLang="zh-CN" sz="1400" b="1" dirty="0">
              <a:latin typeface="Huawei Sans" panose="020C0503030203020204" pitchFamily="34" charset="0"/>
            </a:endParaRPr>
          </a:p>
        </p:txBody>
      </p:sp>
      <p:sp>
        <p:nvSpPr>
          <p:cNvPr id="111" name="Rectangle 312"/>
          <p:cNvSpPr>
            <a:spLocks noChangeArrowheads="1"/>
          </p:cNvSpPr>
          <p:nvPr/>
        </p:nvSpPr>
        <p:spPr bwMode="auto">
          <a:xfrm>
            <a:off x="9694281" y="4151547"/>
            <a:ext cx="515119" cy="2189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R10</a:t>
            </a:r>
            <a:endParaRPr lang="en-US" altLang="zh-CN" sz="1400" b="1" dirty="0">
              <a:latin typeface="Huawei Sans" panose="020C0503030203020204" pitchFamily="34" charset="0"/>
            </a:endParaRPr>
          </a:p>
        </p:txBody>
      </p:sp>
      <p:sp>
        <p:nvSpPr>
          <p:cNvPr id="112" name="Rectangle 312"/>
          <p:cNvSpPr>
            <a:spLocks noChangeArrowheads="1"/>
          </p:cNvSpPr>
          <p:nvPr/>
        </p:nvSpPr>
        <p:spPr bwMode="auto">
          <a:xfrm>
            <a:off x="7461449" y="4387035"/>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R7</a:t>
            </a:r>
            <a:endParaRPr lang="en-US" altLang="zh-CN" sz="1400" b="1" dirty="0">
              <a:latin typeface="Huawei Sans" panose="020C0503030203020204" pitchFamily="34" charset="0"/>
            </a:endParaRPr>
          </a:p>
        </p:txBody>
      </p:sp>
      <p:sp>
        <p:nvSpPr>
          <p:cNvPr id="113" name="Rectangle 312"/>
          <p:cNvSpPr>
            <a:spLocks noChangeArrowheads="1"/>
          </p:cNvSpPr>
          <p:nvPr/>
        </p:nvSpPr>
        <p:spPr bwMode="auto">
          <a:xfrm>
            <a:off x="8751351" y="4341362"/>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R8</a:t>
            </a:r>
            <a:endParaRPr lang="en-US" altLang="zh-CN" sz="1400" b="1" dirty="0">
              <a:latin typeface="Huawei Sans" panose="020C0503030203020204" pitchFamily="34" charset="0"/>
            </a:endParaRPr>
          </a:p>
        </p:txBody>
      </p:sp>
      <p:sp>
        <p:nvSpPr>
          <p:cNvPr id="118" name="圆角矩形 75"/>
          <p:cNvSpPr/>
          <p:nvPr/>
        </p:nvSpPr>
        <p:spPr>
          <a:xfrm>
            <a:off x="822666" y="5157233"/>
            <a:ext cx="4451424" cy="1004058"/>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400" dirty="0" smtClean="0">
                <a:solidFill>
                  <a:prstClr val="black"/>
                </a:solidFill>
                <a:latin typeface="Huawei Sans" panose="020C0503030203020204" pitchFamily="34" charset="0"/>
              </a:rPr>
              <a:t>By using instance IDs, R2 and R3 can establish an OSPFv3 neighbor relationship, and R1 and R4 can also establish an OSPFv3 neighbor relationship.</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圆角矩形 75"/>
          <p:cNvSpPr/>
          <p:nvPr/>
        </p:nvSpPr>
        <p:spPr>
          <a:xfrm>
            <a:off x="6106835" y="5157233"/>
            <a:ext cx="4651869" cy="1004058"/>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400" dirty="0">
                <a:solidFill>
                  <a:prstClr val="black"/>
                </a:solidFill>
                <a:latin typeface="Huawei Sans" panose="020C0503030203020204" pitchFamily="34" charset="0"/>
              </a:rPr>
              <a:t>Two OSPFv3 instances (for example, 1 and 2) can be created on each of R7 and R8, and the two instances on the same link can be activated. In this way, neighbor relationships can be established between R7 and R8 in instance 1 as well as in instance 2.</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776947" y="4489235"/>
            <a:ext cx="541201" cy="442800"/>
          </a:xfrm>
          <a:prstGeom prst="rect">
            <a:avLst/>
          </a:prstGeom>
          <a:noFill/>
        </p:spPr>
      </p:pic>
      <p:pic>
        <p:nvPicPr>
          <p:cNvPr id="6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478836" y="4489235"/>
            <a:ext cx="541201" cy="442800"/>
          </a:xfrm>
          <a:prstGeom prst="rect">
            <a:avLst/>
          </a:prstGeom>
          <a:noFill/>
        </p:spPr>
      </p:pic>
      <p:pic>
        <p:nvPicPr>
          <p:cNvPr id="6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776947" y="3056560"/>
            <a:ext cx="541201" cy="442800"/>
          </a:xfrm>
          <a:prstGeom prst="rect">
            <a:avLst/>
          </a:prstGeom>
          <a:noFill/>
        </p:spPr>
      </p:pic>
      <p:pic>
        <p:nvPicPr>
          <p:cNvPr id="6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478836" y="3057572"/>
            <a:ext cx="541201" cy="442800"/>
          </a:xfrm>
          <a:prstGeom prst="rect">
            <a:avLst/>
          </a:prstGeom>
          <a:noFill/>
        </p:spPr>
      </p:pic>
      <p:cxnSp>
        <p:nvCxnSpPr>
          <p:cNvPr id="68" name="直接连接符 67"/>
          <p:cNvCxnSpPr>
            <a:stCxn id="66" idx="2"/>
            <a:endCxn id="65" idx="3"/>
          </p:cNvCxnSpPr>
          <p:nvPr/>
        </p:nvCxnSpPr>
        <p:spPr>
          <a:xfrm>
            <a:off x="2047548" y="3499360"/>
            <a:ext cx="1120944" cy="4949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1" idx="0"/>
            <a:endCxn id="65" idx="3"/>
          </p:cNvCxnSpPr>
          <p:nvPr/>
        </p:nvCxnSpPr>
        <p:spPr>
          <a:xfrm flipV="1">
            <a:off x="2047548" y="3994298"/>
            <a:ext cx="1120944" cy="4949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5" idx="1"/>
            <a:endCxn id="67" idx="2"/>
          </p:cNvCxnSpPr>
          <p:nvPr/>
        </p:nvCxnSpPr>
        <p:spPr>
          <a:xfrm flipV="1">
            <a:off x="2628492" y="3500372"/>
            <a:ext cx="1120945" cy="4939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65" idx="1"/>
            <a:endCxn id="64" idx="0"/>
          </p:cNvCxnSpPr>
          <p:nvPr/>
        </p:nvCxnSpPr>
        <p:spPr>
          <a:xfrm>
            <a:off x="2628492" y="3994298"/>
            <a:ext cx="1120945" cy="4949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图片 6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28492" y="3772898"/>
            <a:ext cx="540000" cy="442800"/>
          </a:xfrm>
          <a:prstGeom prst="rect">
            <a:avLst/>
          </a:prstGeom>
        </p:spPr>
      </p:pic>
      <p:cxnSp>
        <p:nvCxnSpPr>
          <p:cNvPr id="28" name="直接连接符 27"/>
          <p:cNvCxnSpPr/>
          <p:nvPr/>
        </p:nvCxnSpPr>
        <p:spPr>
          <a:xfrm flipH="1">
            <a:off x="2016176" y="3541273"/>
            <a:ext cx="1818452" cy="849748"/>
          </a:xfrm>
          <a:prstGeom prst="line">
            <a:avLst/>
          </a:prstGeom>
          <a:ln w="28575">
            <a:solidFill>
              <a:srgbClr val="EC706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016176" y="3563311"/>
            <a:ext cx="1750598" cy="861973"/>
          </a:xfrm>
          <a:prstGeom prst="line">
            <a:avLst/>
          </a:prstGeom>
          <a:ln w="28575">
            <a:solidFill>
              <a:srgbClr val="00B050"/>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9" name="五边形 58"/>
          <p:cNvSpPr/>
          <p:nvPr/>
        </p:nvSpPr>
        <p:spPr bwMode="auto">
          <a:xfrm>
            <a:off x="8414512" y="92882"/>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75" name="燕尾形 74"/>
          <p:cNvSpPr/>
          <p:nvPr/>
        </p:nvSpPr>
        <p:spPr bwMode="auto">
          <a:xfrm>
            <a:off x="9131635" y="92882"/>
            <a:ext cx="147699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Implementation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76" name="燕尾形 75"/>
          <p:cNvSpPr/>
          <p:nvPr/>
        </p:nvSpPr>
        <p:spPr bwMode="auto">
          <a:xfrm>
            <a:off x="10545561" y="92882"/>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燕尾形 76"/>
          <p:cNvSpPr/>
          <p:nvPr/>
        </p:nvSpPr>
        <p:spPr bwMode="auto">
          <a:xfrm>
            <a:off x="11319561" y="92882"/>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11004278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2844976"/>
          </a:xfrm>
        </p:spPr>
        <p:txBody>
          <a:bodyPr wrap="square">
            <a:noAutofit/>
          </a:bodyPr>
          <a:lstStyle/>
          <a:p>
            <a:pPr fontAlgn="ctr">
              <a:lnSpc>
                <a:spcPct val="100000"/>
              </a:lnSpc>
            </a:pPr>
            <a:r>
              <a:rPr lang="en-US" sz="1800" dirty="0" smtClean="0">
                <a:latin typeface="Huawei Sans" panose="020C0503030203020204" pitchFamily="34" charset="0"/>
              </a:rPr>
              <a:t>OSPFv3 uses the link-local address (FE80::/10) as the source address of packets to be sent and the next-hop address of OSPFv3 routes.</a:t>
            </a:r>
            <a:endParaRPr lang="en-US" altLang="zh-CN" sz="18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Link-local addresses are used to maintain neighbor relationships and synchronize link state databases (LSDBs).</a:t>
            </a:r>
            <a:endParaRPr lang="en-US" altLang="zh-CN"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On a virtual link, the global unicast address or a site's local address must be used as the source address of OSPFv3 packets.</a:t>
            </a:r>
            <a:endParaRPr lang="en-US" altLang="zh-CN" sz="1600" dirty="0" smtClean="0">
              <a:latin typeface="Huawei Sans" panose="020C0503030203020204" pitchFamily="34" charset="0"/>
            </a:endParaRPr>
          </a:p>
          <a:p>
            <a:pPr fontAlgn="ctr">
              <a:lnSpc>
                <a:spcPct val="100000"/>
              </a:lnSpc>
            </a:pPr>
            <a:r>
              <a:rPr lang="en-US" sz="1800" dirty="0" smtClean="0">
                <a:latin typeface="Huawei Sans" panose="020C0503030203020204" pitchFamily="34" charset="0"/>
              </a:rPr>
              <a:t>Advantages:</a:t>
            </a:r>
            <a:endParaRPr lang="en-US" altLang="zh-CN" sz="1800" dirty="0" smtClean="0">
              <a:latin typeface="Huawei Sans" panose="020C0503030203020204" pitchFamily="34" charset="0"/>
            </a:endParaRPr>
          </a:p>
          <a:p>
            <a:pPr lvl="1">
              <a:lnSpc>
                <a:spcPct val="100000"/>
              </a:lnSpc>
            </a:pPr>
            <a:r>
              <a:rPr lang="en-US" sz="1600" dirty="0" smtClean="0">
                <a:latin typeface="Huawei Sans" panose="020C0503030203020204" pitchFamily="34" charset="0"/>
              </a:rPr>
              <a:t>OSPFv3 can calculate topologies without global IPv6 unicast </a:t>
            </a:r>
            <a:r>
              <a:rPr lang="en-US" sz="1600" dirty="0"/>
              <a:t>addresses, </a:t>
            </a:r>
            <a:r>
              <a:rPr lang="en-US" sz="1600" dirty="0" smtClean="0"/>
              <a:t>separating </a:t>
            </a:r>
            <a:r>
              <a:rPr lang="en-US" sz="1600" dirty="0"/>
              <a:t>topologies from </a:t>
            </a:r>
            <a:r>
              <a:rPr lang="en-US" sz="1600" dirty="0" smtClean="0"/>
              <a:t>addresses.</a:t>
            </a:r>
            <a:endParaRPr lang="en-US"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OSPFv3 packets are not forwarded beyond the originating link, reducing unnecessary packet flooding and saving bandwidth.</a:t>
            </a:r>
            <a:endParaRPr lang="en-US" sz="16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Use of Link-local Addresses by OSPFv3</a:t>
            </a:r>
            <a:endParaRPr lang="en-US" altLang="zh-CN" dirty="0">
              <a:latin typeface="Huawei Sans" panose="020C0503030203020204" pitchFamily="34" charset="0"/>
            </a:endParaRPr>
          </a:p>
        </p:txBody>
      </p:sp>
      <p:sp>
        <p:nvSpPr>
          <p:cNvPr id="14" name="圆角矩形 13"/>
          <p:cNvSpPr/>
          <p:nvPr/>
        </p:nvSpPr>
        <p:spPr>
          <a:xfrm>
            <a:off x="525600" y="4650338"/>
            <a:ext cx="5345111" cy="1298713"/>
          </a:xfrm>
          <a:prstGeom prst="roundRect">
            <a:avLst>
              <a:gd name="adj" fmla="val 210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solidFill>
                <a:schemeClr val="tx1"/>
              </a:solidFill>
              <a:latin typeface="Huawei Sans" panose="020C0503030203020204" pitchFamily="34" charset="0"/>
            </a:endParaRPr>
          </a:p>
        </p:txBody>
      </p:sp>
      <p:pic>
        <p:nvPicPr>
          <p:cNvPr id="1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581504" y="5075255"/>
            <a:ext cx="541201" cy="442800"/>
          </a:xfrm>
          <a:prstGeom prst="rect">
            <a:avLst/>
          </a:prstGeom>
          <a:noFill/>
        </p:spPr>
      </p:pic>
      <p:cxnSp>
        <p:nvCxnSpPr>
          <p:cNvPr id="17" name="直接连接符 16"/>
          <p:cNvCxnSpPr>
            <a:endCxn id="16" idx="1"/>
          </p:cNvCxnSpPr>
          <p:nvPr/>
        </p:nvCxnSpPr>
        <p:spPr>
          <a:xfrm>
            <a:off x="1850980" y="5296655"/>
            <a:ext cx="17305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Rectangle 312"/>
          <p:cNvSpPr>
            <a:spLocks noChangeArrowheads="1"/>
          </p:cNvSpPr>
          <p:nvPr/>
        </p:nvSpPr>
        <p:spPr bwMode="auto">
          <a:xfrm>
            <a:off x="427258" y="5332581"/>
            <a:ext cx="2256649" cy="44641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r" fontAlgn="ctr"/>
            <a:r>
              <a:rPr lang="en-US" sz="1400" dirty="0" smtClean="0">
                <a:latin typeface="Huawei Sans" panose="020C0503030203020204" pitchFamily="34" charset="0"/>
              </a:rPr>
              <a:t>GE0/0/1</a:t>
            </a:r>
          </a:p>
          <a:p>
            <a:pPr algn="r" fontAlgn="ctr"/>
            <a:r>
              <a:rPr lang="en-US" sz="1400" dirty="0" smtClean="0">
                <a:latin typeface="Huawei Sans" panose="020C0503030203020204" pitchFamily="34" charset="0"/>
              </a:rPr>
              <a:t>2001:DB8:2345:12::1/64</a:t>
            </a:r>
            <a:endParaRPr lang="en-US" altLang="zh-CN" sz="1400" dirty="0">
              <a:latin typeface="Huawei Sans" panose="020C0503030203020204" pitchFamily="34" charset="0"/>
            </a:endParaRPr>
          </a:p>
        </p:txBody>
      </p:sp>
      <p:sp>
        <p:nvSpPr>
          <p:cNvPr id="19" name="Rectangle 312"/>
          <p:cNvSpPr>
            <a:spLocks noChangeArrowheads="1"/>
          </p:cNvSpPr>
          <p:nvPr/>
        </p:nvSpPr>
        <p:spPr bwMode="auto">
          <a:xfrm>
            <a:off x="2770460" y="5339003"/>
            <a:ext cx="2388756" cy="41360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fontAlgn="ctr"/>
            <a:r>
              <a:rPr lang="en-US" sz="1400" dirty="0" smtClean="0">
                <a:latin typeface="Huawei Sans" panose="020C0503030203020204" pitchFamily="34" charset="0"/>
              </a:rPr>
              <a:t>GE0/0/1</a:t>
            </a:r>
          </a:p>
          <a:p>
            <a:pPr fontAlgn="ctr"/>
            <a:r>
              <a:rPr lang="en-US" sz="1400" dirty="0" smtClean="0">
                <a:latin typeface="Huawei Sans" panose="020C0503030203020204" pitchFamily="34" charset="0"/>
              </a:rPr>
              <a:t>2001:DB8:2345:12::2/64</a:t>
            </a:r>
            <a:endParaRPr lang="en-US" altLang="zh-CN" sz="1400" dirty="0">
              <a:latin typeface="Huawei Sans" panose="020C0503030203020204" pitchFamily="34" charset="0"/>
            </a:endParaRPr>
          </a:p>
        </p:txBody>
      </p:sp>
      <p:sp>
        <p:nvSpPr>
          <p:cNvPr id="20" name="Rectangle 312"/>
          <p:cNvSpPr>
            <a:spLocks noChangeArrowheads="1"/>
          </p:cNvSpPr>
          <p:nvPr/>
        </p:nvSpPr>
        <p:spPr bwMode="auto">
          <a:xfrm>
            <a:off x="456311" y="4686342"/>
            <a:ext cx="1056916"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600" b="1" dirty="0" smtClean="0">
                <a:latin typeface="Huawei Sans" panose="020C0503030203020204" pitchFamily="34" charset="0"/>
              </a:rPr>
              <a:t>OSPFv3</a:t>
            </a:r>
            <a:endParaRPr lang="en-US" altLang="zh-CN" sz="1600" b="1" dirty="0">
              <a:latin typeface="Huawei Sans" panose="020C0503030203020204" pitchFamily="34" charset="0"/>
            </a:endParaRPr>
          </a:p>
        </p:txBody>
      </p:sp>
      <p:sp>
        <p:nvSpPr>
          <p:cNvPr id="22" name="Rectangle 312"/>
          <p:cNvSpPr>
            <a:spLocks noChangeArrowheads="1"/>
          </p:cNvSpPr>
          <p:nvPr/>
        </p:nvSpPr>
        <p:spPr bwMode="auto">
          <a:xfrm>
            <a:off x="1331241" y="4812258"/>
            <a:ext cx="528458" cy="28813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23" name="Rectangle 312"/>
          <p:cNvSpPr>
            <a:spLocks noChangeArrowheads="1"/>
          </p:cNvSpPr>
          <p:nvPr/>
        </p:nvSpPr>
        <p:spPr bwMode="auto">
          <a:xfrm>
            <a:off x="3249993" y="4812258"/>
            <a:ext cx="528458" cy="28813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cxnSp>
        <p:nvCxnSpPr>
          <p:cNvPr id="21" name="直接连接符 20"/>
          <p:cNvCxnSpPr>
            <a:stCxn id="16" idx="3"/>
          </p:cNvCxnSpPr>
          <p:nvPr/>
        </p:nvCxnSpPr>
        <p:spPr>
          <a:xfrm>
            <a:off x="4122705" y="5296655"/>
            <a:ext cx="1709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4304887" y="5141844"/>
            <a:ext cx="2073" cy="32320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312"/>
          <p:cNvSpPr>
            <a:spLocks noChangeArrowheads="1"/>
          </p:cNvSpPr>
          <p:nvPr/>
        </p:nvSpPr>
        <p:spPr bwMode="auto">
          <a:xfrm>
            <a:off x="3630379" y="4787756"/>
            <a:ext cx="2388756" cy="55487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p>
            <a:pPr algn="ctr" fontAlgn="ctr"/>
            <a:r>
              <a:rPr lang="en-US" sz="1400" dirty="0" smtClean="0">
                <a:latin typeface="Huawei Sans" panose="020C0503030203020204" pitchFamily="34" charset="0"/>
              </a:rPr>
              <a:t>2001:DB8:2345:2::2/128</a:t>
            </a:r>
          </a:p>
          <a:p>
            <a:pPr algn="ctr" fontAlgn="ctr"/>
            <a:r>
              <a:rPr lang="en-US" sz="1400" dirty="0" smtClean="0">
                <a:latin typeface="Huawei Sans" panose="020C0503030203020204" pitchFamily="34" charset="0"/>
              </a:rPr>
              <a:t>Loopback0</a:t>
            </a:r>
            <a:endParaRPr lang="en-US" altLang="zh-CN" sz="1400" dirty="0">
              <a:latin typeface="Huawei Sans" panose="020C0503030203020204" pitchFamily="34" charset="0"/>
            </a:endParaRPr>
          </a:p>
        </p:txBody>
      </p:sp>
      <p:sp>
        <p:nvSpPr>
          <p:cNvPr id="24" name="文本框 3"/>
          <p:cNvSpPr txBox="1"/>
          <p:nvPr/>
        </p:nvSpPr>
        <p:spPr>
          <a:xfrm>
            <a:off x="5919489" y="4302800"/>
            <a:ext cx="5815315" cy="2031325"/>
          </a:xfrm>
          <a:prstGeom prst="rect">
            <a:avLst/>
          </a:prstGeom>
          <a:solidFill>
            <a:srgbClr val="FFFFCC"/>
          </a:solidFill>
          <a:ln>
            <a:solidFill>
              <a:srgbClr val="FFD17D"/>
            </a:solid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latin typeface="Huawei Sans" panose="020C0503030203020204" pitchFamily="34" charset="0"/>
              </a:rPr>
              <a:t>[R1]display ipv6 routing-table </a:t>
            </a:r>
          </a:p>
          <a:p>
            <a:pPr fontAlgn="ctr"/>
            <a:r>
              <a:rPr lang="en-US" sz="1400" dirty="0" smtClean="0">
                <a:latin typeface="Huawei Sans" panose="020C0503030203020204" pitchFamily="34" charset="0"/>
              </a:rPr>
              <a:t>...</a:t>
            </a:r>
          </a:p>
          <a:p>
            <a:pPr fontAlgn="ct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Destination:      2001:DB8:2345:2::2                </a:t>
            </a:r>
            <a:r>
              <a:rPr lang="en-US" sz="1400" dirty="0" err="1" smtClean="0">
                <a:latin typeface="Huawei Sans" panose="020C0503030203020204" pitchFamily="34" charset="0"/>
              </a:rPr>
              <a:t>PrefixLength</a:t>
            </a:r>
            <a:r>
              <a:rPr lang="en-US" sz="1400" dirty="0" smtClean="0">
                <a:latin typeface="Huawei Sans" panose="020C0503030203020204" pitchFamily="34" charset="0"/>
              </a:rPr>
              <a:t> : 128</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a:t>
            </a:r>
            <a:r>
              <a:rPr lang="en-US" sz="1400" dirty="0" err="1" smtClean="0">
                <a:latin typeface="Huawei Sans" panose="020C0503030203020204" pitchFamily="34" charset="0"/>
              </a:rPr>
              <a:t>NextHop</a:t>
            </a:r>
            <a:r>
              <a:rPr lang="en-US" sz="1400" dirty="0" smtClean="0">
                <a:latin typeface="Huawei Sans" panose="020C0503030203020204" pitchFamily="34" charset="0"/>
              </a:rPr>
              <a:t>:          </a:t>
            </a:r>
            <a:r>
              <a:rPr lang="en-US" sz="1400" dirty="0" smtClean="0">
                <a:solidFill>
                  <a:srgbClr val="EC7061"/>
                </a:solidFill>
                <a:latin typeface="Huawei Sans" panose="020C0503030203020204" pitchFamily="34" charset="0"/>
              </a:rPr>
              <a:t>FE80::2E0:FCFF:FE82:522B      </a:t>
            </a:r>
            <a:r>
              <a:rPr lang="en-US" sz="1400" dirty="0" smtClean="0">
                <a:latin typeface="Huawei Sans" panose="020C0503030203020204" pitchFamily="34" charset="0"/>
              </a:rPr>
              <a:t>Preference :    10</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Cost:                1                                          Protocol  :       OSPFv3</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a:t>
            </a:r>
            <a:r>
              <a:rPr lang="en-US" sz="1400" dirty="0" err="1" smtClean="0">
                <a:latin typeface="Huawei Sans" panose="020C0503030203020204" pitchFamily="34" charset="0"/>
              </a:rPr>
              <a:t>RelayNextHop</a:t>
            </a:r>
            <a:r>
              <a:rPr lang="en-US" sz="1400" dirty="0" smtClean="0">
                <a:latin typeface="Huawei Sans" panose="020C0503030203020204" pitchFamily="34" charset="0"/>
              </a:rPr>
              <a:t>:  ::                                          </a:t>
            </a:r>
            <a:r>
              <a:rPr lang="en-US" sz="1400" dirty="0" err="1" smtClean="0">
                <a:latin typeface="Huawei Sans" panose="020C0503030203020204" pitchFamily="34" charset="0"/>
              </a:rPr>
              <a:t>TunnelID</a:t>
            </a:r>
            <a:r>
              <a:rPr lang="en-US" sz="1400" dirty="0" smtClean="0">
                <a:latin typeface="Huawei Sans" panose="020C0503030203020204" pitchFamily="34" charset="0"/>
              </a:rPr>
              <a:t> :       0x0</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 Interface:          GigabitEthernet0/0/1             Flags :             D</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a:t>
            </a:r>
            <a:endParaRPr lang="en-US" altLang="zh-CN" sz="1400" dirty="0">
              <a:latin typeface="Huawei Sans" panose="020C0503030203020204" pitchFamily="34" charset="0"/>
            </a:endParaRPr>
          </a:p>
        </p:txBody>
      </p:sp>
      <p:sp>
        <p:nvSpPr>
          <p:cNvPr id="27" name="任意多边形 26"/>
          <p:cNvSpPr/>
          <p:nvPr/>
        </p:nvSpPr>
        <p:spPr>
          <a:xfrm flipV="1">
            <a:off x="1668584" y="5518052"/>
            <a:ext cx="4250905" cy="693995"/>
          </a:xfrm>
          <a:custGeom>
            <a:avLst/>
            <a:gdLst>
              <a:gd name="connsiteX0" fmla="*/ 3819525 w 3819525"/>
              <a:gd name="connsiteY0" fmla="*/ 0 h 676275"/>
              <a:gd name="connsiteX1" fmla="*/ 247650 w 3819525"/>
              <a:gd name="connsiteY1" fmla="*/ 0 h 676275"/>
              <a:gd name="connsiteX2" fmla="*/ 0 w 3819525"/>
              <a:gd name="connsiteY2" fmla="*/ 676275 h 676275"/>
            </a:gdLst>
            <a:ahLst/>
            <a:cxnLst>
              <a:cxn ang="0">
                <a:pos x="connsiteX0" y="connsiteY0"/>
              </a:cxn>
              <a:cxn ang="0">
                <a:pos x="connsiteX1" y="connsiteY1"/>
              </a:cxn>
              <a:cxn ang="0">
                <a:pos x="connsiteX2" y="connsiteY2"/>
              </a:cxn>
            </a:cxnLst>
            <a:rect l="l" t="t" r="r" b="b"/>
            <a:pathLst>
              <a:path w="3819525" h="676275">
                <a:moveTo>
                  <a:pt x="3819525" y="0"/>
                </a:moveTo>
                <a:lnTo>
                  <a:pt x="247650" y="0"/>
                </a:lnTo>
                <a:lnTo>
                  <a:pt x="0" y="676275"/>
                </a:lnTo>
              </a:path>
            </a:pathLst>
          </a:custGeom>
          <a:noFill/>
          <a:ln>
            <a:solidFill>
              <a:srgbClr val="FFD17D"/>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33" name="Picture 2" descr="G:\做的项目\公共\扁平图标切换\更新2015_01_21\oss扁平图标库2015_01_21更新-04.png"/>
          <p:cNvPicPr>
            <a:picLocks noChangeAspect="1" noChangeArrowheads="1"/>
          </p:cNvPicPr>
          <p:nvPr/>
        </p:nvPicPr>
        <p:blipFill>
          <a:blip r:embed="rId3" cstate="print">
            <a:duotone>
              <a:srgbClr val="FFD17D">
                <a:shade val="45000"/>
                <a:satMod val="135000"/>
              </a:srgbClr>
              <a:prstClr val="white"/>
            </a:duotone>
          </a:blip>
          <a:stretch>
            <a:fillRect/>
          </a:stretch>
        </p:blipFill>
        <p:spPr bwMode="auto">
          <a:xfrm>
            <a:off x="1309779" y="5075255"/>
            <a:ext cx="541201" cy="442800"/>
          </a:xfrm>
          <a:prstGeom prst="rect">
            <a:avLst/>
          </a:prstGeom>
          <a:noFill/>
        </p:spPr>
      </p:pic>
      <p:sp>
        <p:nvSpPr>
          <p:cNvPr id="32" name="五边形 31"/>
          <p:cNvSpPr/>
          <p:nvPr/>
        </p:nvSpPr>
        <p:spPr bwMode="auto">
          <a:xfrm>
            <a:off x="8414512" y="92882"/>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34" name="燕尾形 33"/>
          <p:cNvSpPr/>
          <p:nvPr/>
        </p:nvSpPr>
        <p:spPr bwMode="auto">
          <a:xfrm>
            <a:off x="9131635" y="92882"/>
            <a:ext cx="1476997"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Implementation</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35" name="燕尾形 34"/>
          <p:cNvSpPr/>
          <p:nvPr/>
        </p:nvSpPr>
        <p:spPr bwMode="auto">
          <a:xfrm>
            <a:off x="10545561" y="92882"/>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Packets</a:t>
            </a:r>
            <a:endParaRPr lang="en-US" altLang="zh-CN" sz="12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燕尾形 35"/>
          <p:cNvSpPr/>
          <p:nvPr/>
        </p:nvSpPr>
        <p:spPr bwMode="auto">
          <a:xfrm>
            <a:off x="11319561" y="92882"/>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4433901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a:xfrm>
            <a:off x="451877" y="1242452"/>
            <a:ext cx="11306175" cy="5139297"/>
          </a:xfrm>
        </p:spPr>
        <p:txBody>
          <a:bodyPr/>
          <a:lstStyle/>
          <a:p>
            <a:r>
              <a:rPr lang="en-US" sz="2000" dirty="0" smtClean="0"/>
              <a:t>OSPFv3 and OSPFv2 have the same types of packets:</a:t>
            </a:r>
            <a:endParaRPr lang="en-US" altLang="zh-CN" sz="2000" dirty="0" smtClean="0"/>
          </a:p>
          <a:p>
            <a:pPr lvl="1"/>
            <a:r>
              <a:rPr lang="en-US" sz="1800" dirty="0" smtClean="0"/>
              <a:t>Hello, DD, LSR, LSU, and </a:t>
            </a:r>
            <a:r>
              <a:rPr lang="en-US" sz="1800" dirty="0" err="1" smtClean="0"/>
              <a:t>LSAck</a:t>
            </a:r>
            <a:r>
              <a:rPr lang="en-US" sz="1800" dirty="0" smtClean="0"/>
              <a:t> packets</a:t>
            </a:r>
          </a:p>
          <a:p>
            <a:r>
              <a:rPr lang="en-US" sz="2000" dirty="0" smtClean="0"/>
              <a:t>OSPFv3 and OSPFv2 use the same protocol number 89.</a:t>
            </a:r>
            <a:endParaRPr lang="en-US" altLang="zh-CN" sz="2000" dirty="0" smtClean="0"/>
          </a:p>
          <a:p>
            <a:pPr lvl="1"/>
            <a:r>
              <a:rPr lang="en-US" sz="1800" dirty="0" smtClean="0"/>
              <a:t>OSPFv2: The Protocol in the IPv4 packet header is 89.</a:t>
            </a:r>
            <a:endParaRPr lang="en-US" altLang="zh-CN" sz="1800" dirty="0" smtClean="0"/>
          </a:p>
          <a:p>
            <a:pPr lvl="1"/>
            <a:r>
              <a:rPr lang="en-US" sz="1800" dirty="0" smtClean="0"/>
              <a:t>OSPFv3: The Next Header in the IPv6 packet header is 89.</a:t>
            </a:r>
            <a:endParaRPr lang="en-US" altLang="zh-CN" sz="1800" dirty="0" smtClean="0"/>
          </a:p>
          <a:p>
            <a:r>
              <a:rPr lang="en-US" sz="2000" dirty="0" smtClean="0"/>
              <a:t>Similar to OSPFv2, OSPFv3 uses a multicast address as the destination address of OSPF packets.</a:t>
            </a:r>
            <a:endParaRPr lang="en-US" altLang="zh-CN" sz="2000" dirty="0" smtClean="0"/>
          </a:p>
          <a:p>
            <a:pPr lvl="1"/>
            <a:r>
              <a:rPr lang="en-US" sz="1800" dirty="0" smtClean="0"/>
              <a:t>OSPFv2 uses IPv4 multicast addresses:</a:t>
            </a:r>
          </a:p>
          <a:p>
            <a:pPr lvl="2"/>
            <a:r>
              <a:rPr lang="en-US" sz="1600" dirty="0" smtClean="0"/>
              <a:t>OSPF IGP routers use 224.0.0.5, whereas the OSPF IGP DR uses 224.0.0.6.</a:t>
            </a:r>
            <a:endParaRPr lang="en-US" altLang="zh-CN" sz="1600" dirty="0" smtClean="0"/>
          </a:p>
          <a:p>
            <a:pPr lvl="1"/>
            <a:r>
              <a:rPr lang="en-US" sz="1800" dirty="0" smtClean="0"/>
              <a:t>OSPFv3 uses IPv6 multicast addresses:</a:t>
            </a:r>
            <a:endParaRPr lang="en-US" altLang="zh-CN" sz="1800" dirty="0" smtClean="0"/>
          </a:p>
          <a:p>
            <a:pPr lvl="2"/>
            <a:r>
              <a:rPr lang="en-US" sz="1600" dirty="0" smtClean="0"/>
              <a:t>OSPF IGP routers use FF02::5, whereas the OSPF IGP DR uses FF02::6.</a:t>
            </a:r>
            <a:endParaRPr lang="en-US" altLang="zh-CN" sz="1600" dirty="0" smtClean="0"/>
          </a:p>
        </p:txBody>
      </p:sp>
      <p:sp>
        <p:nvSpPr>
          <p:cNvPr id="2" name="标题 1"/>
          <p:cNvSpPr>
            <a:spLocks noGrp="1"/>
          </p:cNvSpPr>
          <p:nvPr>
            <p:ph type="title"/>
          </p:nvPr>
        </p:nvSpPr>
        <p:spPr/>
        <p:txBody>
          <a:bodyPr/>
          <a:lstStyle/>
          <a:p>
            <a:r>
              <a:rPr lang="en-US" smtClean="0"/>
              <a:t>OSPFv3 Packets</a:t>
            </a:r>
            <a:endParaRPr lang="en-US" altLang="zh-CN" dirty="0"/>
          </a:p>
        </p:txBody>
      </p:sp>
      <p:sp>
        <p:nvSpPr>
          <p:cNvPr id="12" name="五边形 11"/>
          <p:cNvSpPr/>
          <p:nvPr/>
        </p:nvSpPr>
        <p:spPr bwMode="auto">
          <a:xfrm>
            <a:off x="8414512" y="92882"/>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13" name="燕尾形 12"/>
          <p:cNvSpPr/>
          <p:nvPr/>
        </p:nvSpPr>
        <p:spPr bwMode="auto">
          <a:xfrm>
            <a:off x="9131635" y="92882"/>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14" name="燕尾形 13"/>
          <p:cNvSpPr/>
          <p:nvPr/>
        </p:nvSpPr>
        <p:spPr bwMode="auto">
          <a:xfrm>
            <a:off x="10545561" y="92882"/>
            <a:ext cx="84960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Packets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5" name="燕尾形 14"/>
          <p:cNvSpPr/>
          <p:nvPr/>
        </p:nvSpPr>
        <p:spPr bwMode="auto">
          <a:xfrm>
            <a:off x="11319561" y="92882"/>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11881283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wrap="square">
            <a:noAutofit/>
          </a:bodyPr>
          <a:lstStyle/>
          <a:p>
            <a:pPr fontAlgn="ctr"/>
            <a:r>
              <a:rPr lang="en-US" dirty="0" smtClean="0">
                <a:latin typeface="Huawei Sans" panose="020C0503030203020204" pitchFamily="34" charset="0"/>
              </a:rPr>
              <a:t>IPv6 Routing</a:t>
            </a:r>
            <a:endParaRPr lang="en-US" altLang="zh-CN" dirty="0">
              <a:latin typeface="Huawei Sans" panose="020C0503030203020204" pitchFamily="34" charset="0"/>
            </a:endParaRPr>
          </a:p>
        </p:txBody>
      </p:sp>
      <p:sp>
        <p:nvSpPr>
          <p:cNvPr id="4" name="文本占位符 3"/>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295486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OSPFv2 packet header:</a:t>
            </a: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r>
              <a:rPr lang="en-US" sz="2000" dirty="0" smtClean="0">
                <a:latin typeface="Huawei Sans" panose="020C0503030203020204" pitchFamily="34" charset="0"/>
              </a:rPr>
              <a:t>OSPFv3 packet header:</a:t>
            </a:r>
            <a:endParaRPr lang="en-US" altLang="zh-CN"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OSPFv3 Packet Header</a:t>
            </a:r>
            <a:endParaRPr lang="en-US" altLang="zh-CN" dirty="0">
              <a:latin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422728081"/>
              </p:ext>
            </p:extLst>
          </p:nvPr>
        </p:nvGraphicFramePr>
        <p:xfrm>
          <a:off x="845778" y="4442763"/>
          <a:ext cx="5040000" cy="1489328"/>
        </p:xfrm>
        <a:graphic>
          <a:graphicData uri="http://schemas.openxmlformats.org/drawingml/2006/table">
            <a:tbl>
              <a:tblPr firstRow="1" bandRow="1"/>
              <a:tblGrid>
                <a:gridCol w="1260000"/>
                <a:gridCol w="1260000"/>
                <a:gridCol w="1260000"/>
                <a:gridCol w="1260000"/>
              </a:tblGrid>
              <a:tr h="359664">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Version=3</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Type</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Packet Length</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r>
              <a:tr h="406242">
                <a:tc gridSpan="4">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Router ID</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sz="1400" dirty="0"/>
                    </a:p>
                  </a:txBody>
                  <a:tcPr/>
                </a:tc>
                <a:tc hMerge="1">
                  <a:txBody>
                    <a:bodyPr/>
                    <a:lstStyle/>
                    <a:p>
                      <a:endParaRPr lang="zh-CN" altLang="en-US"/>
                    </a:p>
                  </a:txBody>
                  <a:tcPr/>
                </a:tc>
                <a:tc hMerge="1">
                  <a:txBody>
                    <a:bodyPr/>
                    <a:lstStyle/>
                    <a:p>
                      <a:endParaRPr lang="zh-CN" altLang="en-US"/>
                    </a:p>
                  </a:txBody>
                  <a:tcPr/>
                </a:tc>
              </a:tr>
              <a:tr h="317180">
                <a:tc gridSpan="4">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Area ID</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sz="1400" dirty="0"/>
                    </a:p>
                  </a:txBody>
                  <a:tcPr/>
                </a:tc>
                <a:tc hMerge="1">
                  <a:txBody>
                    <a:bodyPr/>
                    <a:lstStyle/>
                    <a:p>
                      <a:endParaRPr lang="zh-CN" altLang="en-US"/>
                    </a:p>
                  </a:txBody>
                  <a:tcPr/>
                </a:tc>
                <a:tc hMerge="1">
                  <a:txBody>
                    <a:bodyPr/>
                    <a:lstStyle/>
                    <a:p>
                      <a:endParaRPr lang="zh-CN" altLang="en-US"/>
                    </a:p>
                  </a:txBody>
                  <a:tcPr/>
                </a:tc>
              </a:tr>
              <a:tr h="406242">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Checksum</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sz="1400" dirty="0"/>
                    </a:p>
                  </a:txBody>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Instance ID</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0</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845768055"/>
              </p:ext>
            </p:extLst>
          </p:nvPr>
        </p:nvGraphicFramePr>
        <p:xfrm>
          <a:off x="845778" y="1787600"/>
          <a:ext cx="5040000" cy="1895570"/>
        </p:xfrm>
        <a:graphic>
          <a:graphicData uri="http://schemas.openxmlformats.org/drawingml/2006/table">
            <a:tbl>
              <a:tblPr firstRow="1" bandRow="1"/>
              <a:tblGrid>
                <a:gridCol w="1260000"/>
                <a:gridCol w="1260000"/>
                <a:gridCol w="2520000"/>
              </a:tblGrid>
              <a:tr h="359664">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Version=2</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Type</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Packet Length</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r>
              <a:tr h="406242">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Router ID</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hMerge="1">
                  <a:txBody>
                    <a:bodyPr/>
                    <a:lstStyle/>
                    <a:p>
                      <a:endParaRPr lang="zh-CN" altLang="en-US" sz="1400" dirty="0"/>
                    </a:p>
                  </a:txBody>
                  <a:tcPr/>
                </a:tc>
                <a:tc hMerge="1">
                  <a:txBody>
                    <a:bodyPr/>
                    <a:lstStyle/>
                    <a:p>
                      <a:endParaRPr lang="zh-CN" altLang="en-US"/>
                    </a:p>
                  </a:txBody>
                  <a:tcPr/>
                </a:tc>
              </a:tr>
              <a:tr h="31718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Area ID</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hMerge="1">
                  <a:txBody>
                    <a:bodyPr/>
                    <a:lstStyle/>
                    <a:p>
                      <a:endParaRPr lang="zh-CN" altLang="en-US" sz="1400" dirty="0"/>
                    </a:p>
                  </a:txBody>
                  <a:tcPr/>
                </a:tc>
                <a:tc hMerge="1">
                  <a:txBody>
                    <a:bodyPr/>
                    <a:lstStyle/>
                    <a:p>
                      <a:endParaRPr lang="zh-CN" altLang="en-US"/>
                    </a:p>
                  </a:txBody>
                  <a:tcPr/>
                </a:tc>
              </a:tr>
              <a:tr h="406242">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Checksum</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hMerge="1">
                  <a:txBody>
                    <a:bodyPr/>
                    <a:lstStyle/>
                    <a:p>
                      <a:endParaRPr lang="zh-CN" altLang="en-US" sz="1400" dirty="0"/>
                    </a:p>
                  </a:txBody>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err="1" smtClean="0">
                          <a:solidFill>
                            <a:schemeClr val="bg1">
                              <a:lumMod val="50000"/>
                            </a:schemeClr>
                          </a:solidFill>
                          <a:latin typeface="Huawei Sans" panose="020C0503030203020204" pitchFamily="34" charset="0"/>
                        </a:rPr>
                        <a:t>Auth</a:t>
                      </a:r>
                      <a:r>
                        <a:rPr lang="en-US" sz="1400" dirty="0" smtClean="0">
                          <a:solidFill>
                            <a:schemeClr val="bg1">
                              <a:lumMod val="50000"/>
                            </a:schemeClr>
                          </a:solidFill>
                          <a:latin typeface="Huawei Sans" panose="020C0503030203020204" pitchFamily="34" charset="0"/>
                        </a:rPr>
                        <a:t> Type</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406242">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Authentication</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r>
            </a:tbl>
          </a:graphicData>
        </a:graphic>
      </p:graphicFrame>
      <p:sp>
        <p:nvSpPr>
          <p:cNvPr id="12" name="文本占位符 2"/>
          <p:cNvSpPr txBox="1">
            <a:spLocks/>
          </p:cNvSpPr>
          <p:nvPr/>
        </p:nvSpPr>
        <p:spPr bwMode="auto">
          <a:xfrm>
            <a:off x="6104964" y="1245100"/>
            <a:ext cx="5627683" cy="513664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20000"/>
              </a:lnSpc>
              <a:spcBef>
                <a:spcPts val="200"/>
              </a:spcBef>
              <a:spcAft>
                <a:spcPts val="200"/>
              </a:spcAft>
            </a:pPr>
            <a:r>
              <a:rPr lang="en-US" sz="1800" dirty="0">
                <a:latin typeface="Huawei Sans" panose="020C0503030203020204" pitchFamily="34" charset="0"/>
              </a:rPr>
              <a:t>Similar to OSPFv2, OSPFv3 defines the same packet header for its five types of packets. However, some fields in the OSPFv3 packet header differ from those in the OSPFv2 packet </a:t>
            </a:r>
            <a:r>
              <a:rPr lang="en-US" sz="1800" dirty="0" smtClean="0">
                <a:latin typeface="Huawei Sans" panose="020C0503030203020204" pitchFamily="34" charset="0"/>
              </a:rPr>
              <a:t>header.</a:t>
            </a:r>
          </a:p>
          <a:p>
            <a:pPr algn="l" fontAlgn="ctr">
              <a:lnSpc>
                <a:spcPct val="120000"/>
              </a:lnSpc>
              <a:spcBef>
                <a:spcPts val="200"/>
              </a:spcBef>
              <a:spcAft>
                <a:spcPts val="200"/>
              </a:spcAft>
            </a:pPr>
            <a:r>
              <a:rPr lang="en-US" sz="1800" dirty="0" smtClean="0">
                <a:latin typeface="Huawei Sans" panose="020C0503030203020204" pitchFamily="34" charset="0"/>
              </a:rPr>
              <a:t>Changes:</a:t>
            </a:r>
          </a:p>
          <a:p>
            <a:pPr lvl="1" fontAlgn="ctr">
              <a:lnSpc>
                <a:spcPct val="120000"/>
              </a:lnSpc>
              <a:spcBef>
                <a:spcPts val="200"/>
              </a:spcBef>
              <a:spcAft>
                <a:spcPts val="200"/>
              </a:spcAft>
            </a:pPr>
            <a:r>
              <a:rPr lang="en-US" sz="1600" b="1" dirty="0" smtClean="0">
                <a:latin typeface="Huawei Sans" panose="020C0503030203020204" pitchFamily="34" charset="0"/>
              </a:rPr>
              <a:t>Instance ID</a:t>
            </a:r>
            <a:r>
              <a:rPr lang="en-US" sz="1600" dirty="0" smtClean="0">
                <a:latin typeface="Huawei Sans" panose="020C0503030203020204" pitchFamily="34" charset="0"/>
              </a:rPr>
              <a:t>: 1 byte. The default value is 0. This field allows multiple OSPFv3 instances to be run on a link. Each instance has a unique instance ID. The instance ID is valid only on the local link.</a:t>
            </a:r>
            <a:endParaRPr lang="en-US" altLang="zh-CN" sz="1600" dirty="0" smtClean="0">
              <a:latin typeface="Huawei Sans" panose="020C0503030203020204" pitchFamily="34" charset="0"/>
            </a:endParaRPr>
          </a:p>
          <a:p>
            <a:pPr lvl="1" fontAlgn="ctr">
              <a:lnSpc>
                <a:spcPct val="120000"/>
              </a:lnSpc>
              <a:spcBef>
                <a:spcPts val="200"/>
              </a:spcBef>
              <a:spcAft>
                <a:spcPts val="200"/>
              </a:spcAft>
            </a:pPr>
            <a:r>
              <a:rPr lang="en-US" sz="1600" b="1" dirty="0" smtClean="0">
                <a:latin typeface="Huawei Sans" panose="020C0503030203020204" pitchFamily="34" charset="0"/>
              </a:rPr>
              <a:t>All authentication fields are removed from the OSPFv3 packet header</a:t>
            </a:r>
            <a:r>
              <a:rPr lang="en-US" sz="1600" dirty="0" smtClean="0">
                <a:latin typeface="Huawei Sans" panose="020C0503030203020204" pitchFamily="34" charset="0"/>
              </a:rPr>
              <a:t>: OSPFv3 authentication can be implemented using IPv6's authentication and security processing mechanism. In addition, OSPFv3 packets can be authenticated using OSPFv3's own mechanism.</a:t>
            </a:r>
            <a:endParaRPr lang="en-US" altLang="zh-CN" sz="1600" dirty="0">
              <a:latin typeface="Huawei Sans" panose="020C0503030203020204" pitchFamily="34" charset="0"/>
            </a:endParaRPr>
          </a:p>
        </p:txBody>
      </p:sp>
      <p:sp>
        <p:nvSpPr>
          <p:cNvPr id="13" name="五边形 12"/>
          <p:cNvSpPr/>
          <p:nvPr/>
        </p:nvSpPr>
        <p:spPr bwMode="auto">
          <a:xfrm>
            <a:off x="8414512" y="92882"/>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14" name="燕尾形 13"/>
          <p:cNvSpPr/>
          <p:nvPr/>
        </p:nvSpPr>
        <p:spPr bwMode="auto">
          <a:xfrm>
            <a:off x="9131635" y="92882"/>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15" name="燕尾形 14"/>
          <p:cNvSpPr/>
          <p:nvPr/>
        </p:nvSpPr>
        <p:spPr bwMode="auto">
          <a:xfrm>
            <a:off x="10545561" y="92882"/>
            <a:ext cx="84960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Packets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16" name="燕尾形 15"/>
          <p:cNvSpPr/>
          <p:nvPr/>
        </p:nvSpPr>
        <p:spPr bwMode="auto">
          <a:xfrm>
            <a:off x="11319561" y="92882"/>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14176969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5167873" cy="653022"/>
          </a:xfrm>
        </p:spPr>
        <p:txBody>
          <a:bodyPr wrap="square">
            <a:noAutofit/>
          </a:bodyPr>
          <a:lstStyle/>
          <a:p>
            <a:pPr fontAlgn="ctr"/>
            <a:r>
              <a:rPr lang="en-US" sz="2000" dirty="0" smtClean="0">
                <a:latin typeface="Huawei Sans" panose="020C0503030203020204" pitchFamily="34" charset="0"/>
              </a:rPr>
              <a:t>OSPFv2 Hello packet format</a:t>
            </a: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spcBef>
                <a:spcPts val="0"/>
              </a:spcBef>
            </a:pPr>
            <a:r>
              <a:rPr lang="en-US" sz="2000" dirty="0" smtClean="0">
                <a:latin typeface="Huawei Sans" panose="020C0503030203020204" pitchFamily="34" charset="0"/>
              </a:rPr>
              <a:t>OSPFv3 Hello packet format</a:t>
            </a:r>
            <a:endParaRPr lang="en-US" altLang="zh-CN" sz="2000" dirty="0" smtClean="0">
              <a:latin typeface="Huawei Sans" panose="020C0503030203020204" pitchFamily="34" charset="0"/>
            </a:endParaRPr>
          </a:p>
          <a:p>
            <a:pPr fontAlgn="ctr"/>
            <a:endParaRPr lang="en-US" altLang="zh-CN"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Hello Packet</a:t>
            </a:r>
            <a:endParaRPr lang="en-US" altLang="zh-CN" dirty="0">
              <a:latin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921434625"/>
              </p:ext>
            </p:extLst>
          </p:nvPr>
        </p:nvGraphicFramePr>
        <p:xfrm>
          <a:off x="817203" y="1797125"/>
          <a:ext cx="5040000" cy="1880312"/>
        </p:xfrm>
        <a:graphic>
          <a:graphicData uri="http://schemas.openxmlformats.org/drawingml/2006/table">
            <a:tbl>
              <a:tblPr firstRow="1" bandRow="1"/>
              <a:tblGrid>
                <a:gridCol w="2520000"/>
                <a:gridCol w="1260000"/>
                <a:gridCol w="1260000"/>
              </a:tblGrid>
              <a:tr h="281255">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Network Mask</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bg1">
                            <a:lumMod val="65000"/>
                          </a:schemeClr>
                        </a:solidFill>
                        <a:effectLst/>
                        <a:latin typeface="Arial"/>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hMerge="1">
                  <a:txBody>
                    <a:bodyPr/>
                    <a:lstStyle/>
                    <a:p>
                      <a:endParaRPr lang="zh-CN" altLang="en-US"/>
                    </a:p>
                  </a:txBody>
                  <a:tcPr/>
                </a:tc>
              </a:tr>
              <a:tr h="317678">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err="1" smtClean="0">
                          <a:solidFill>
                            <a:schemeClr val="bg1">
                              <a:lumMod val="50000"/>
                            </a:schemeClr>
                          </a:solidFill>
                          <a:latin typeface="Huawei Sans" panose="020C0503030203020204" pitchFamily="34" charset="0"/>
                        </a:rPr>
                        <a:t>HelloInterval</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Options</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err="1" smtClean="0">
                          <a:solidFill>
                            <a:schemeClr val="bg1">
                              <a:lumMod val="50000"/>
                            </a:schemeClr>
                          </a:solidFill>
                          <a:latin typeface="Huawei Sans" panose="020C0503030203020204" pitchFamily="34" charset="0"/>
                        </a:rPr>
                        <a:t>Rtr</a:t>
                      </a:r>
                      <a:r>
                        <a:rPr lang="en-US" sz="1400" dirty="0" smtClean="0">
                          <a:solidFill>
                            <a:schemeClr val="bg1">
                              <a:lumMod val="50000"/>
                            </a:schemeClr>
                          </a:solidFill>
                          <a:latin typeface="Huawei Sans" panose="020C0503030203020204" pitchFamily="34" charset="0"/>
                        </a:rPr>
                        <a:t> </a:t>
                      </a:r>
                      <a:r>
                        <a:rPr lang="en-US" sz="1400" dirty="0" err="1" smtClean="0">
                          <a:solidFill>
                            <a:schemeClr val="bg1">
                              <a:lumMod val="50000"/>
                            </a:schemeClr>
                          </a:solidFill>
                          <a:latin typeface="Huawei Sans" panose="020C0503030203020204" pitchFamily="34" charset="0"/>
                        </a:rPr>
                        <a:t>Pri</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r>
              <a:tr h="248032">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err="1" smtClean="0">
                          <a:solidFill>
                            <a:schemeClr val="bg1">
                              <a:lumMod val="50000"/>
                            </a:schemeClr>
                          </a:solidFill>
                          <a:latin typeface="Huawei Sans" panose="020C0503030203020204" pitchFamily="34" charset="0"/>
                        </a:rPr>
                        <a:t>RouterDeadInterval</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17678">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Designated Router</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bg1">
                            <a:lumMod val="65000"/>
                          </a:schemeClr>
                        </a:solidFill>
                        <a:effectLst/>
                        <a:latin typeface="Arial"/>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r>
              <a:tr h="317678">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Backup Designated Router</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hMerge="1">
                  <a:txBody>
                    <a:bodyPr/>
                    <a:lstStyle/>
                    <a:p>
                      <a:endParaRPr lang="zh-CN" altLang="en-US"/>
                    </a:p>
                  </a:txBody>
                  <a:tcPr/>
                </a:tc>
              </a:tr>
              <a:tr h="317678">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Neighbor</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4071634283"/>
              </p:ext>
            </p:extLst>
          </p:nvPr>
        </p:nvGraphicFramePr>
        <p:xfrm>
          <a:off x="817203" y="4335073"/>
          <a:ext cx="5040000" cy="1880312"/>
        </p:xfrm>
        <a:graphic>
          <a:graphicData uri="http://schemas.openxmlformats.org/drawingml/2006/table">
            <a:tbl>
              <a:tblPr firstRow="1" bandRow="1"/>
              <a:tblGrid>
                <a:gridCol w="1260000"/>
                <a:gridCol w="1260000"/>
                <a:gridCol w="2520000"/>
              </a:tblGrid>
              <a:tr h="281255">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Interface ID</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r>
              <a:tr h="317678">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err="1" smtClean="0">
                          <a:solidFill>
                            <a:schemeClr val="tx1"/>
                          </a:solidFill>
                          <a:latin typeface="Huawei Sans" panose="020C0503030203020204" pitchFamily="34" charset="0"/>
                        </a:rPr>
                        <a:t>Rtr</a:t>
                      </a:r>
                      <a:r>
                        <a:rPr lang="en-US" sz="1400" dirty="0" smtClean="0">
                          <a:solidFill>
                            <a:schemeClr val="tx1"/>
                          </a:solidFill>
                          <a:latin typeface="Huawei Sans" panose="020C0503030203020204" pitchFamily="34" charset="0"/>
                        </a:rPr>
                        <a:t> </a:t>
                      </a:r>
                      <a:r>
                        <a:rPr lang="en-US" sz="1400" dirty="0" err="1" smtClean="0">
                          <a:solidFill>
                            <a:schemeClr val="tx1"/>
                          </a:solidFill>
                          <a:latin typeface="Huawei Sans" panose="020C0503030203020204" pitchFamily="34" charset="0"/>
                        </a:rPr>
                        <a:t>Pri</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Options</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r>
              <a:tr h="248032">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err="1" smtClean="0">
                          <a:solidFill>
                            <a:schemeClr val="tx1"/>
                          </a:solidFill>
                          <a:latin typeface="Huawei Sans" panose="020C0503030203020204" pitchFamily="34" charset="0"/>
                        </a:rPr>
                        <a:t>HelloInterval</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err="1" smtClean="0">
                          <a:solidFill>
                            <a:schemeClr val="tx1"/>
                          </a:solidFill>
                          <a:latin typeface="Huawei Sans" panose="020C0503030203020204" pitchFamily="34" charset="0"/>
                        </a:rPr>
                        <a:t>RouterDeadInterval</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r h="317678">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Designated Router ID</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17678">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Backup Designated Router ID</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17678">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Neighbor ID</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bl>
          </a:graphicData>
        </a:graphic>
      </p:graphicFrame>
      <p:sp>
        <p:nvSpPr>
          <p:cNvPr id="7" name="文本占位符 2"/>
          <p:cNvSpPr txBox="1">
            <a:spLocks/>
          </p:cNvSpPr>
          <p:nvPr/>
        </p:nvSpPr>
        <p:spPr bwMode="auto">
          <a:xfrm>
            <a:off x="6118230" y="1233487"/>
            <a:ext cx="5627683" cy="42338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600" dirty="0" smtClean="0">
                <a:latin typeface="Huawei Sans" panose="020C0503030203020204" pitchFamily="34" charset="0"/>
              </a:rPr>
              <a:t>Compared with OSPFv2 Hello packets, OSPFv3 Hello packets do not contain the Network Mask field but newly contain the Interface ID field, which identifies the interface that sends the Hello packets.</a:t>
            </a:r>
            <a:endParaRPr lang="en-US" altLang="zh-CN" sz="1600" dirty="0" smtClean="0">
              <a:latin typeface="Huawei Sans" panose="020C0503030203020204" pitchFamily="34" charset="0"/>
            </a:endParaRPr>
          </a:p>
          <a:p>
            <a:pPr fontAlgn="ctr">
              <a:lnSpc>
                <a:spcPct val="100000"/>
              </a:lnSpc>
            </a:pPr>
            <a:r>
              <a:rPr lang="en-US" sz="1600" dirty="0" smtClean="0">
                <a:latin typeface="Huawei Sans" panose="020C0503030203020204" pitchFamily="34" charset="0"/>
              </a:rPr>
              <a:t>Changes:</a:t>
            </a:r>
          </a:p>
          <a:p>
            <a:pPr lvl="1" fontAlgn="ctr">
              <a:lnSpc>
                <a:spcPct val="100000"/>
              </a:lnSpc>
            </a:pPr>
            <a:r>
              <a:rPr lang="en-US" sz="1400" b="1" dirty="0" smtClean="0">
                <a:latin typeface="Huawei Sans" panose="020C0503030203020204" pitchFamily="34" charset="0"/>
              </a:rPr>
              <a:t>Interface ID</a:t>
            </a:r>
            <a:r>
              <a:rPr lang="en-US" sz="1400" dirty="0" smtClean="0">
                <a:latin typeface="Huawei Sans" panose="020C0503030203020204" pitchFamily="34" charset="0"/>
              </a:rPr>
              <a:t>: uniquely identifies the interface that sends Hello packets to establish a connection, and occupies 4 bytes.</a:t>
            </a:r>
            <a:endParaRPr lang="en-US" altLang="zh-CN" sz="1400" dirty="0" smtClean="0">
              <a:latin typeface="Huawei Sans" panose="020C0503030203020204" pitchFamily="34" charset="0"/>
            </a:endParaRPr>
          </a:p>
          <a:p>
            <a:pPr lvl="1" fontAlgn="ctr">
              <a:lnSpc>
                <a:spcPct val="100000"/>
              </a:lnSpc>
            </a:pPr>
            <a:r>
              <a:rPr lang="en-US" sz="1400" b="1" dirty="0" smtClean="0">
                <a:latin typeface="Huawei Sans" panose="020C0503030203020204" pitchFamily="34" charset="0"/>
              </a:rPr>
              <a:t>Options</a:t>
            </a:r>
            <a:r>
              <a:rPr lang="en-US" sz="1400" dirty="0" smtClean="0">
                <a:latin typeface="Huawei Sans" panose="020C0503030203020204" pitchFamily="34" charset="0"/>
              </a:rPr>
              <a:t>: indicates the optional capabilities supported by a device. This field is extended to 3 bytes. Compared with OSPFv2, OSPFv3 adds the R bit and the V6 bit.</a:t>
            </a:r>
            <a:endParaRPr lang="en-US" altLang="zh-CN" sz="1400" dirty="0" smtClean="0">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R: indicates whether the originating router has the forwarding capability. If the R bit is set to 0, the routing information advertised by the originating router is not used for route calculation.</a:t>
            </a:r>
            <a:endParaRPr lang="en-US" altLang="zh-CN" sz="1200" dirty="0" smtClean="0">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V6: If the V6 bit is set to 0, the router or link does not participate in IPv6 route calculation.</a:t>
            </a:r>
            <a:endParaRPr lang="en-US" altLang="zh-CN" sz="1200" dirty="0">
              <a:latin typeface="Huawei Sans" panose="020C0503030203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2109587768"/>
              </p:ext>
            </p:extLst>
          </p:nvPr>
        </p:nvGraphicFramePr>
        <p:xfrm>
          <a:off x="6379779" y="5895975"/>
          <a:ext cx="5275782" cy="304800"/>
        </p:xfrm>
        <a:graphic>
          <a:graphicData uri="http://schemas.openxmlformats.org/drawingml/2006/table">
            <a:tbl>
              <a:tblPr firstRow="1" bandRow="1"/>
              <a:tblGrid>
                <a:gridCol w="540000"/>
                <a:gridCol w="470826"/>
                <a:gridCol w="360000"/>
                <a:gridCol w="360000"/>
                <a:gridCol w="360000"/>
                <a:gridCol w="360000"/>
                <a:gridCol w="470826"/>
                <a:gridCol w="470826"/>
                <a:gridCol w="470826"/>
                <a:gridCol w="470826"/>
                <a:gridCol w="470826"/>
                <a:gridCol w="470826"/>
              </a:tblGrid>
              <a:tr h="281255">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0</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AT</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DC</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R</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N</a:t>
                      </a:r>
                      <a:r>
                        <a:rPr lang="en-US" altLang="zh-CN" sz="1400" b="1" dirty="0" smtClean="0">
                          <a:solidFill>
                            <a:schemeClr val="tx1"/>
                          </a:solidFill>
                          <a:latin typeface="Huawei Sans" panose="020C0503030203020204" pitchFamily="34" charset="0"/>
                        </a:rPr>
                        <a:t>P</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MC</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E</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V6</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bl>
          </a:graphicData>
        </a:graphic>
      </p:graphicFrame>
      <p:sp>
        <p:nvSpPr>
          <p:cNvPr id="9" name="文本框 8">
            <a:extLst>
              <a:ext uri="{FF2B5EF4-FFF2-40B4-BE49-F238E27FC236}">
                <a16:creationId xmlns="" xmlns:a16="http://schemas.microsoft.com/office/drawing/2014/main" id="{A20CFF6E-63E9-4A2B-AAB0-36CA4D9013C0}"/>
              </a:ext>
            </a:extLst>
          </p:cNvPr>
          <p:cNvSpPr txBox="1"/>
          <p:nvPr/>
        </p:nvSpPr>
        <p:spPr bwMode="auto">
          <a:xfrm>
            <a:off x="6217983" y="5621985"/>
            <a:ext cx="360040"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smtClean="0">
                <a:solidFill>
                  <a:srgbClr val="000000"/>
                </a:solidFill>
                <a:latin typeface="Huawei Sans" panose="020C0503030203020204" pitchFamily="34" charset="0"/>
              </a:rPr>
              <a:t>0</a:t>
            </a:r>
            <a:endParaRPr lang="en-US" altLang="zh-CN" sz="1400" dirty="0">
              <a:solidFill>
                <a:srgbClr val="000000"/>
              </a:solidFill>
              <a:latin typeface="Huawei Sans" panose="020C0503030203020204" pitchFamily="34" charset="0"/>
              <a:cs typeface="Arial" pitchFamily="34" charset="0"/>
            </a:endParaRPr>
          </a:p>
        </p:txBody>
      </p:sp>
      <p:sp>
        <p:nvSpPr>
          <p:cNvPr id="10" name="文本框 9">
            <a:extLst>
              <a:ext uri="{FF2B5EF4-FFF2-40B4-BE49-F238E27FC236}">
                <a16:creationId xmlns="" xmlns:a16="http://schemas.microsoft.com/office/drawing/2014/main" id="{89CD38C6-D772-4F4F-849A-7B1BD37852F0}"/>
              </a:ext>
            </a:extLst>
          </p:cNvPr>
          <p:cNvSpPr txBox="1"/>
          <p:nvPr/>
        </p:nvSpPr>
        <p:spPr bwMode="auto">
          <a:xfrm>
            <a:off x="8557208" y="5621985"/>
            <a:ext cx="53830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smtClean="0">
                <a:solidFill>
                  <a:srgbClr val="000000"/>
                </a:solidFill>
                <a:latin typeface="Huawei Sans" panose="020C0503030203020204" pitchFamily="34" charset="0"/>
              </a:rPr>
              <a:t>18</a:t>
            </a:r>
            <a:endParaRPr lang="en-US" altLang="zh-CN" sz="1400" dirty="0">
              <a:solidFill>
                <a:srgbClr val="000000"/>
              </a:solidFill>
              <a:latin typeface="Huawei Sans" panose="020C0503030203020204" pitchFamily="34" charset="0"/>
              <a:cs typeface="Arial" pitchFamily="34" charset="0"/>
            </a:endParaRPr>
          </a:p>
        </p:txBody>
      </p:sp>
      <p:sp>
        <p:nvSpPr>
          <p:cNvPr id="11" name="文本框 10">
            <a:extLst>
              <a:ext uri="{FF2B5EF4-FFF2-40B4-BE49-F238E27FC236}">
                <a16:creationId xmlns="" xmlns:a16="http://schemas.microsoft.com/office/drawing/2014/main" id="{230C8DA5-1596-4164-8C20-2154B6D0A4DB}"/>
              </a:ext>
            </a:extLst>
          </p:cNvPr>
          <p:cNvSpPr txBox="1"/>
          <p:nvPr/>
        </p:nvSpPr>
        <p:spPr bwMode="auto">
          <a:xfrm>
            <a:off x="11375256" y="5621985"/>
            <a:ext cx="53830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smtClean="0">
                <a:solidFill>
                  <a:srgbClr val="000000"/>
                </a:solidFill>
                <a:latin typeface="Huawei Sans" panose="020C0503030203020204" pitchFamily="34" charset="0"/>
              </a:rPr>
              <a:t>24</a:t>
            </a:r>
            <a:endParaRPr lang="en-US" altLang="zh-CN" sz="1400" dirty="0">
              <a:solidFill>
                <a:srgbClr val="000000"/>
              </a:solidFill>
              <a:latin typeface="Huawei Sans" panose="020C0503030203020204" pitchFamily="34" charset="0"/>
              <a:cs typeface="Arial" pitchFamily="34" charset="0"/>
            </a:endParaRPr>
          </a:p>
        </p:txBody>
      </p:sp>
      <p:sp>
        <p:nvSpPr>
          <p:cNvPr id="15" name="文本框 14">
            <a:extLst>
              <a:ext uri="{FF2B5EF4-FFF2-40B4-BE49-F238E27FC236}">
                <a16:creationId xmlns="" xmlns:a16="http://schemas.microsoft.com/office/drawing/2014/main" id="{89CD38C6-D772-4F4F-849A-7B1BD37852F0}"/>
              </a:ext>
            </a:extLst>
          </p:cNvPr>
          <p:cNvSpPr txBox="1"/>
          <p:nvPr/>
        </p:nvSpPr>
        <p:spPr bwMode="auto">
          <a:xfrm>
            <a:off x="6578023" y="5621985"/>
            <a:ext cx="53830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smtClean="0">
                <a:solidFill>
                  <a:srgbClr val="000000"/>
                </a:solidFill>
                <a:latin typeface="Huawei Sans" panose="020C0503030203020204" pitchFamily="34" charset="0"/>
              </a:rPr>
              <a:t>13</a:t>
            </a:r>
            <a:endParaRPr lang="en-US" altLang="zh-CN" sz="1400" dirty="0">
              <a:solidFill>
                <a:srgbClr val="000000"/>
              </a:solidFill>
              <a:latin typeface="Huawei Sans" panose="020C0503030203020204" pitchFamily="34" charset="0"/>
              <a:cs typeface="Arial" pitchFamily="34" charset="0"/>
            </a:endParaRPr>
          </a:p>
        </p:txBody>
      </p:sp>
      <p:sp>
        <p:nvSpPr>
          <p:cNvPr id="14" name="任意多边形 13"/>
          <p:cNvSpPr/>
          <p:nvPr/>
        </p:nvSpPr>
        <p:spPr>
          <a:xfrm>
            <a:off x="5855110" y="4793226"/>
            <a:ext cx="516193" cy="1228796"/>
          </a:xfrm>
          <a:custGeom>
            <a:avLst/>
            <a:gdLst>
              <a:gd name="connsiteX0" fmla="*/ 0 w 516193"/>
              <a:gd name="connsiteY0" fmla="*/ 0 h 1445342"/>
              <a:gd name="connsiteX1" fmla="*/ 235974 w 516193"/>
              <a:gd name="connsiteY1" fmla="*/ 0 h 1445342"/>
              <a:gd name="connsiteX2" fmla="*/ 235974 w 516193"/>
              <a:gd name="connsiteY2" fmla="*/ 1445342 h 1445342"/>
              <a:gd name="connsiteX3" fmla="*/ 516193 w 516193"/>
              <a:gd name="connsiteY3" fmla="*/ 1445342 h 1445342"/>
            </a:gdLst>
            <a:ahLst/>
            <a:cxnLst>
              <a:cxn ang="0">
                <a:pos x="connsiteX0" y="connsiteY0"/>
              </a:cxn>
              <a:cxn ang="0">
                <a:pos x="connsiteX1" y="connsiteY1"/>
              </a:cxn>
              <a:cxn ang="0">
                <a:pos x="connsiteX2" y="connsiteY2"/>
              </a:cxn>
              <a:cxn ang="0">
                <a:pos x="connsiteX3" y="connsiteY3"/>
              </a:cxn>
            </a:cxnLst>
            <a:rect l="l" t="t" r="r" b="b"/>
            <a:pathLst>
              <a:path w="516193" h="1445342">
                <a:moveTo>
                  <a:pt x="0" y="0"/>
                </a:moveTo>
                <a:lnTo>
                  <a:pt x="235974" y="0"/>
                </a:lnTo>
                <a:lnTo>
                  <a:pt x="235974" y="1445342"/>
                </a:lnTo>
                <a:lnTo>
                  <a:pt x="516193" y="1445342"/>
                </a:lnTo>
              </a:path>
            </a:pathLst>
          </a:custGeom>
          <a:noFill/>
          <a:ln>
            <a:solidFill>
              <a:srgbClr val="99DFF9"/>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19" name="五边形 18"/>
          <p:cNvSpPr/>
          <p:nvPr/>
        </p:nvSpPr>
        <p:spPr bwMode="auto">
          <a:xfrm>
            <a:off x="8414512" y="92882"/>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20" name="燕尾形 19"/>
          <p:cNvSpPr/>
          <p:nvPr/>
        </p:nvSpPr>
        <p:spPr bwMode="auto">
          <a:xfrm>
            <a:off x="9131635" y="92882"/>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21" name="燕尾形 20"/>
          <p:cNvSpPr/>
          <p:nvPr/>
        </p:nvSpPr>
        <p:spPr bwMode="auto">
          <a:xfrm>
            <a:off x="10545561" y="92882"/>
            <a:ext cx="84960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Packets</a:t>
            </a:r>
            <a:endParaRPr lang="en-US" altLang="zh-CN" sz="1200" b="1" dirty="0">
              <a:solidFill>
                <a:srgbClr val="FFFFFF"/>
              </a:solidFill>
              <a:latin typeface="Huawei Sans" panose="020C0503030203020204" pitchFamily="34" charset="0"/>
              <a:sym typeface="Huawei Sans" panose="020C0503030203020204" pitchFamily="34" charset="0"/>
            </a:endParaRPr>
          </a:p>
        </p:txBody>
      </p:sp>
      <p:sp>
        <p:nvSpPr>
          <p:cNvPr id="22" name="燕尾形 21"/>
          <p:cNvSpPr/>
          <p:nvPr/>
        </p:nvSpPr>
        <p:spPr bwMode="auto">
          <a:xfrm>
            <a:off x="11319561" y="92882"/>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smtClean="0">
                <a:latin typeface="Huawei Sans" panose="020C0503030203020204" pitchFamily="34" charset="0"/>
              </a:rPr>
              <a:t>LSAs</a:t>
            </a:r>
            <a:endParaRPr lang="en-US" sz="1200" dirty="0">
              <a:latin typeface="Huawei Sans" panose="020C0503030203020204" pitchFamily="34" charset="0"/>
            </a:endParaRPr>
          </a:p>
        </p:txBody>
      </p:sp>
    </p:spTree>
    <p:extLst>
      <p:ext uri="{BB962C8B-B14F-4D97-AF65-F5344CB8AC3E}">
        <p14:creationId xmlns:p14="http://schemas.microsoft.com/office/powerpoint/2010/main" val="37173456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5801043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OSPFv2</a:t>
            </a: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r>
              <a:rPr lang="en-US" sz="2000" dirty="0" smtClean="0">
                <a:latin typeface="Huawei Sans" panose="020C0503030203020204" pitchFamily="34" charset="0"/>
              </a:rPr>
              <a:t>OSPFv3</a:t>
            </a:r>
            <a:endParaRPr lang="en-US" altLang="zh-CN" sz="2000" dirty="0" smtClean="0">
              <a:latin typeface="Huawei Sans" panose="020C0503030203020204" pitchFamily="34" charset="0"/>
            </a:endParaRPr>
          </a:p>
          <a:p>
            <a:pPr fontAlgn="ctr"/>
            <a:endParaRPr lang="en-US" altLang="zh-CN"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OSPFv3 LSA Header</a:t>
            </a:r>
            <a:endParaRPr lang="en-US" altLang="zh-CN" dirty="0">
              <a:latin typeface="Huawei Sans" panose="020C0503030203020204" pitchFamily="34"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2358142900"/>
              </p:ext>
            </p:extLst>
          </p:nvPr>
        </p:nvGraphicFramePr>
        <p:xfrm>
          <a:off x="864828" y="1797125"/>
          <a:ext cx="5040000" cy="1530000"/>
        </p:xfrm>
        <a:graphic>
          <a:graphicData uri="http://schemas.openxmlformats.org/drawingml/2006/table">
            <a:tbl>
              <a:tblPr firstRow="1" bandRow="1"/>
              <a:tblGrid>
                <a:gridCol w="2520000"/>
                <a:gridCol w="1260000"/>
                <a:gridCol w="1260000"/>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LS Age</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Options</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LS Type</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Link State ID</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Advertising Router</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LS Sequence Number</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LS Checksum</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Length</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r>
            </a:tbl>
          </a:graphicData>
        </a:graphic>
      </p:graphicFrame>
      <p:graphicFrame>
        <p:nvGraphicFramePr>
          <p:cNvPr id="11" name="表格 10"/>
          <p:cNvGraphicFramePr>
            <a:graphicFrameLocks noGrp="1"/>
          </p:cNvGraphicFramePr>
          <p:nvPr>
            <p:extLst>
              <p:ext uri="{D42A27DB-BD31-4B8C-83A1-F6EECF244321}">
                <p14:modId xmlns:p14="http://schemas.microsoft.com/office/powerpoint/2010/main" val="2631150273"/>
              </p:ext>
            </p:extLst>
          </p:nvPr>
        </p:nvGraphicFramePr>
        <p:xfrm>
          <a:off x="864828" y="4447903"/>
          <a:ext cx="5040000" cy="1530000"/>
        </p:xfrm>
        <a:graphic>
          <a:graphicData uri="http://schemas.openxmlformats.org/drawingml/2006/table">
            <a:tbl>
              <a:tblPr firstRow="1" bandRow="1"/>
              <a:tblGrid>
                <a:gridCol w="2520000"/>
                <a:gridCol w="2520000"/>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LS Age</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LS Type</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Link State ID</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Advertising Router</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LS Sequence Number</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LS Checksum</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Length</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sp>
        <p:nvSpPr>
          <p:cNvPr id="12" name="文本占位符 2"/>
          <p:cNvSpPr txBox="1">
            <a:spLocks/>
          </p:cNvSpPr>
          <p:nvPr/>
        </p:nvSpPr>
        <p:spPr bwMode="auto">
          <a:xfrm>
            <a:off x="6118231" y="1233487"/>
            <a:ext cx="5502270" cy="429250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00000"/>
              </a:lnSpc>
            </a:pPr>
            <a:r>
              <a:rPr lang="en-US" sz="1800" dirty="0" smtClean="0">
                <a:latin typeface="Huawei Sans" panose="020C0503030203020204" pitchFamily="34" charset="0"/>
              </a:rPr>
              <a:t>Compared with the OSPFv2 LSA header, the OSPFv3 LSA header does not contain the Options field but has the LS Type field expanded. OSPFv3 also uses the LS Type, Link State ID, and Advertising Router fields to uniquely identify an LSA.</a:t>
            </a:r>
          </a:p>
          <a:p>
            <a:pPr algn="l" fontAlgn="ctr">
              <a:lnSpc>
                <a:spcPct val="100000"/>
              </a:lnSpc>
            </a:pPr>
            <a:r>
              <a:rPr lang="en-US" sz="1800" dirty="0" smtClean="0">
                <a:latin typeface="Huawei Sans" panose="020C0503030203020204" pitchFamily="34" charset="0"/>
              </a:rPr>
              <a:t>Changes:</a:t>
            </a:r>
          </a:p>
          <a:p>
            <a:pPr lvl="1" fontAlgn="ctr">
              <a:lnSpc>
                <a:spcPct val="100000"/>
              </a:lnSpc>
            </a:pPr>
            <a:r>
              <a:rPr lang="en-US" sz="1600" b="1" dirty="0" smtClean="0">
                <a:latin typeface="Huawei Sans" panose="020C0503030203020204" pitchFamily="34" charset="0"/>
              </a:rPr>
              <a:t>LS Type</a:t>
            </a:r>
            <a:r>
              <a:rPr lang="en-US" sz="1600" dirty="0" smtClean="0">
                <a:latin typeface="Huawei Sans" panose="020C0503030203020204" pitchFamily="34" charset="0"/>
              </a:rPr>
              <a:t>: indicates the link state type. This field is extended to 2 bytes.</a:t>
            </a:r>
            <a:endParaRPr lang="en-US" altLang="zh-CN" sz="1600" dirty="0" smtClean="0">
              <a:latin typeface="Huawei Sans" panose="020C0503030203020204" pitchFamily="34" charset="0"/>
            </a:endParaRPr>
          </a:p>
          <a:p>
            <a:pPr lvl="2" fontAlgn="ctr">
              <a:lnSpc>
                <a:spcPct val="100000"/>
              </a:lnSpc>
            </a:pPr>
            <a:r>
              <a:rPr lang="en-US" sz="1400" dirty="0" smtClean="0">
                <a:solidFill>
                  <a:srgbClr val="EC7061"/>
                </a:solidFill>
                <a:latin typeface="Huawei Sans" panose="020C0503030203020204" pitchFamily="34" charset="0"/>
              </a:rPr>
              <a:t>U: indicates how to process unknown LSAs. This field occupies 1 bit.</a:t>
            </a:r>
            <a:endParaRPr lang="en-US" altLang="zh-CN" sz="1400" dirty="0" smtClean="0">
              <a:solidFill>
                <a:srgbClr val="EC7061"/>
              </a:solidFill>
              <a:latin typeface="Huawei Sans" panose="020C0503030203020204" pitchFamily="34" charset="0"/>
            </a:endParaRPr>
          </a:p>
          <a:p>
            <a:pPr lvl="2" fontAlgn="ctr">
              <a:lnSpc>
                <a:spcPct val="100000"/>
              </a:lnSpc>
            </a:pPr>
            <a:r>
              <a:rPr lang="en-US" sz="1400" dirty="0" smtClean="0">
                <a:solidFill>
                  <a:srgbClr val="EC7061"/>
                </a:solidFill>
                <a:latin typeface="Huawei Sans" panose="020C0503030203020204" pitchFamily="34" charset="0"/>
              </a:rPr>
              <a:t>S2/S1: indicates the LSA flooding scope. This field occupies 2 bits.</a:t>
            </a:r>
            <a:endParaRPr lang="en-US" altLang="zh-CN" sz="1400" dirty="0" smtClean="0">
              <a:solidFill>
                <a:srgbClr val="EC7061"/>
              </a:solidFill>
              <a:latin typeface="Huawei Sans" panose="020C0503030203020204" pitchFamily="34" charset="0"/>
            </a:endParaRPr>
          </a:p>
          <a:p>
            <a:pPr lvl="2" fontAlgn="ctr">
              <a:lnSpc>
                <a:spcPct val="100000"/>
              </a:lnSpc>
            </a:pPr>
            <a:r>
              <a:rPr lang="en-US" sz="1400" dirty="0" smtClean="0">
                <a:latin typeface="Huawei Sans" panose="020C0503030203020204" pitchFamily="34" charset="0"/>
              </a:rPr>
              <a:t>LSA Function Code: identifies the LSA type. This field occupies 13 bits.</a:t>
            </a:r>
            <a:endParaRPr lang="en-US" altLang="zh-CN" sz="1400" dirty="0" smtClean="0">
              <a:latin typeface="Huawei Sans" panose="020C0503030203020204" pitchFamily="34" charset="0"/>
            </a:endParaRPr>
          </a:p>
        </p:txBody>
      </p:sp>
      <p:graphicFrame>
        <p:nvGraphicFramePr>
          <p:cNvPr id="13" name="表格 12"/>
          <p:cNvGraphicFramePr>
            <a:graphicFrameLocks noGrp="1"/>
          </p:cNvGraphicFramePr>
          <p:nvPr>
            <p:extLst>
              <p:ext uri="{D42A27DB-BD31-4B8C-83A1-F6EECF244321}">
                <p14:modId xmlns:p14="http://schemas.microsoft.com/office/powerpoint/2010/main" val="3782448993"/>
              </p:ext>
            </p:extLst>
          </p:nvPr>
        </p:nvGraphicFramePr>
        <p:xfrm>
          <a:off x="7187304" y="5708275"/>
          <a:ext cx="3456000" cy="304800"/>
        </p:xfrm>
        <a:graphic>
          <a:graphicData uri="http://schemas.openxmlformats.org/drawingml/2006/table">
            <a:tbl>
              <a:tblPr firstRow="1" bandRow="1"/>
              <a:tblGrid>
                <a:gridCol w="432000"/>
                <a:gridCol w="432000"/>
                <a:gridCol w="432000"/>
                <a:gridCol w="2160000"/>
              </a:tblGrid>
              <a:tr h="281255">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U</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S2</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b="1" dirty="0" smtClean="0">
                          <a:solidFill>
                            <a:schemeClr val="tx1"/>
                          </a:solidFill>
                          <a:latin typeface="Huawei Sans" panose="020C0503030203020204" pitchFamily="34" charset="0"/>
                        </a:rPr>
                        <a:t>S1</a:t>
                      </a:r>
                      <a:endParaRPr kumimoji="0" lang="en-US" altLang="zh-CN" sz="1400" b="1"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LSA Function Code</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bl>
          </a:graphicData>
        </a:graphic>
      </p:graphicFrame>
      <p:cxnSp>
        <p:nvCxnSpPr>
          <p:cNvPr id="15" name="肘形连接符 14"/>
          <p:cNvCxnSpPr>
            <a:endCxn id="13" idx="1"/>
          </p:cNvCxnSpPr>
          <p:nvPr/>
        </p:nvCxnSpPr>
        <p:spPr>
          <a:xfrm>
            <a:off x="5904828" y="4610100"/>
            <a:ext cx="1282476" cy="1250575"/>
          </a:xfrm>
          <a:prstGeom prst="bentConnector3">
            <a:avLst/>
          </a:prstGeom>
          <a:ln w="19050">
            <a:solidFill>
              <a:srgbClr val="99DFF9"/>
            </a:solidFill>
            <a:tailEnd type="triangle"/>
          </a:ln>
        </p:spPr>
        <p:style>
          <a:lnRef idx="1">
            <a:schemeClr val="accent1"/>
          </a:lnRef>
          <a:fillRef idx="0">
            <a:schemeClr val="accent1"/>
          </a:fillRef>
          <a:effectRef idx="0">
            <a:schemeClr val="accent1"/>
          </a:effectRef>
          <a:fontRef idx="minor">
            <a:schemeClr val="tx1"/>
          </a:fontRef>
        </p:style>
      </p:cxnSp>
      <p:sp>
        <p:nvSpPr>
          <p:cNvPr id="19" name="五边形 18"/>
          <p:cNvSpPr/>
          <p:nvPr/>
        </p:nvSpPr>
        <p:spPr bwMode="auto">
          <a:xfrm>
            <a:off x="8414512" y="92882"/>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20" name="燕尾形 19"/>
          <p:cNvSpPr/>
          <p:nvPr/>
        </p:nvSpPr>
        <p:spPr bwMode="auto">
          <a:xfrm>
            <a:off x="9131635" y="92882"/>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21" name="燕尾形 20"/>
          <p:cNvSpPr/>
          <p:nvPr/>
        </p:nvSpPr>
        <p:spPr bwMode="auto">
          <a:xfrm>
            <a:off x="10545561" y="92882"/>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22" name="燕尾形 21"/>
          <p:cNvSpPr/>
          <p:nvPr/>
        </p:nvSpPr>
        <p:spPr bwMode="auto">
          <a:xfrm>
            <a:off x="11319561" y="92882"/>
            <a:ext cx="7812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24313448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2176728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824472"/>
          </a:xfrm>
        </p:spPr>
        <p:txBody>
          <a:bodyPr wrap="square">
            <a:noAutofit/>
          </a:bodyPr>
          <a:lstStyle/>
          <a:p>
            <a:pPr fontAlgn="ctr">
              <a:lnSpc>
                <a:spcPct val="100000"/>
              </a:lnSpc>
            </a:pPr>
            <a:r>
              <a:rPr lang="en-US" sz="2000" dirty="0" smtClean="0">
                <a:latin typeface="Huawei Sans" panose="020C0503030203020204" pitchFamily="34" charset="0"/>
              </a:rPr>
              <a:t>Compared with OSPFv2, OSPFv3 LSAs have similar names but slightly different functions.</a:t>
            </a:r>
            <a:endParaRPr lang="en-US" altLang="zh-CN" sz="2000" dirty="0" smtClean="0">
              <a:latin typeface="Huawei Sans" panose="020C0503030203020204" pitchFamily="34" charset="0"/>
            </a:endParaRPr>
          </a:p>
          <a:p>
            <a:pPr fontAlgn="ctr">
              <a:lnSpc>
                <a:spcPct val="100000"/>
              </a:lnSpc>
            </a:pPr>
            <a:r>
              <a:rPr lang="en-US" sz="2000" dirty="0" smtClean="0">
                <a:latin typeface="Huawei Sans" panose="020C0503030203020204" pitchFamily="34" charset="0"/>
              </a:rPr>
              <a:t>OSPFv3 supports two new types of LSAs: link-LSA and intra-area-prefix-LSA.</a:t>
            </a:r>
            <a:endParaRPr lang="en-US" altLang="zh-CN" sz="2000" dirty="0" smtClean="0">
              <a:latin typeface="Huawei Sans" panose="020C0503030203020204" pitchFamily="34" charset="0"/>
            </a:endParaRPr>
          </a:p>
          <a:p>
            <a:pPr fontAlgn="ctr">
              <a:lnSpc>
                <a:spcPct val="100000"/>
              </a:lnSpc>
            </a:pPr>
            <a:endParaRPr lang="en-US" altLang="zh-CN" sz="2000" dirty="0" smtClean="0">
              <a:latin typeface="Huawei Sans" panose="020C0503030203020204" pitchFamily="34" charset="0"/>
            </a:endParaRPr>
          </a:p>
          <a:p>
            <a:pPr fontAlgn="ctr">
              <a:lnSpc>
                <a:spcPct val="100000"/>
              </a:lnSpc>
            </a:pPr>
            <a:endParaRPr lang="en-US" altLang="zh-CN" sz="2000" dirty="0" smtClean="0">
              <a:latin typeface="Huawei Sans" panose="020C0503030203020204" pitchFamily="34" charset="0"/>
            </a:endParaRPr>
          </a:p>
          <a:p>
            <a:pPr fontAlgn="ctr">
              <a:lnSpc>
                <a:spcPct val="100000"/>
              </a:lnSpc>
            </a:pPr>
            <a:endParaRPr lang="en-US" altLang="zh-CN" sz="2000" dirty="0" smtClean="0">
              <a:latin typeface="Huawei Sans" panose="020C0503030203020204" pitchFamily="34" charset="0"/>
            </a:endParaRPr>
          </a:p>
          <a:p>
            <a:pPr fontAlgn="ctr">
              <a:lnSpc>
                <a:spcPct val="100000"/>
              </a:lnSpc>
            </a:pPr>
            <a:endParaRPr lang="en-US" altLang="zh-CN" sz="2000" dirty="0" smtClean="0">
              <a:latin typeface="Huawei Sans" panose="020C0503030203020204" pitchFamily="34" charset="0"/>
            </a:endParaRPr>
          </a:p>
          <a:p>
            <a:pPr fontAlgn="ctr">
              <a:lnSpc>
                <a:spcPct val="100000"/>
              </a:lnSpc>
            </a:pPr>
            <a:endParaRPr lang="en-US" altLang="zh-CN" sz="2000" dirty="0" smtClean="0">
              <a:latin typeface="Huawei Sans" panose="020C0503030203020204" pitchFamily="34" charset="0"/>
            </a:endParaRPr>
          </a:p>
          <a:p>
            <a:pPr fontAlgn="ctr">
              <a:lnSpc>
                <a:spcPct val="100000"/>
              </a:lnSpc>
            </a:pPr>
            <a:endParaRPr lang="en-US" altLang="zh-CN"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OSPFv3 LSA Types</a:t>
            </a:r>
            <a:endParaRPr lang="en-US" altLang="zh-CN" dirty="0">
              <a:latin typeface="Huawei Sans" panose="020C0503030203020204" pitchFamily="34"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1028579928"/>
              </p:ext>
            </p:extLst>
          </p:nvPr>
        </p:nvGraphicFramePr>
        <p:xfrm>
          <a:off x="858144" y="2396984"/>
          <a:ext cx="10692000" cy="3475792"/>
        </p:xfrm>
        <a:graphic>
          <a:graphicData uri="http://schemas.openxmlformats.org/drawingml/2006/table">
            <a:tbl>
              <a:tblPr firstRow="1" bandRow="1">
                <a:tableStyleId>{17292A2E-F333-43FB-9621-5CBBE7FDCDCB}</a:tableStyleId>
              </a:tblPr>
              <a:tblGrid>
                <a:gridCol w="720000"/>
                <a:gridCol w="2431881"/>
                <a:gridCol w="1238250"/>
                <a:gridCol w="2924175"/>
                <a:gridCol w="3377694"/>
              </a:tblGrid>
              <a:tr h="205143">
                <a:tc gridSpan="2">
                  <a:txBody>
                    <a:bodyPr/>
                    <a:lstStyle/>
                    <a:p>
                      <a:pPr algn="ctr" fontAlgn="ctr"/>
                      <a:r>
                        <a:rPr lang="en-US" sz="1600" dirty="0" smtClean="0">
                          <a:solidFill>
                            <a:schemeClr val="bg1">
                              <a:lumMod val="50000"/>
                            </a:schemeClr>
                          </a:solidFill>
                          <a:latin typeface="Huawei Sans" panose="020C0503030203020204" pitchFamily="34" charset="0"/>
                        </a:rPr>
                        <a:t>OSPFv2 LSAs</a:t>
                      </a:r>
                      <a:endParaRPr lang="en-US" altLang="zh-CN" sz="16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pPr algn="ctr"/>
                      <a:endParaRPr lang="zh-CN" altLang="en-US"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gridSpan="2">
                  <a:txBody>
                    <a:bodyPr/>
                    <a:lstStyle/>
                    <a:p>
                      <a:pPr algn="ctr" fontAlgn="ctr"/>
                      <a:r>
                        <a:rPr lang="en-US" sz="1600" dirty="0" smtClean="0">
                          <a:solidFill>
                            <a:schemeClr val="tx1"/>
                          </a:solidFill>
                          <a:latin typeface="Huawei Sans" panose="020C0503030203020204" pitchFamily="34" charset="0"/>
                        </a:rPr>
                        <a:t>OSPFv3 LSAs</a:t>
                      </a:r>
                      <a:endParaRPr lang="en-US" altLang="zh-CN" sz="16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pPr algn="ctr"/>
                      <a:endParaRPr lang="zh-CN" altLang="en-US"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rowSpan="2">
                  <a:txBody>
                    <a:bodyPr/>
                    <a:lstStyle/>
                    <a:p>
                      <a:pPr algn="ctr" fontAlgn="ctr"/>
                      <a:r>
                        <a:rPr lang="en-US" sz="1600" dirty="0" smtClean="0">
                          <a:solidFill>
                            <a:schemeClr val="tx1"/>
                          </a:solidFill>
                          <a:latin typeface="Huawei Sans" panose="020C0503030203020204" pitchFamily="34" charset="0"/>
                        </a:rPr>
                        <a:t>Similarities and Differences</a:t>
                      </a:r>
                      <a:endParaRPr lang="en-US" altLang="zh-CN" sz="16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r h="205143">
                <a:tc>
                  <a:txBody>
                    <a:bodyPr/>
                    <a:lstStyle/>
                    <a:p>
                      <a:pPr algn="ctr" fontAlgn="ctr"/>
                      <a:r>
                        <a:rPr lang="en-US" sz="1600" dirty="0" smtClean="0">
                          <a:solidFill>
                            <a:schemeClr val="bg1">
                              <a:lumMod val="50000"/>
                            </a:schemeClr>
                          </a:solidFill>
                          <a:latin typeface="Huawei Sans" panose="020C0503030203020204" pitchFamily="34" charset="0"/>
                        </a:rPr>
                        <a:t>Type</a:t>
                      </a:r>
                      <a:endParaRPr lang="en-US" altLang="zh-CN" sz="16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en-US" sz="1600" dirty="0" smtClean="0">
                          <a:solidFill>
                            <a:schemeClr val="bg1">
                              <a:lumMod val="50000"/>
                            </a:schemeClr>
                          </a:solidFill>
                          <a:latin typeface="Huawei Sans" panose="020C0503030203020204" pitchFamily="34" charset="0"/>
                        </a:rPr>
                        <a:t>Name</a:t>
                      </a:r>
                      <a:endParaRPr lang="en-US" altLang="zh-CN" sz="16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fontAlgn="ctr"/>
                      <a:r>
                        <a:rPr lang="en-US" sz="1600" dirty="0" smtClean="0">
                          <a:solidFill>
                            <a:schemeClr val="tx1"/>
                          </a:solidFill>
                          <a:latin typeface="Huawei Sans" panose="020C0503030203020204" pitchFamily="34" charset="0"/>
                        </a:rPr>
                        <a:t>Type</a:t>
                      </a:r>
                      <a:endParaRPr lang="en-US" altLang="zh-CN" sz="16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algn="ctr" fontAlgn="ctr"/>
                      <a:r>
                        <a:rPr lang="en-US" sz="1600" dirty="0" smtClean="0">
                          <a:solidFill>
                            <a:schemeClr val="tx1"/>
                          </a:solidFill>
                          <a:latin typeface="Huawei Sans" panose="020C0503030203020204" pitchFamily="34" charset="0"/>
                        </a:rPr>
                        <a:t>Name</a:t>
                      </a:r>
                      <a:endParaRPr lang="en-US" altLang="zh-CN" sz="16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vMerge="1">
                  <a:txBody>
                    <a:bodyPr/>
                    <a:lstStyle/>
                    <a:p>
                      <a:pPr algn="ctr"/>
                      <a:endParaRPr lang="zh-CN" altLang="en-US" sz="1600" dirty="0">
                        <a:solidFill>
                          <a:schemeClr val="bg1">
                            <a:lumMod val="50000"/>
                          </a:schemeClr>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205143">
                <a:tc>
                  <a:txBody>
                    <a:bodyPr/>
                    <a:lstStyle/>
                    <a:p>
                      <a:pPr algn="ctr" fontAlgn="ctr"/>
                      <a:r>
                        <a:rPr lang="en-US" sz="1400" dirty="0" smtClean="0">
                          <a:solidFill>
                            <a:schemeClr val="bg1">
                              <a:lumMod val="50000"/>
                            </a:schemeClr>
                          </a:solidFill>
                          <a:latin typeface="Huawei Sans" panose="020C0503030203020204" pitchFamily="34" charset="0"/>
                        </a:rPr>
                        <a:t>1</a:t>
                      </a:r>
                      <a:endParaRPr lang="en-US" altLang="zh-CN" sz="14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r>
                        <a:rPr lang="en-US" sz="1400" dirty="0" smtClean="0">
                          <a:solidFill>
                            <a:schemeClr val="bg1">
                              <a:lumMod val="50000"/>
                            </a:schemeClr>
                          </a:solidFill>
                          <a:latin typeface="Huawei Sans" panose="020C0503030203020204" pitchFamily="34" charset="0"/>
                        </a:rPr>
                        <a:t>Router-LSA</a:t>
                      </a:r>
                      <a:endParaRPr lang="en-US" altLang="zh-CN" sz="14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0x2001</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Router-LSA</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l" fontAlgn="ctr"/>
                      <a:r>
                        <a:rPr lang="en-US" sz="1400" dirty="0" smtClean="0">
                          <a:solidFill>
                            <a:schemeClr val="tx1"/>
                          </a:solidFill>
                          <a:latin typeface="Huawei Sans" panose="020C0503030203020204" pitchFamily="34" charset="0"/>
                        </a:rPr>
                        <a:t>The functions are similar, but the OSPFv3 LSAs no longer describe address information. Instead, they only describe topology structures.</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671632">
                <a:tc>
                  <a:txBody>
                    <a:bodyPr/>
                    <a:lstStyle/>
                    <a:p>
                      <a:pPr algn="ctr" fontAlgn="ctr"/>
                      <a:r>
                        <a:rPr lang="en-US" sz="1400" dirty="0" smtClean="0">
                          <a:solidFill>
                            <a:schemeClr val="bg1">
                              <a:lumMod val="50000"/>
                            </a:schemeClr>
                          </a:solidFill>
                          <a:latin typeface="Huawei Sans" panose="020C0503030203020204" pitchFamily="34" charset="0"/>
                        </a:rPr>
                        <a:t>2</a:t>
                      </a:r>
                      <a:endParaRPr lang="en-US" altLang="zh-CN" sz="14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r>
                        <a:rPr lang="en-US" sz="1400" dirty="0" smtClean="0">
                          <a:solidFill>
                            <a:schemeClr val="bg1">
                              <a:lumMod val="50000"/>
                            </a:schemeClr>
                          </a:solidFill>
                          <a:latin typeface="Huawei Sans" panose="020C0503030203020204" pitchFamily="34" charset="0"/>
                        </a:rPr>
                        <a:t>Network-LSA</a:t>
                      </a:r>
                      <a:endParaRPr lang="en-US" altLang="zh-CN" sz="14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0x2002</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Network-LSA</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l"/>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05143">
                <a:tc>
                  <a:txBody>
                    <a:bodyPr/>
                    <a:lstStyle/>
                    <a:p>
                      <a:pPr algn="ctr" fontAlgn="ctr"/>
                      <a:r>
                        <a:rPr lang="en-US" sz="1400" dirty="0" smtClean="0">
                          <a:solidFill>
                            <a:schemeClr val="bg1">
                              <a:lumMod val="50000"/>
                            </a:schemeClr>
                          </a:solidFill>
                          <a:latin typeface="Huawei Sans" panose="020C0503030203020204" pitchFamily="34" charset="0"/>
                        </a:rPr>
                        <a:t>3</a:t>
                      </a:r>
                      <a:endParaRPr lang="en-US" altLang="zh-CN" sz="14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r>
                        <a:rPr lang="en-US" sz="1400" dirty="0" smtClean="0">
                          <a:solidFill>
                            <a:schemeClr val="bg1">
                              <a:lumMod val="50000"/>
                            </a:schemeClr>
                          </a:solidFill>
                          <a:latin typeface="Huawei Sans" panose="020C0503030203020204" pitchFamily="34" charset="0"/>
                        </a:rPr>
                        <a:t>Network-summary-LSA</a:t>
                      </a:r>
                      <a:endParaRPr lang="en-US" altLang="zh-CN" sz="14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0x2003</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Inter-area-prefix-LSA</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l" fontAlgn="ctr"/>
                      <a:r>
                        <a:rPr lang="en-US" sz="1400" dirty="0" smtClean="0">
                          <a:solidFill>
                            <a:schemeClr val="tx1"/>
                          </a:solidFill>
                          <a:latin typeface="Huawei Sans" panose="020C0503030203020204" pitchFamily="34" charset="0"/>
                        </a:rPr>
                        <a:t>The functions are similar, but the names are different.</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05143">
                <a:tc>
                  <a:txBody>
                    <a:bodyPr/>
                    <a:lstStyle/>
                    <a:p>
                      <a:pPr algn="ctr" fontAlgn="ctr"/>
                      <a:r>
                        <a:rPr lang="en-US" sz="1400" dirty="0" smtClean="0">
                          <a:solidFill>
                            <a:schemeClr val="bg1">
                              <a:lumMod val="50000"/>
                            </a:schemeClr>
                          </a:solidFill>
                          <a:latin typeface="Huawei Sans" panose="020C0503030203020204" pitchFamily="34" charset="0"/>
                        </a:rPr>
                        <a:t>4</a:t>
                      </a:r>
                      <a:endParaRPr lang="en-US" altLang="zh-CN" sz="14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r>
                        <a:rPr lang="en-US" sz="1400" dirty="0" smtClean="0">
                          <a:solidFill>
                            <a:schemeClr val="bg1">
                              <a:lumMod val="50000"/>
                            </a:schemeClr>
                          </a:solidFill>
                          <a:latin typeface="Huawei Sans" panose="020C0503030203020204" pitchFamily="34" charset="0"/>
                        </a:rPr>
                        <a:t>ASBR-summary-LSA</a:t>
                      </a:r>
                      <a:endParaRPr lang="en-US" altLang="zh-CN" sz="14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0x2004</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Inter-area-router-LSA</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l"/>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05143">
                <a:tc>
                  <a:txBody>
                    <a:bodyPr/>
                    <a:lstStyle/>
                    <a:p>
                      <a:pPr algn="ctr" fontAlgn="ctr"/>
                      <a:r>
                        <a:rPr lang="en-US" sz="1400" dirty="0" smtClean="0">
                          <a:solidFill>
                            <a:schemeClr val="bg1">
                              <a:lumMod val="50000"/>
                            </a:schemeClr>
                          </a:solidFill>
                          <a:latin typeface="Huawei Sans" panose="020C0503030203020204" pitchFamily="34" charset="0"/>
                        </a:rPr>
                        <a:t>5</a:t>
                      </a:r>
                      <a:endParaRPr lang="en-US" altLang="zh-CN" sz="14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r>
                        <a:rPr lang="en-US" sz="1400" dirty="0" smtClean="0">
                          <a:solidFill>
                            <a:schemeClr val="bg1">
                              <a:lumMod val="50000"/>
                            </a:schemeClr>
                          </a:solidFill>
                          <a:latin typeface="Huawei Sans" panose="020C0503030203020204" pitchFamily="34" charset="0"/>
                        </a:rPr>
                        <a:t>AS-external-LSA</a:t>
                      </a:r>
                      <a:endParaRPr lang="en-US" altLang="zh-CN" sz="14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0x4005</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AS-external-LSA</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l" fontAlgn="ctr"/>
                      <a:r>
                        <a:rPr lang="en-US" sz="1400" dirty="0" smtClean="0">
                          <a:solidFill>
                            <a:schemeClr val="tx1"/>
                          </a:solidFill>
                          <a:latin typeface="Huawei Sans" panose="020C0503030203020204" pitchFamily="34" charset="0"/>
                        </a:rPr>
                        <a:t>The functions and names are the same.</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05143">
                <a:tc>
                  <a:txBody>
                    <a:bodyPr/>
                    <a:lstStyle/>
                    <a:p>
                      <a:pPr algn="ctr" fontAlgn="ctr"/>
                      <a:r>
                        <a:rPr lang="en-US" sz="1400" dirty="0" smtClean="0">
                          <a:solidFill>
                            <a:schemeClr val="bg1">
                              <a:lumMod val="50000"/>
                            </a:schemeClr>
                          </a:solidFill>
                          <a:latin typeface="Huawei Sans" panose="020C0503030203020204" pitchFamily="34" charset="0"/>
                        </a:rPr>
                        <a:t>7</a:t>
                      </a:r>
                      <a:endParaRPr lang="en-US" altLang="zh-CN" sz="14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r>
                        <a:rPr lang="en-US" sz="1400" dirty="0" smtClean="0">
                          <a:solidFill>
                            <a:schemeClr val="bg1">
                              <a:lumMod val="50000"/>
                            </a:schemeClr>
                          </a:solidFill>
                          <a:latin typeface="Huawei Sans" panose="020C0503030203020204" pitchFamily="34" charset="0"/>
                        </a:rPr>
                        <a:t>NSSA-LSA</a:t>
                      </a:r>
                      <a:endParaRPr lang="en-US" altLang="zh-CN" sz="1400" dirty="0">
                        <a:solidFill>
                          <a:schemeClr val="bg1">
                            <a:lumMod val="50000"/>
                          </a:schemeClr>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0x2007</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NSSA-LSA</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l"/>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05143">
                <a:tc>
                  <a:txBody>
                    <a:bodyPr/>
                    <a:lstStyle/>
                    <a:p>
                      <a:pPr algn="ctr" fontAlgn="ctr"/>
                      <a:endParaRPr lang="en-US" altLang="zh-CN" sz="1400" dirty="0">
                        <a:solidFill>
                          <a:schemeClr val="tx1"/>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endParaRPr lang="en-US" altLang="zh-CN" sz="1400" dirty="0">
                        <a:solidFill>
                          <a:schemeClr val="tx1"/>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1400" dirty="0" smtClean="0">
                          <a:solidFill>
                            <a:srgbClr val="EC7061"/>
                          </a:solidFill>
                          <a:latin typeface="Huawei Sans" panose="020C0503030203020204" pitchFamily="34" charset="0"/>
                        </a:rPr>
                        <a:t>0x0008</a:t>
                      </a:r>
                      <a:endParaRPr lang="en-US" altLang="zh-CN" sz="1400" b="0" dirty="0">
                        <a:solidFill>
                          <a:srgbClr val="EC706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rgbClr val="EC7061"/>
                          </a:solidFill>
                          <a:latin typeface="Huawei Sans" panose="020C0503030203020204" pitchFamily="34" charset="0"/>
                        </a:rPr>
                        <a:t>Link-LSA</a:t>
                      </a:r>
                      <a:endParaRPr lang="en-US" altLang="zh-CN" sz="1400" b="0" dirty="0">
                        <a:solidFill>
                          <a:srgbClr val="EC706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l" fontAlgn="ctr"/>
                      <a:r>
                        <a:rPr lang="en-US" sz="1400" dirty="0" smtClean="0">
                          <a:solidFill>
                            <a:schemeClr val="tx1"/>
                          </a:solidFill>
                          <a:latin typeface="Huawei Sans" panose="020C0503030203020204" pitchFamily="34" charset="0"/>
                        </a:rPr>
                        <a:t>New in OSPFv3</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05143">
                <a:tc>
                  <a:txBody>
                    <a:bodyPr/>
                    <a:lstStyle/>
                    <a:p>
                      <a:pPr algn="ctr" fontAlgn="ctr"/>
                      <a:endParaRPr lang="en-US" altLang="zh-CN" sz="1400" dirty="0">
                        <a:solidFill>
                          <a:schemeClr val="tx1"/>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l" fontAlgn="ctr"/>
                      <a:endParaRPr lang="en-US" altLang="zh-CN" sz="1400" dirty="0">
                        <a:solidFill>
                          <a:schemeClr val="tx1"/>
                        </a:solidFill>
                        <a:latin typeface="Huawei Sans" panose="020C0503030203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tcPr>
                </a:tc>
                <a:tc>
                  <a:txBody>
                    <a:bodyPr/>
                    <a:lstStyle/>
                    <a:p>
                      <a:pPr algn="ctr" fontAlgn="ctr"/>
                      <a:r>
                        <a:rPr lang="en-US" sz="1400" dirty="0" smtClean="0">
                          <a:solidFill>
                            <a:srgbClr val="EC7061"/>
                          </a:solidFill>
                          <a:latin typeface="Huawei Sans" panose="020C0503030203020204" pitchFamily="34" charset="0"/>
                        </a:rPr>
                        <a:t>0x2009</a:t>
                      </a:r>
                      <a:endParaRPr lang="en-US" altLang="zh-CN" sz="1400" b="0" dirty="0">
                        <a:solidFill>
                          <a:srgbClr val="EC706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rgbClr val="EC7061"/>
                          </a:solidFill>
                          <a:latin typeface="Huawei Sans" panose="020C0503030203020204" pitchFamily="34" charset="0"/>
                        </a:rPr>
                        <a:t>Intra-area-prefix-LSA</a:t>
                      </a:r>
                      <a:endParaRPr lang="en-US" altLang="zh-CN" sz="1400" b="0" dirty="0">
                        <a:solidFill>
                          <a:srgbClr val="EC706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dirty="0" smtClean="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14" name="五边形 13"/>
          <p:cNvSpPr/>
          <p:nvPr/>
        </p:nvSpPr>
        <p:spPr bwMode="auto">
          <a:xfrm>
            <a:off x="8414512" y="92882"/>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Overview</a:t>
            </a:r>
          </a:p>
        </p:txBody>
      </p:sp>
      <p:sp>
        <p:nvSpPr>
          <p:cNvPr id="15" name="燕尾形 14"/>
          <p:cNvSpPr/>
          <p:nvPr/>
        </p:nvSpPr>
        <p:spPr bwMode="auto">
          <a:xfrm>
            <a:off x="9131635" y="92882"/>
            <a:ext cx="1476997"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Implementation</a:t>
            </a:r>
            <a:endParaRPr lang="en-US" altLang="zh-CN" sz="1200" dirty="0">
              <a:latin typeface="Huawei Sans" panose="020C0503030203020204" pitchFamily="34" charset="0"/>
              <a:sym typeface="Huawei Sans" panose="020C0503030203020204" pitchFamily="34" charset="0"/>
            </a:endParaRPr>
          </a:p>
        </p:txBody>
      </p:sp>
      <p:sp>
        <p:nvSpPr>
          <p:cNvPr id="16" name="燕尾形 15"/>
          <p:cNvSpPr/>
          <p:nvPr/>
        </p:nvSpPr>
        <p:spPr bwMode="auto">
          <a:xfrm>
            <a:off x="10545561" y="92882"/>
            <a:ext cx="849608"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rPr>
              <a:t>Packets</a:t>
            </a:r>
            <a:endParaRPr lang="en-US" altLang="zh-CN" sz="1200" dirty="0">
              <a:latin typeface="Huawei Sans" panose="020C0503030203020204" pitchFamily="34" charset="0"/>
              <a:sym typeface="Huawei Sans" panose="020C0503030203020204" pitchFamily="34" charset="0"/>
            </a:endParaRPr>
          </a:p>
        </p:txBody>
      </p:sp>
      <p:sp>
        <p:nvSpPr>
          <p:cNvPr id="17" name="燕尾形 16"/>
          <p:cNvSpPr/>
          <p:nvPr/>
        </p:nvSpPr>
        <p:spPr bwMode="auto">
          <a:xfrm>
            <a:off x="11319561" y="92882"/>
            <a:ext cx="7812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rPr>
              <a:t>LSAs</a:t>
            </a:r>
          </a:p>
        </p:txBody>
      </p:sp>
    </p:spTree>
    <p:extLst>
      <p:ext uri="{BB962C8B-B14F-4D97-AF65-F5344CB8AC3E}">
        <p14:creationId xmlns:p14="http://schemas.microsoft.com/office/powerpoint/2010/main" val="119305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4720197"/>
          </a:xfrm>
        </p:spPr>
        <p:txBody>
          <a:bodyPr wrap="square">
            <a:noAutofit/>
          </a:bodyPr>
          <a:lstStyle/>
          <a:p>
            <a:pPr fontAlgn="ctr"/>
            <a:r>
              <a:rPr lang="en-US" sz="2000" dirty="0" smtClean="0">
                <a:latin typeface="Huawei Sans" panose="020C0503030203020204" pitchFamily="34" charset="0"/>
              </a:rPr>
              <a:t>OSPFv2</a:t>
            </a: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marL="0" indent="0" fontAlgn="ctr">
              <a:buNone/>
            </a:pPr>
            <a:endParaRPr lang="en-US" altLang="zh-CN" sz="2000" dirty="0" smtClean="0">
              <a:latin typeface="Huawei Sans" panose="020C0503030203020204" pitchFamily="34" charset="0"/>
            </a:endParaRPr>
          </a:p>
          <a:p>
            <a:pPr fontAlgn="ctr"/>
            <a:r>
              <a:rPr lang="en-US" sz="2000" dirty="0" smtClean="0">
                <a:latin typeface="Huawei Sans" panose="020C0503030203020204" pitchFamily="34" charset="0"/>
              </a:rPr>
              <a:t>OSPFv3</a:t>
            </a:r>
            <a:endParaRPr lang="en-US" altLang="zh-CN"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Type 1: Router-LSA</a:t>
            </a:r>
            <a:endParaRPr lang="en-US" altLang="zh-CN" dirty="0">
              <a:latin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008505751"/>
              </p:ext>
            </p:extLst>
          </p:nvPr>
        </p:nvGraphicFramePr>
        <p:xfrm>
          <a:off x="817203" y="1825700"/>
          <a:ext cx="5040000" cy="1412800"/>
        </p:xfrm>
        <a:graphic>
          <a:graphicData uri="http://schemas.openxmlformats.org/drawingml/2006/table">
            <a:tbl>
              <a:tblPr firstRow="1" bandRow="1"/>
              <a:tblGrid>
                <a:gridCol w="420000"/>
                <a:gridCol w="280000"/>
                <a:gridCol w="280000"/>
                <a:gridCol w="280000"/>
                <a:gridCol w="1260000"/>
                <a:gridCol w="2520000"/>
              </a:tblGrid>
              <a:tr h="3532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0</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V</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E</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B</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0</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 Links</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353200">
                <a:tc gridSpan="6">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Link ID</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53200">
                <a:tc gridSpan="6">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Link Data</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53200">
                <a:tc gridSpan="4">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Link Type</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 </a:t>
                      </a:r>
                      <a:r>
                        <a:rPr lang="en-US" sz="1400" dirty="0" err="1" smtClean="0">
                          <a:solidFill>
                            <a:schemeClr val="bg1">
                              <a:lumMod val="50000"/>
                            </a:schemeClr>
                          </a:solidFill>
                          <a:latin typeface="Huawei Sans" panose="020C0503030203020204" pitchFamily="34" charset="0"/>
                        </a:rPr>
                        <a:t>Tos</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Metric</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1262169518"/>
              </p:ext>
            </p:extLst>
          </p:nvPr>
        </p:nvGraphicFramePr>
        <p:xfrm>
          <a:off x="817203" y="4014239"/>
          <a:ext cx="5040000" cy="1672185"/>
        </p:xfrm>
        <a:graphic>
          <a:graphicData uri="http://schemas.openxmlformats.org/drawingml/2006/table">
            <a:tbl>
              <a:tblPr firstRow="1" bandRow="1"/>
              <a:tblGrid>
                <a:gridCol w="420000"/>
                <a:gridCol w="280000"/>
                <a:gridCol w="280000"/>
                <a:gridCol w="280000"/>
                <a:gridCol w="280000"/>
                <a:gridCol w="980000"/>
                <a:gridCol w="2520000"/>
              </a:tblGrid>
              <a:tr h="334437">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0</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W</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V</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E</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B</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Options</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1"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r h="334437">
                <a:tc gridSpan="4">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Link Type</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0</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Metric</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34437">
                <a:tc gridSpan="7">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Interface ID</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34437">
                <a:tc gridSpan="7">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Neighbor Interface ID</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34437">
                <a:tc gridSpan="7">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Neighbor Router ID</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sp>
        <p:nvSpPr>
          <p:cNvPr id="8" name="文本占位符 2"/>
          <p:cNvSpPr txBox="1">
            <a:spLocks/>
          </p:cNvSpPr>
          <p:nvPr/>
        </p:nvSpPr>
        <p:spPr bwMode="auto">
          <a:xfrm>
            <a:off x="6118230" y="1233487"/>
            <a:ext cx="5627683" cy="464412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00000"/>
              </a:lnSpc>
            </a:pPr>
            <a:r>
              <a:rPr lang="en-US" sz="1800" dirty="0" smtClean="0">
                <a:latin typeface="Huawei Sans" panose="020C0503030203020204" pitchFamily="34" charset="0"/>
              </a:rPr>
              <a:t>In OSPFv2, the Link Type, Link ID, and Link Data fields are used to describe an interface. In OSPFv3, a device generates an LSA for each area where OSPFv3 interfaces reside. The LSA describes the link state information (Link Type, Interface ID, Neighbor Interface ID, and Neighbor Router ID) and link cost of the device and is flooded in the area where the device resides.</a:t>
            </a:r>
            <a:endParaRPr lang="en-US" altLang="zh-CN" sz="1800" dirty="0" smtClean="0">
              <a:latin typeface="Huawei Sans" panose="020C0503030203020204" pitchFamily="34" charset="0"/>
            </a:endParaRPr>
          </a:p>
          <a:p>
            <a:pPr algn="l" fontAlgn="ctr">
              <a:lnSpc>
                <a:spcPct val="100000"/>
              </a:lnSpc>
            </a:pPr>
            <a:r>
              <a:rPr lang="en-US" sz="1800" dirty="0" smtClean="0">
                <a:latin typeface="Huawei Sans" panose="020C0503030203020204" pitchFamily="34" charset="0"/>
              </a:rPr>
              <a:t>Description of key fields:</a:t>
            </a:r>
            <a:endParaRPr lang="en-US" altLang="zh-CN" sz="18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Link Type: indicates the link type and occupies 1 byte.</a:t>
            </a:r>
            <a:endParaRPr lang="en-US" altLang="zh-CN"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Interface ID: indicates the interface ID and occupies 4 bytes.</a:t>
            </a:r>
            <a:endParaRPr lang="en-US" altLang="zh-CN"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Neighbor Interface ID: indicates the interface ID of a neighbor and occupies 4 bytes.</a:t>
            </a:r>
            <a:endParaRPr lang="en-US" altLang="zh-CN"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Neighbor Router ID: indicates the router ID of a neighbor and occupies 4 bytes.</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23959648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33080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OSPFv2</a:t>
            </a: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r>
              <a:rPr lang="en-US" sz="2000" dirty="0" smtClean="0">
                <a:latin typeface="Huawei Sans" panose="020C0503030203020204" pitchFamily="34" charset="0"/>
              </a:rPr>
              <a:t>OSPFv3</a:t>
            </a:r>
            <a:endParaRPr lang="en-US" altLang="zh-CN"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Type 2: Network-LSA</a:t>
            </a:r>
            <a:endParaRPr lang="en-US" altLang="zh-CN" dirty="0">
              <a:latin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307994181"/>
              </p:ext>
            </p:extLst>
          </p:nvPr>
        </p:nvGraphicFramePr>
        <p:xfrm>
          <a:off x="817203" y="1825700"/>
          <a:ext cx="5040000" cy="1224000"/>
        </p:xfrm>
        <a:graphic>
          <a:graphicData uri="http://schemas.openxmlformats.org/drawingml/2006/table">
            <a:tbl>
              <a:tblPr firstRow="1" bandRow="1"/>
              <a:tblGrid>
                <a:gridCol w="5040000"/>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Network Mask</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Attached Router</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bg1">
                              <a:lumMod val="50000"/>
                            </a:schemeClr>
                          </a:solidFill>
                          <a:latin typeface="Huawei Sans" panose="020C0503030203020204" pitchFamily="34" charset="0"/>
                        </a:rPr>
                        <a:t>Attached Router</a:t>
                      </a:r>
                      <a:endParaRPr kumimoji="0" lang="en-US" altLang="zh-CN" sz="1400" b="0" i="0" u="none" strike="noStrike" kern="1200" cap="none" normalizeH="0" baseline="0" dirty="0" smtClean="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461176086"/>
              </p:ext>
            </p:extLst>
          </p:nvPr>
        </p:nvGraphicFramePr>
        <p:xfrm>
          <a:off x="817203" y="4604789"/>
          <a:ext cx="5040000" cy="1224000"/>
        </p:xfrm>
        <a:graphic>
          <a:graphicData uri="http://schemas.openxmlformats.org/drawingml/2006/table">
            <a:tbl>
              <a:tblPr firstRow="1" bandRow="1"/>
              <a:tblGrid>
                <a:gridCol w="1260000"/>
                <a:gridCol w="3780000"/>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0</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Options</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Attached Router</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Attached Router</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bl>
          </a:graphicData>
        </a:graphic>
      </p:graphicFrame>
      <p:sp>
        <p:nvSpPr>
          <p:cNvPr id="8" name="文本占位符 2"/>
          <p:cNvSpPr txBox="1">
            <a:spLocks/>
          </p:cNvSpPr>
          <p:nvPr/>
        </p:nvSpPr>
        <p:spPr bwMode="auto">
          <a:xfrm>
            <a:off x="6118230" y="1233487"/>
            <a:ext cx="5627683" cy="464412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smtClean="0">
                <a:latin typeface="Huawei Sans" panose="020C0503030203020204" pitchFamily="34" charset="0"/>
              </a:rPr>
              <a:t>Compared with OSPFv2, OSPFv3 network-LSAs do not contain the Network Mask field. Instead, OSPFv3 network-LSAs describe the link state of the local network segment only by using the router IDs of the attached routers. Network-LSAs are generated by the DR and flooded in the area to which the DR belongs.</a:t>
            </a:r>
            <a:endParaRPr lang="en-US" altLang="zh-CN" sz="1800" dirty="0" smtClean="0">
              <a:latin typeface="Huawei Sans" panose="020C0503030203020204" pitchFamily="34" charset="0"/>
            </a:endParaRPr>
          </a:p>
          <a:p>
            <a:pPr fontAlgn="ctr"/>
            <a:r>
              <a:rPr lang="en-US" sz="1800" dirty="0" smtClean="0">
                <a:latin typeface="Huawei Sans" panose="020C0503030203020204" pitchFamily="34" charset="0"/>
              </a:rPr>
              <a:t>Description of key fields:</a:t>
            </a:r>
            <a:endParaRPr lang="en-US" altLang="zh-CN" sz="1800" dirty="0" smtClean="0">
              <a:latin typeface="Huawei Sans" panose="020C0503030203020204" pitchFamily="34" charset="0"/>
            </a:endParaRPr>
          </a:p>
          <a:p>
            <a:pPr lvl="1" fontAlgn="ctr"/>
            <a:r>
              <a:rPr lang="en-US" sz="1600" dirty="0" smtClean="0">
                <a:latin typeface="Huawei Sans" panose="020C0503030203020204" pitchFamily="34" charset="0"/>
              </a:rPr>
              <a:t>Attached Router: indicates the router ID of each router connected to the same network segment, including the router ID of the DR, and occupies 4 bytes.</a:t>
            </a:r>
            <a:endParaRPr lang="en-US" sz="1600" dirty="0">
              <a:latin typeface="Huawei Sans" panose="020C0503030203020204" pitchFamily="34" charset="0"/>
            </a:endParaRPr>
          </a:p>
        </p:txBody>
      </p:sp>
    </p:spTree>
    <p:extLst>
      <p:ext uri="{BB962C8B-B14F-4D97-AF65-F5344CB8AC3E}">
        <p14:creationId xmlns:p14="http://schemas.microsoft.com/office/powerpoint/2010/main" val="8765844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OSPFv2: network-summary-LSA</a:t>
            </a:r>
          </a:p>
          <a:p>
            <a:pPr fontAlgn="ctr"/>
            <a:endParaRPr lang="en-US" altLang="zh-CN" sz="2000" dirty="0" smtClean="0">
              <a:latin typeface="Huawei Sans" panose="020C0503030203020204" pitchFamily="34" charset="0"/>
            </a:endParaRPr>
          </a:p>
          <a:p>
            <a:pPr marL="0" indent="0" fontAlgn="ctr">
              <a:buNone/>
            </a:pPr>
            <a:endParaRPr lang="en-US" altLang="zh-CN" sz="2000" dirty="0" smtClean="0">
              <a:latin typeface="Huawei Sans" panose="020C0503030203020204" pitchFamily="34" charset="0"/>
            </a:endParaRPr>
          </a:p>
          <a:p>
            <a:pPr fontAlgn="ctr"/>
            <a:r>
              <a:rPr lang="en-US" sz="2000" dirty="0" smtClean="0">
                <a:latin typeface="Huawei Sans" panose="020C0503030203020204" pitchFamily="34" charset="0"/>
              </a:rPr>
              <a:t>OSPFv3</a:t>
            </a: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endParaRPr lang="en-US" altLang="zh-CN" sz="1600" dirty="0" smtClean="0">
              <a:latin typeface="Huawei Sans" panose="020C0503030203020204" pitchFamily="34" charset="0"/>
            </a:endParaRPr>
          </a:p>
          <a:p>
            <a:pPr fontAlgn="ctr"/>
            <a:r>
              <a:rPr lang="en-US" sz="1800" dirty="0" err="1" smtClean="0">
                <a:latin typeface="Huawei Sans" panose="020C0503030203020204" pitchFamily="34" charset="0"/>
              </a:rPr>
              <a:t>PrefixOptions</a:t>
            </a:r>
            <a:r>
              <a:rPr lang="en-US" sz="1800" dirty="0" smtClean="0">
                <a:latin typeface="Huawei Sans" panose="020C0503030203020204" pitchFamily="34" charset="0"/>
              </a:rPr>
              <a:t>:</a:t>
            </a:r>
            <a:endParaRPr lang="en-US" altLang="zh-CN"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Type 3: Inter-Area-Prefix-LSA</a:t>
            </a:r>
            <a:endParaRPr lang="en-US" altLang="zh-CN" dirty="0">
              <a:latin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1356388791"/>
              </p:ext>
            </p:extLst>
          </p:nvPr>
        </p:nvGraphicFramePr>
        <p:xfrm>
          <a:off x="817203" y="1816175"/>
          <a:ext cx="5040000" cy="918000"/>
        </p:xfrm>
        <a:graphic>
          <a:graphicData uri="http://schemas.openxmlformats.org/drawingml/2006/table">
            <a:tbl>
              <a:tblPr firstRow="1" bandRow="1"/>
              <a:tblGrid>
                <a:gridCol w="2520000"/>
                <a:gridCol w="2520000"/>
              </a:tblGrid>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Network Mask</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0</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Metric</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bg1">
                              <a:lumMod val="50000"/>
                            </a:schemeClr>
                          </a:solidFill>
                          <a:latin typeface="Huawei Sans" panose="020C0503030203020204" pitchFamily="34" charset="0"/>
                        </a:rPr>
                        <a:t>...</a:t>
                      </a:r>
                      <a:endParaRPr kumimoji="0" lang="en-US" altLang="zh-CN" sz="1400" b="0" i="0" u="none" strike="noStrike" kern="1200" cap="none" normalizeH="0" baseline="0" dirty="0" smtClean="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636340322"/>
              </p:ext>
            </p:extLst>
          </p:nvPr>
        </p:nvGraphicFramePr>
        <p:xfrm>
          <a:off x="817203" y="3423689"/>
          <a:ext cx="5040001" cy="1224000"/>
        </p:xfrm>
        <a:graphic>
          <a:graphicData uri="http://schemas.openxmlformats.org/drawingml/2006/table">
            <a:tbl>
              <a:tblPr firstRow="1" bandRow="1"/>
              <a:tblGrid>
                <a:gridCol w="1251064"/>
                <a:gridCol w="1286809"/>
                <a:gridCol w="2502128"/>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0</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Metric</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err="1" smtClean="0">
                          <a:solidFill>
                            <a:schemeClr val="tx1"/>
                          </a:solidFill>
                          <a:latin typeface="Huawei Sans" panose="020C0503030203020204" pitchFamily="34" charset="0"/>
                        </a:rPr>
                        <a:t>PrefixLength</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err="1" smtClean="0">
                          <a:solidFill>
                            <a:schemeClr val="tx1"/>
                          </a:solidFill>
                          <a:latin typeface="Huawei Sans" panose="020C0503030203020204" pitchFamily="34" charset="0"/>
                        </a:rPr>
                        <a:t>PrefixOptions</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0</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Address Prefix</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bl>
          </a:graphicData>
        </a:graphic>
      </p:graphicFrame>
      <p:sp>
        <p:nvSpPr>
          <p:cNvPr id="8" name="文本占位符 2"/>
          <p:cNvSpPr txBox="1">
            <a:spLocks/>
          </p:cNvSpPr>
          <p:nvPr/>
        </p:nvSpPr>
        <p:spPr bwMode="auto">
          <a:xfrm>
            <a:off x="6003930" y="1233486"/>
            <a:ext cx="5778495" cy="51482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00000"/>
              </a:lnSpc>
            </a:pPr>
            <a:r>
              <a:rPr lang="en-US" sz="1600" dirty="0" smtClean="0">
                <a:latin typeface="Huawei Sans" panose="020C0503030203020204" pitchFamily="34" charset="0"/>
              </a:rPr>
              <a:t>Similar to a network-summary-LSA in OSPFv2, an inter-area-prefix-LSA in OSPFv3 is generated by an ABR to describe routes with an IPv6 address prefix in an area and is advertised to the other related areas. An ABR sends a Type 3 LSA for each IPv6 address prefix.</a:t>
            </a:r>
            <a:endParaRPr lang="en-US" altLang="zh-CN" sz="1600" dirty="0" smtClean="0">
              <a:latin typeface="Huawei Sans" panose="020C0503030203020204" pitchFamily="34" charset="0"/>
            </a:endParaRPr>
          </a:p>
          <a:p>
            <a:pPr algn="l" fontAlgn="ctr">
              <a:lnSpc>
                <a:spcPct val="100000"/>
              </a:lnSpc>
            </a:pPr>
            <a:r>
              <a:rPr lang="en-US" sz="1600" dirty="0" smtClean="0">
                <a:latin typeface="Huawei Sans" panose="020C0503030203020204" pitchFamily="34" charset="0"/>
              </a:rPr>
              <a:t>Description of key fields (triplet of a prefix):</a:t>
            </a:r>
            <a:endParaRPr lang="en-US" altLang="zh-CN" sz="1600" dirty="0" smtClean="0">
              <a:latin typeface="Huawei Sans" panose="020C0503030203020204" pitchFamily="34" charset="0"/>
            </a:endParaRPr>
          </a:p>
          <a:p>
            <a:pPr lvl="1" fontAlgn="ctr">
              <a:lnSpc>
                <a:spcPct val="100000"/>
              </a:lnSpc>
            </a:pPr>
            <a:r>
              <a:rPr lang="en-US" sz="1400" dirty="0" err="1" smtClean="0">
                <a:latin typeface="Huawei Sans" panose="020C0503030203020204" pitchFamily="34" charset="0"/>
              </a:rPr>
              <a:t>PrefixLength</a:t>
            </a:r>
            <a:r>
              <a:rPr lang="en-US" sz="1400" dirty="0" smtClean="0">
                <a:latin typeface="Huawei Sans" panose="020C0503030203020204" pitchFamily="34" charset="0"/>
              </a:rPr>
              <a:t>: indicates the number of bits in the prefix and occupies 1 byte.</a:t>
            </a:r>
          </a:p>
          <a:p>
            <a:pPr lvl="1" fontAlgn="ctr">
              <a:lnSpc>
                <a:spcPct val="100000"/>
              </a:lnSpc>
            </a:pPr>
            <a:r>
              <a:rPr lang="en-US" sz="1400" dirty="0" err="1" smtClean="0">
                <a:latin typeface="Huawei Sans" panose="020C0503030203020204" pitchFamily="34" charset="0"/>
              </a:rPr>
              <a:t>PrefixOptions</a:t>
            </a:r>
            <a:r>
              <a:rPr lang="en-US" sz="1400" dirty="0" smtClean="0">
                <a:latin typeface="Huawei Sans" panose="020C0503030203020204" pitchFamily="34" charset="0"/>
              </a:rPr>
              <a:t>: describes some capabilities associated with the prefix so that specific judgment and processing can be performed during various routing calculations. This field occupies 1 byte. Format of the </a:t>
            </a:r>
            <a:r>
              <a:rPr lang="en-US" sz="1400" dirty="0" err="1" smtClean="0">
                <a:latin typeface="Huawei Sans" panose="020C0503030203020204" pitchFamily="34" charset="0"/>
              </a:rPr>
              <a:t>PrefixOptions</a:t>
            </a:r>
            <a:r>
              <a:rPr lang="en-US" sz="1400" dirty="0" smtClean="0">
                <a:latin typeface="Huawei Sans" panose="020C0503030203020204" pitchFamily="34" charset="0"/>
              </a:rPr>
              <a:t> field:</a:t>
            </a:r>
            <a:endParaRPr lang="en-US" altLang="zh-CN" sz="1400" dirty="0" smtClean="0">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P-bit: indicates the propagate bit and occupies 1 bit.</a:t>
            </a:r>
            <a:endParaRPr lang="en-US" altLang="zh-CN" sz="1200" dirty="0" smtClean="0">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MC-bit: indicates the multicast bit and occupies 1 bit.</a:t>
            </a:r>
            <a:endParaRPr lang="en-US" altLang="zh-CN" sz="1200" dirty="0" smtClean="0">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LA-bit: indicates the "local address" capability bit and occupies 1 bit.</a:t>
            </a:r>
            <a:endParaRPr lang="en-US" altLang="zh-CN" sz="1200" dirty="0" smtClean="0">
              <a:latin typeface="Huawei Sans" panose="020C0503030203020204" pitchFamily="34" charset="0"/>
            </a:endParaRPr>
          </a:p>
          <a:p>
            <a:pPr lvl="2" fontAlgn="ctr">
              <a:lnSpc>
                <a:spcPct val="100000"/>
              </a:lnSpc>
            </a:pPr>
            <a:r>
              <a:rPr lang="en-US" sz="1200" dirty="0" smtClean="0">
                <a:latin typeface="Huawei Sans" panose="020C0503030203020204" pitchFamily="34" charset="0"/>
              </a:rPr>
              <a:t>NU-bit: indicates the "no unicast" capability bit and occupies 1 bit.</a:t>
            </a:r>
            <a:endParaRPr lang="en-US" altLang="zh-CN" sz="1200" dirty="0" smtClean="0">
              <a:latin typeface="Huawei Sans" panose="020C0503030203020204" pitchFamily="34" charset="0"/>
            </a:endParaRPr>
          </a:p>
          <a:p>
            <a:pPr lvl="1" fontAlgn="ctr">
              <a:lnSpc>
                <a:spcPct val="100000"/>
              </a:lnSpc>
            </a:pPr>
            <a:r>
              <a:rPr lang="en-US" sz="1400" dirty="0" smtClean="0">
                <a:latin typeface="Huawei Sans" panose="020C0503030203020204" pitchFamily="34" charset="0"/>
              </a:rPr>
              <a:t>Address Prefix: indicates the IPv6 address prefix with a variable length.</a:t>
            </a:r>
            <a:endParaRPr lang="en-US" sz="1400" dirty="0">
              <a:latin typeface="Huawei Sans" panose="020C0503030203020204" pitchFamily="34" charset="0"/>
            </a:endParaRPr>
          </a:p>
        </p:txBody>
      </p:sp>
      <p:graphicFrame>
        <p:nvGraphicFramePr>
          <p:cNvPr id="9" name="表格 8"/>
          <p:cNvGraphicFramePr>
            <a:graphicFrameLocks noGrp="1"/>
          </p:cNvGraphicFramePr>
          <p:nvPr>
            <p:extLst>
              <p:ext uri="{D42A27DB-BD31-4B8C-83A1-F6EECF244321}">
                <p14:modId xmlns:p14="http://schemas.microsoft.com/office/powerpoint/2010/main" val="541671909"/>
              </p:ext>
            </p:extLst>
          </p:nvPr>
        </p:nvGraphicFramePr>
        <p:xfrm>
          <a:off x="817203" y="5474220"/>
          <a:ext cx="2988000" cy="304800"/>
        </p:xfrm>
        <a:graphic>
          <a:graphicData uri="http://schemas.openxmlformats.org/drawingml/2006/table">
            <a:tbl>
              <a:tblPr firstRow="1" bandRow="1"/>
              <a:tblGrid>
                <a:gridCol w="1080000"/>
                <a:gridCol w="468000"/>
                <a:gridCol w="468000"/>
                <a:gridCol w="468000"/>
                <a:gridCol w="504000"/>
              </a:tblGrid>
              <a:tr h="281255">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P</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MC</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LA</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MU</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bl>
          </a:graphicData>
        </a:graphic>
      </p:graphicFrame>
    </p:spTree>
    <p:extLst>
      <p:ext uri="{BB962C8B-B14F-4D97-AF65-F5344CB8AC3E}">
        <p14:creationId xmlns:p14="http://schemas.microsoft.com/office/powerpoint/2010/main" val="21932115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gn="l"/>
            <a:r>
              <a:rPr lang="en-US" dirty="0"/>
              <a:t>With the advent of the Internet of Everything (IoE), IPv4 address space is running out. It is imperative that we replace IPv4 with </a:t>
            </a:r>
            <a:r>
              <a:rPr lang="en-US" dirty="0" smtClean="0"/>
              <a:t>IPv6. </a:t>
            </a:r>
            <a:r>
              <a:rPr lang="en-US" dirty="0" smtClean="0">
                <a:latin typeface="Huawei Sans" panose="020C0503030203020204" pitchFamily="34" charset="0"/>
              </a:rPr>
              <a:t>How to enable reachability between nodes on an IPv6 network? Similar to an IPv4 network, an IPv6 network also supports static routes and dynamic routing protocols.</a:t>
            </a:r>
            <a:endParaRPr lang="en-US" altLang="zh-CN" dirty="0" smtClean="0">
              <a:latin typeface="Huawei Sans" panose="020C0503030203020204" pitchFamily="34" charset="0"/>
            </a:endParaRPr>
          </a:p>
          <a:p>
            <a:pPr algn="l" fontAlgn="ctr"/>
            <a:r>
              <a:rPr lang="en-US" dirty="0" smtClean="0">
                <a:latin typeface="Huawei Sans" panose="020C0503030203020204" pitchFamily="34" charset="0"/>
              </a:rPr>
              <a:t>IPv6 static routes and IPv4 static routes are configured in a similar way. To support IPv6 networks, the Internet Engineering Task Force (IETF) defines Open Shortest Path First OSPF version 3 (OSPFv3) and extends Intermediate System to Intermediate System (IS-IS) and Border Gateway Protocol (BGP).</a:t>
            </a:r>
          </a:p>
          <a:p>
            <a:pPr algn="l" fontAlgn="ctr"/>
            <a:r>
              <a:rPr lang="en-US" dirty="0" smtClean="0">
                <a:latin typeface="Huawei Sans" panose="020C0503030203020204" pitchFamily="34" charset="0"/>
              </a:rPr>
              <a:t>This course describes the concepts and configurations of IPv6 static routes and common IPv6 dynamic routing protocols, including OSPFv3, IS-IS (IPv6), and BGP4+.</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35304482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OSPFv2: ASBR-summary-LSA</a:t>
            </a: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fontAlgn="ctr"/>
            <a:r>
              <a:rPr lang="en-US" sz="2000" dirty="0" smtClean="0">
                <a:latin typeface="Huawei Sans" panose="020C0503030203020204" pitchFamily="34" charset="0"/>
              </a:rPr>
              <a:t>OSPFv3</a:t>
            </a:r>
            <a:endParaRPr lang="en-US" altLang="zh-CN"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Type 4: Inter-Area-Router-LSA</a:t>
            </a:r>
            <a:endParaRPr lang="en-US" altLang="zh-CN" dirty="0">
              <a:latin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737125748"/>
              </p:ext>
            </p:extLst>
          </p:nvPr>
        </p:nvGraphicFramePr>
        <p:xfrm>
          <a:off x="817203" y="1863800"/>
          <a:ext cx="5040000" cy="918000"/>
        </p:xfrm>
        <a:graphic>
          <a:graphicData uri="http://schemas.openxmlformats.org/drawingml/2006/table">
            <a:tbl>
              <a:tblPr firstRow="1" bandRow="1"/>
              <a:tblGrid>
                <a:gridCol w="2520000"/>
                <a:gridCol w="2520000"/>
              </a:tblGrid>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Network Mask</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0</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Metric</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bg1">
                              <a:lumMod val="50000"/>
                            </a:schemeClr>
                          </a:solidFill>
                          <a:latin typeface="Huawei Sans" panose="020C0503030203020204" pitchFamily="34" charset="0"/>
                        </a:rPr>
                        <a:t>...</a:t>
                      </a:r>
                      <a:endParaRPr kumimoji="0" lang="en-US" altLang="zh-CN" sz="1400" b="0" i="0" u="none" strike="noStrike" kern="1200" cap="none" normalizeH="0" baseline="0" dirty="0" smtClean="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147888884"/>
              </p:ext>
            </p:extLst>
          </p:nvPr>
        </p:nvGraphicFramePr>
        <p:xfrm>
          <a:off x="817203" y="4423814"/>
          <a:ext cx="5040000" cy="918000"/>
        </p:xfrm>
        <a:graphic>
          <a:graphicData uri="http://schemas.openxmlformats.org/drawingml/2006/table">
            <a:tbl>
              <a:tblPr firstRow="1" bandRow="1"/>
              <a:tblGrid>
                <a:gridCol w="1251064"/>
                <a:gridCol w="3788936"/>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0</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Options</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0</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Metric</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Destination Router ID</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r>
            </a:tbl>
          </a:graphicData>
        </a:graphic>
      </p:graphicFrame>
      <p:sp>
        <p:nvSpPr>
          <p:cNvPr id="8" name="文本占位符 2"/>
          <p:cNvSpPr txBox="1">
            <a:spLocks/>
          </p:cNvSpPr>
          <p:nvPr/>
        </p:nvSpPr>
        <p:spPr bwMode="auto">
          <a:xfrm>
            <a:off x="6118230" y="1233486"/>
            <a:ext cx="5627683" cy="51482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smtClean="0">
                <a:latin typeface="Huawei Sans" panose="020C0503030203020204" pitchFamily="34" charset="0"/>
              </a:rPr>
              <a:t>Similar to a Type 4 LSA in OSPFv2, a Type 4 LSA in OSPFv3 is generated by an ABR, describes the route to an ASBR, and is advertised to areas excluding that to which the ASBR belongs. An ABR sends a Type 4 LSA to describe each ASBR.</a:t>
            </a:r>
            <a:endParaRPr lang="en-US" altLang="zh-CN" sz="1800" dirty="0" smtClean="0">
              <a:latin typeface="Huawei Sans" panose="020C0503030203020204" pitchFamily="34" charset="0"/>
            </a:endParaRPr>
          </a:p>
          <a:p>
            <a:pPr fontAlgn="ctr"/>
            <a:r>
              <a:rPr lang="en-US" sz="1800" dirty="0" smtClean="0">
                <a:latin typeface="Huawei Sans" panose="020C0503030203020204" pitchFamily="34" charset="0"/>
              </a:rPr>
              <a:t>Description of key fields:</a:t>
            </a:r>
            <a:endParaRPr lang="en-US" altLang="zh-CN" sz="1800" dirty="0" smtClean="0">
              <a:latin typeface="Huawei Sans" panose="020C0503030203020204" pitchFamily="34" charset="0"/>
            </a:endParaRPr>
          </a:p>
          <a:p>
            <a:pPr lvl="1" fontAlgn="ctr"/>
            <a:r>
              <a:rPr lang="en-US" sz="1600" dirty="0" smtClean="0">
                <a:latin typeface="Huawei Sans" panose="020C0503030203020204" pitchFamily="34" charset="0"/>
              </a:rPr>
              <a:t>Destination Router ID: indicates the router ID of the destination router being described by the LSA, that is, the router ID of an ASBR. This field occupies 4 bytes.</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4847204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5666353" cy="2658035"/>
          </a:xfrm>
        </p:spPr>
        <p:txBody>
          <a:bodyPr wrap="square">
            <a:noAutofit/>
          </a:bodyPr>
          <a:lstStyle/>
          <a:p>
            <a:pPr fontAlgn="ctr"/>
            <a:r>
              <a:rPr lang="en-US" sz="2000" dirty="0" smtClean="0">
                <a:latin typeface="Huawei Sans" panose="020C0503030203020204" pitchFamily="34" charset="0"/>
              </a:rPr>
              <a:t>OSPFv2</a:t>
            </a:r>
          </a:p>
          <a:p>
            <a:pPr fontAlgn="ctr"/>
            <a:endParaRPr lang="en-US" altLang="zh-CN" sz="2000" dirty="0" smtClean="0">
              <a:latin typeface="Huawei Sans" panose="020C0503030203020204" pitchFamily="34" charset="0"/>
            </a:endParaRPr>
          </a:p>
          <a:p>
            <a:pPr fontAlgn="ctr"/>
            <a:endParaRPr lang="en-US" altLang="zh-CN" sz="2000" dirty="0" smtClean="0">
              <a:latin typeface="Huawei Sans" panose="020C0503030203020204" pitchFamily="34" charset="0"/>
            </a:endParaRPr>
          </a:p>
          <a:p>
            <a:pPr marL="0" indent="0" fontAlgn="ctr">
              <a:buNone/>
            </a:pPr>
            <a:endParaRPr lang="en-US" altLang="zh-CN" sz="2000" dirty="0" smtClean="0">
              <a:latin typeface="Huawei Sans" panose="020C0503030203020204" pitchFamily="34" charset="0"/>
            </a:endParaRPr>
          </a:p>
          <a:p>
            <a:pPr fontAlgn="ctr"/>
            <a:r>
              <a:rPr lang="en-US" sz="2000" dirty="0" smtClean="0">
                <a:latin typeface="Huawei Sans" panose="020C0503030203020204" pitchFamily="34" charset="0"/>
              </a:rPr>
              <a:t>OSPFv3</a:t>
            </a:r>
            <a:endParaRPr lang="en-US" altLang="zh-CN"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Type 5: AS-External-LSA</a:t>
            </a:r>
            <a:endParaRPr lang="en-US" altLang="zh-CN" dirty="0">
              <a:latin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317364169"/>
              </p:ext>
            </p:extLst>
          </p:nvPr>
        </p:nvGraphicFramePr>
        <p:xfrm>
          <a:off x="817203" y="1825700"/>
          <a:ext cx="5040000" cy="1530000"/>
        </p:xfrm>
        <a:graphic>
          <a:graphicData uri="http://schemas.openxmlformats.org/drawingml/2006/table">
            <a:tbl>
              <a:tblPr firstRow="1" bandRow="1"/>
              <a:tblGrid>
                <a:gridCol w="315000"/>
                <a:gridCol w="945000"/>
                <a:gridCol w="3780000"/>
              </a:tblGrid>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Network Mask</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E</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0</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bg1">
                              <a:lumMod val="50000"/>
                            </a:schemeClr>
                          </a:solidFill>
                          <a:latin typeface="Huawei Sans" panose="020C0503030203020204" pitchFamily="34" charset="0"/>
                        </a:rPr>
                        <a:t>Metric</a:t>
                      </a:r>
                      <a:endParaRPr kumimoji="0" lang="en-US" altLang="zh-CN" sz="1400" b="0" i="0" u="none" strike="noStrike" kern="1200" cap="none" normalizeH="0" baseline="0" dirty="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bg1">
                              <a:lumMod val="50000"/>
                            </a:schemeClr>
                          </a:solidFill>
                          <a:latin typeface="Huawei Sans" panose="020C0503030203020204" pitchFamily="34" charset="0"/>
                        </a:rPr>
                        <a:t>Forwarding Address</a:t>
                      </a:r>
                      <a:endParaRPr kumimoji="0" lang="en-US" altLang="zh-CN" sz="1400" b="0" i="0" u="none" strike="noStrike" kern="1200" cap="none" normalizeH="0" baseline="0" dirty="0" smtClean="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bg1">
                              <a:lumMod val="50000"/>
                            </a:schemeClr>
                          </a:solidFill>
                          <a:latin typeface="Huawei Sans" panose="020C0503030203020204" pitchFamily="34" charset="0"/>
                        </a:rPr>
                        <a:t>External Route Tag</a:t>
                      </a:r>
                      <a:endParaRPr kumimoji="0" lang="en-US" altLang="zh-CN" sz="1400" b="0" i="0" u="none" strike="noStrike" kern="1200" cap="none" normalizeH="0" baseline="0" dirty="0" smtClean="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bg1">
                              <a:lumMod val="50000"/>
                            </a:schemeClr>
                          </a:solidFill>
                          <a:latin typeface="Huawei Sans" panose="020C0503030203020204" pitchFamily="34" charset="0"/>
                        </a:rPr>
                        <a:t>...</a:t>
                      </a:r>
                      <a:endParaRPr kumimoji="0" lang="en-US" altLang="zh-CN" sz="1400" b="0" i="0" u="none" strike="noStrike" kern="1200" cap="none" normalizeH="0" baseline="0" dirty="0" smtClean="0">
                        <a:ln>
                          <a:noFill/>
                        </a:ln>
                        <a:solidFill>
                          <a:schemeClr val="bg1">
                            <a:lumMod val="50000"/>
                          </a:schemeClr>
                        </a:solidFill>
                        <a:effectLst/>
                        <a:latin typeface="Huawei Sans" panose="020C0503030203020204" pitchFamily="34"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3751045133"/>
              </p:ext>
            </p:extLst>
          </p:nvPr>
        </p:nvGraphicFramePr>
        <p:xfrm>
          <a:off x="817203" y="4071617"/>
          <a:ext cx="5043379" cy="1836000"/>
        </p:xfrm>
        <a:graphic>
          <a:graphicData uri="http://schemas.openxmlformats.org/drawingml/2006/table">
            <a:tbl>
              <a:tblPr firstRow="1" bandRow="1"/>
              <a:tblGrid>
                <a:gridCol w="621460"/>
                <a:gridCol w="208280"/>
                <a:gridCol w="208280"/>
                <a:gridCol w="208280"/>
                <a:gridCol w="1287564"/>
                <a:gridCol w="2509515"/>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0</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E</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F</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T</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Metric</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306000">
                <a:tc gridSpan="4">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err="1" smtClean="0">
                          <a:solidFill>
                            <a:schemeClr val="tx1"/>
                          </a:solidFill>
                          <a:latin typeface="Huawei Sans" panose="020C0503030203020204" pitchFamily="34" charset="0"/>
                        </a:rPr>
                        <a:t>PrefixLength</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err="1" smtClean="0">
                          <a:solidFill>
                            <a:schemeClr val="tx1"/>
                          </a:solidFill>
                          <a:latin typeface="Huawei Sans" panose="020C0503030203020204" pitchFamily="34" charset="0"/>
                        </a:rPr>
                        <a:t>PrefixOptions</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Referenced LS Type</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r h="306000">
                <a:tc gridSpan="6">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Address Prefix</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6">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Forwarding Address (Optional)</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6">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External Route Tag (Optional)</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6">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Referenced Link State ID (Optional)</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9" name="文本占位符 2"/>
          <p:cNvSpPr txBox="1">
            <a:spLocks/>
          </p:cNvSpPr>
          <p:nvPr/>
        </p:nvSpPr>
        <p:spPr bwMode="auto">
          <a:xfrm>
            <a:off x="6118230" y="1243011"/>
            <a:ext cx="5630858" cy="51482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r>
              <a:rPr lang="en-US" sz="1800" dirty="0" smtClean="0">
                <a:latin typeface="Huawei Sans" panose="020C0503030203020204" pitchFamily="34" charset="0"/>
              </a:rPr>
              <a:t>Similar to a Type 5 LSA in OSPFv2, a Type 5 LSA in OSPFv3 is generated by an ASBR, describes the route with a prefix outside the local AS, and is advertised to all areas except the stub area and NSSA.</a:t>
            </a:r>
            <a:endParaRPr lang="en-US" altLang="zh-CN" sz="1800" dirty="0" smtClean="0">
              <a:latin typeface="Huawei Sans" panose="020C0503030203020204" pitchFamily="34" charset="0"/>
            </a:endParaRPr>
          </a:p>
          <a:p>
            <a:pPr algn="l" fontAlgn="ctr"/>
            <a:r>
              <a:rPr lang="en-US" sz="1800" dirty="0" smtClean="0">
                <a:latin typeface="Huawei Sans" panose="020C0503030203020204" pitchFamily="34" charset="0"/>
              </a:rPr>
              <a:t>Description of key fields:</a:t>
            </a:r>
            <a:endParaRPr lang="en-US" altLang="zh-CN" sz="1800" dirty="0" smtClean="0">
              <a:latin typeface="Huawei Sans" panose="020C0503030203020204" pitchFamily="34" charset="0"/>
            </a:endParaRPr>
          </a:p>
          <a:p>
            <a:pPr lvl="1" fontAlgn="ctr"/>
            <a:r>
              <a:rPr lang="en-US" sz="1600" dirty="0" smtClean="0">
                <a:latin typeface="Huawei Sans" panose="020C0503030203020204" pitchFamily="34" charset="0"/>
              </a:rPr>
              <a:t>Referenced LS Type: indicates whether the LSA needs to reference another LSA and occupies 2 bytes.</a:t>
            </a:r>
            <a:endParaRPr lang="en-US" altLang="zh-CN" sz="1600" dirty="0" smtClean="0">
              <a:latin typeface="Huawei Sans" panose="020C0503030203020204" pitchFamily="34" charset="0"/>
            </a:endParaRPr>
          </a:p>
          <a:p>
            <a:pPr lvl="2" fontAlgn="ctr"/>
            <a:r>
              <a:rPr lang="en-US" sz="1400" dirty="0" smtClean="0">
                <a:latin typeface="Huawei Sans" panose="020C0503030203020204" pitchFamily="34" charset="0"/>
              </a:rPr>
              <a:t>0: does not reference any other LSA.</a:t>
            </a:r>
          </a:p>
          <a:p>
            <a:pPr lvl="2" fontAlgn="ctr"/>
            <a:r>
              <a:rPr lang="en-US" sz="1400" dirty="0" smtClean="0">
                <a:latin typeface="Huawei Sans" panose="020C0503030203020204" pitchFamily="34" charset="0"/>
              </a:rPr>
              <a:t>1: references a router-LSA.</a:t>
            </a:r>
          </a:p>
          <a:p>
            <a:pPr lvl="2" fontAlgn="ctr"/>
            <a:r>
              <a:rPr lang="en-US" sz="1400" dirty="0" smtClean="0">
                <a:latin typeface="Huawei Sans" panose="020C0503030203020204" pitchFamily="34" charset="0"/>
              </a:rPr>
              <a:t>2: references a network-LSA.</a:t>
            </a:r>
            <a:endParaRPr lang="en-US" sz="1400" dirty="0">
              <a:latin typeface="Huawei Sans" panose="020C0503030203020204" pitchFamily="34" charset="0"/>
            </a:endParaRPr>
          </a:p>
        </p:txBody>
      </p:sp>
    </p:spTree>
    <p:extLst>
      <p:ext uri="{BB962C8B-B14F-4D97-AF65-F5344CB8AC3E}">
        <p14:creationId xmlns:p14="http://schemas.microsoft.com/office/powerpoint/2010/main" val="1269832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162553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extLst>
              <p:ext uri="{D42A27DB-BD31-4B8C-83A1-F6EECF244321}">
                <p14:modId xmlns:p14="http://schemas.microsoft.com/office/powerpoint/2010/main" val="2519293824"/>
              </p:ext>
            </p:extLst>
          </p:nvPr>
        </p:nvGraphicFramePr>
        <p:xfrm>
          <a:off x="521928" y="1971617"/>
          <a:ext cx="5076000" cy="3672000"/>
        </p:xfrm>
        <a:graphic>
          <a:graphicData uri="http://schemas.openxmlformats.org/drawingml/2006/table">
            <a:tbl>
              <a:tblPr firstRow="1" bandRow="1"/>
              <a:tblGrid>
                <a:gridCol w="1260000"/>
                <a:gridCol w="1296000"/>
                <a:gridCol w="2520000"/>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err="1" smtClean="0">
                          <a:solidFill>
                            <a:schemeClr val="tx1"/>
                          </a:solidFill>
                          <a:latin typeface="Huawei Sans" panose="020C0503030203020204" pitchFamily="34" charset="0"/>
                        </a:rPr>
                        <a:t>Rtr</a:t>
                      </a:r>
                      <a:r>
                        <a:rPr lang="en-US" sz="1400" dirty="0" smtClean="0">
                          <a:solidFill>
                            <a:schemeClr val="tx1"/>
                          </a:solidFill>
                          <a:latin typeface="Huawei Sans" panose="020C0503030203020204" pitchFamily="34" charset="0"/>
                        </a:rPr>
                        <a:t> </a:t>
                      </a:r>
                      <a:r>
                        <a:rPr lang="en-US" sz="1400" dirty="0" err="1" smtClean="0">
                          <a:solidFill>
                            <a:schemeClr val="tx1"/>
                          </a:solidFill>
                          <a:latin typeface="Huawei Sans" panose="020C0503030203020204" pitchFamily="34" charset="0"/>
                        </a:rPr>
                        <a:t>Pri</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Options</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918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Link-Local Interface Address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 Prefixes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dirty="0"/>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err="1" smtClean="0">
                          <a:solidFill>
                            <a:schemeClr val="tx1"/>
                          </a:solidFill>
                          <a:latin typeface="Huawei Sans" panose="020C0503030203020204" pitchFamily="34" charset="0"/>
                        </a:rPr>
                        <a:t>PrefixLength</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err="1" smtClean="0">
                          <a:solidFill>
                            <a:schemeClr val="tx1"/>
                          </a:solidFill>
                          <a:latin typeface="Huawei Sans" panose="020C0503030203020204" pitchFamily="34" charset="0"/>
                        </a:rPr>
                        <a:t>PrefixOptions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0</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612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Address Prefix</a:t>
                      </a:r>
                    </a:p>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err="1" smtClean="0">
                          <a:solidFill>
                            <a:schemeClr val="tx1"/>
                          </a:solidFill>
                          <a:latin typeface="Huawei Sans" panose="020C0503030203020204" pitchFamily="34" charset="0"/>
                        </a:rPr>
                        <a:t>PrefixLength</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err="1" smtClean="0">
                          <a:solidFill>
                            <a:schemeClr val="tx1"/>
                          </a:solidFill>
                          <a:latin typeface="Huawei Sans" panose="020C0503030203020204" pitchFamily="34" charset="0"/>
                        </a:rPr>
                        <a:t>PrefixOptions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0</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612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Address Prefix</a:t>
                      </a:r>
                    </a:p>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sp>
        <p:nvSpPr>
          <p:cNvPr id="3" name="文本占位符 2"/>
          <p:cNvSpPr>
            <a:spLocks noGrp="1"/>
          </p:cNvSpPr>
          <p:nvPr>
            <p:ph type="body" sz="quarter" idx="10"/>
          </p:nvPr>
        </p:nvSpPr>
        <p:spPr/>
        <p:txBody>
          <a:bodyPr wrap="square">
            <a:noAutofit/>
          </a:bodyPr>
          <a:lstStyle/>
          <a:p>
            <a:pPr marL="0" indent="0" fontAlgn="ctr">
              <a:buNone/>
            </a:pPr>
            <a:r>
              <a:rPr lang="en-US" sz="2000" dirty="0" smtClean="0">
                <a:latin typeface="Huawei Sans" panose="020C0503030203020204" pitchFamily="34" charset="0"/>
              </a:rPr>
              <a:t>Link-LSA format</a:t>
            </a:r>
            <a:endParaRPr lang="en-US" altLang="zh-CN" sz="2000" dirty="0" smtClean="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Type 8: Link-LSA (Added in OSPFv3)</a:t>
            </a:r>
            <a:endParaRPr lang="en-US" altLang="zh-CN" dirty="0">
              <a:latin typeface="Huawei Sans" panose="020C0503030203020204" pitchFamily="34" charset="0"/>
            </a:endParaRPr>
          </a:p>
        </p:txBody>
      </p:sp>
      <p:sp>
        <p:nvSpPr>
          <p:cNvPr id="8" name="文本占位符 2"/>
          <p:cNvSpPr txBox="1">
            <a:spLocks/>
          </p:cNvSpPr>
          <p:nvPr/>
        </p:nvSpPr>
        <p:spPr bwMode="auto">
          <a:xfrm>
            <a:off x="5934076" y="1395411"/>
            <a:ext cx="5811838" cy="51482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800" dirty="0" smtClean="0">
                <a:latin typeface="Huawei Sans" panose="020C0503030203020204" pitchFamily="34" charset="0"/>
              </a:rPr>
              <a:t>Each device generates a link-LSA for each attached link and floods the link-LSA only on the originating link.</a:t>
            </a:r>
            <a:endParaRPr lang="en-US" altLang="zh-CN" sz="1800" dirty="0" smtClean="0">
              <a:latin typeface="Huawei Sans" panose="020C0503030203020204" pitchFamily="34" charset="0"/>
            </a:endParaRPr>
          </a:p>
          <a:p>
            <a:pPr fontAlgn="ctr">
              <a:lnSpc>
                <a:spcPct val="100000"/>
              </a:lnSpc>
            </a:pPr>
            <a:r>
              <a:rPr lang="en-US" sz="1800" dirty="0" smtClean="0">
                <a:latin typeface="Huawei Sans" panose="020C0503030203020204" pitchFamily="34" charset="0"/>
              </a:rPr>
              <a:t>Link-LSA functions:</a:t>
            </a:r>
          </a:p>
          <a:p>
            <a:pPr lvl="1" fontAlgn="ctr">
              <a:lnSpc>
                <a:spcPct val="100000"/>
              </a:lnSpc>
            </a:pPr>
            <a:r>
              <a:rPr lang="en-US" sz="1600" dirty="0" smtClean="0">
                <a:latin typeface="Huawei Sans" panose="020C0503030203020204" pitchFamily="34" charset="0"/>
              </a:rPr>
              <a:t>Advertises the link-local address of the local interface to other routers attached to the originating link.</a:t>
            </a:r>
            <a:endParaRPr lang="en-US" altLang="zh-CN"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Advertises a list of IPv6 prefixes of the local interface to other routers attached to the originating link.</a:t>
            </a:r>
            <a:endParaRPr lang="en-US" altLang="zh-CN"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Advertises a collection of Options bits in the network-LSA originated on the local link to other routers attached to the originating link.</a:t>
            </a:r>
            <a:endParaRPr lang="en-US" altLang="zh-CN" sz="1600" dirty="0" smtClean="0">
              <a:latin typeface="Huawei Sans" panose="020C0503030203020204" pitchFamily="34" charset="0"/>
            </a:endParaRPr>
          </a:p>
          <a:p>
            <a:pPr fontAlgn="ctr">
              <a:lnSpc>
                <a:spcPct val="100000"/>
              </a:lnSpc>
            </a:pPr>
            <a:r>
              <a:rPr lang="en-US" sz="1800" dirty="0" smtClean="0">
                <a:latin typeface="Huawei Sans" panose="020C0503030203020204" pitchFamily="34" charset="0"/>
              </a:rPr>
              <a:t>Description of key fields:</a:t>
            </a:r>
            <a:endParaRPr lang="en-US" altLang="zh-CN" sz="18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Link-Local Interface Address: indicates the link-local address of the interface that connects the originating router to the link, and occupies 16 bytes. This address is contained only in the Link-LSA.</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2053774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extLst>
              <p:ext uri="{D42A27DB-BD31-4B8C-83A1-F6EECF244321}">
                <p14:modId xmlns:p14="http://schemas.microsoft.com/office/powerpoint/2010/main" val="225937305"/>
              </p:ext>
            </p:extLst>
          </p:nvPr>
        </p:nvGraphicFramePr>
        <p:xfrm>
          <a:off x="528273" y="1892375"/>
          <a:ext cx="5041141" cy="2142000"/>
        </p:xfrm>
        <a:graphic>
          <a:graphicData uri="http://schemas.openxmlformats.org/drawingml/2006/table">
            <a:tbl>
              <a:tblPr firstRow="1" bandRow="1"/>
              <a:tblGrid>
                <a:gridCol w="1214443"/>
                <a:gridCol w="1397809"/>
                <a:gridCol w="2428889"/>
              </a:tblGrid>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Number of Prefixes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Referenced LS Type</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Referenced Link State ID</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endParaRPr kumimoji="0" lang="zh-CN" altLang="en-US" sz="1400" b="0" i="0" u="none" strike="noStrike" kern="1200" cap="none" normalizeH="0" baseline="0" dirty="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Referenced Advertising Router</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err="1" smtClean="0">
                          <a:solidFill>
                            <a:schemeClr val="tx1"/>
                          </a:solidFill>
                          <a:latin typeface="Huawei Sans" panose="020C0503030203020204" pitchFamily="34" charset="0"/>
                        </a:rPr>
                        <a:t>PrefixLength</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err="1" smtClean="0">
                          <a:solidFill>
                            <a:schemeClr val="tx1"/>
                          </a:solidFill>
                          <a:latin typeface="Huawei Sans" panose="020C0503030203020204" pitchFamily="34" charset="0"/>
                        </a:rPr>
                        <a:t>PrefixOptions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Metric</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612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Address Prefix</a:t>
                      </a:r>
                    </a:p>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zh-CN" altLang="en-US" sz="1400" b="0" i="0" u="none" strike="noStrike" kern="1200" cap="none" normalizeH="0" baseline="0" dirty="0" smtClean="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sp>
        <p:nvSpPr>
          <p:cNvPr id="3" name="文本占位符 2"/>
          <p:cNvSpPr>
            <a:spLocks noGrp="1"/>
          </p:cNvSpPr>
          <p:nvPr>
            <p:ph type="body" sz="quarter" idx="10"/>
          </p:nvPr>
        </p:nvSpPr>
        <p:spPr/>
        <p:txBody>
          <a:bodyPr wrap="square">
            <a:noAutofit/>
          </a:bodyPr>
          <a:lstStyle/>
          <a:p>
            <a:pPr marL="0" indent="0" fontAlgn="ctr">
              <a:buNone/>
            </a:pPr>
            <a:r>
              <a:rPr lang="en-US" sz="2000" dirty="0" smtClean="0">
                <a:latin typeface="Huawei Sans" panose="020C0503030203020204" pitchFamily="34" charset="0"/>
              </a:rPr>
              <a:t>Intra-area-prefix-LSA format</a:t>
            </a:r>
            <a:endParaRPr lang="en-US" altLang="zh-CN" sz="2000" dirty="0" smtClean="0">
              <a:latin typeface="Huawei Sans" panose="020C0503030203020204" pitchFamily="34" charset="0"/>
            </a:endParaRPr>
          </a:p>
        </p:txBody>
      </p:sp>
      <p:sp>
        <p:nvSpPr>
          <p:cNvPr id="2" name="标题 1"/>
          <p:cNvSpPr>
            <a:spLocks noGrp="1"/>
          </p:cNvSpPr>
          <p:nvPr>
            <p:ph type="title"/>
          </p:nvPr>
        </p:nvSpPr>
        <p:spPr>
          <a:xfrm>
            <a:off x="1594800" y="219900"/>
            <a:ext cx="7377750" cy="640800"/>
          </a:xfrm>
        </p:spPr>
        <p:txBody>
          <a:bodyPr wrap="square">
            <a:noAutofit/>
          </a:bodyPr>
          <a:lstStyle/>
          <a:p>
            <a:pPr fontAlgn="ctr"/>
            <a:r>
              <a:rPr lang="en-US" dirty="0" smtClean="0">
                <a:latin typeface="Huawei Sans" panose="020C0503030203020204" pitchFamily="34" charset="0"/>
              </a:rPr>
              <a:t>Type 9: Intra-Area-Prefix-LSA (Added in OSPFv3)</a:t>
            </a:r>
            <a:endParaRPr lang="en-US" altLang="zh-CN" dirty="0">
              <a:latin typeface="Huawei Sans" panose="020C0503030203020204" pitchFamily="34" charset="0"/>
            </a:endParaRPr>
          </a:p>
        </p:txBody>
      </p:sp>
      <p:sp>
        <p:nvSpPr>
          <p:cNvPr id="8" name="文本占位符 2"/>
          <p:cNvSpPr txBox="1">
            <a:spLocks/>
          </p:cNvSpPr>
          <p:nvPr/>
        </p:nvSpPr>
        <p:spPr bwMode="auto">
          <a:xfrm>
            <a:off x="6118230" y="1233486"/>
            <a:ext cx="5627683" cy="501491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fontAlgn="ctr">
              <a:lnSpc>
                <a:spcPct val="110000"/>
              </a:lnSpc>
            </a:pPr>
            <a:r>
              <a:rPr lang="en-US" sz="1800" dirty="0" smtClean="0">
                <a:latin typeface="Huawei Sans" panose="020C0503030203020204" pitchFamily="34" charset="0"/>
              </a:rPr>
              <a:t>In OSPFv2, Type 1 and Type 2 LSAs can be used to describe topology and network segment information. In OSPFv3, however, these two types of LSAs contain only topology information. How does OSPFv3 describe network segment information?</a:t>
            </a:r>
            <a:endParaRPr lang="en-US" altLang="zh-CN" sz="1800" dirty="0" smtClean="0">
              <a:latin typeface="Huawei Sans" panose="020C0503030203020204" pitchFamily="34" charset="0"/>
            </a:endParaRPr>
          </a:p>
          <a:p>
            <a:pPr algn="l" fontAlgn="ctr">
              <a:lnSpc>
                <a:spcPct val="110000"/>
              </a:lnSpc>
            </a:pPr>
            <a:r>
              <a:rPr lang="en-US" sz="1800" dirty="0" smtClean="0">
                <a:latin typeface="Huawei Sans" panose="020C0503030203020204" pitchFamily="34" charset="0"/>
              </a:rPr>
              <a:t>Type 9 LSAs describe network segment information and are flooded only in the area to which the originating router belongs. OSPFv3 depends on both Type 9 LSAs and topology information to calculate OSPFv3 routes. Type 9 LSAs have the following two functions:</a:t>
            </a:r>
            <a:endParaRPr lang="en-US" altLang="zh-CN" sz="1800" dirty="0" smtClean="0">
              <a:latin typeface="Huawei Sans" panose="020C0503030203020204" pitchFamily="34" charset="0"/>
            </a:endParaRPr>
          </a:p>
          <a:p>
            <a:pPr lvl="1" fontAlgn="ctr">
              <a:lnSpc>
                <a:spcPct val="110000"/>
              </a:lnSpc>
            </a:pPr>
            <a:r>
              <a:rPr lang="en-US" sz="1600" dirty="0" smtClean="0">
                <a:latin typeface="Huawei Sans" panose="020C0503030203020204" pitchFamily="34" charset="0"/>
              </a:rPr>
              <a:t>Type 9 LSAs generated by each device describe the IPv6 address prefixes associated with router-LSAs.</a:t>
            </a:r>
            <a:endParaRPr lang="en-US" altLang="zh-CN" sz="1600" dirty="0" smtClean="0">
              <a:latin typeface="Huawei Sans" panose="020C0503030203020204" pitchFamily="34" charset="0"/>
            </a:endParaRPr>
          </a:p>
          <a:p>
            <a:pPr lvl="1" fontAlgn="ctr">
              <a:lnSpc>
                <a:spcPct val="110000"/>
              </a:lnSpc>
            </a:pPr>
            <a:r>
              <a:rPr lang="en-US" sz="1600" dirty="0" smtClean="0">
                <a:latin typeface="Huawei Sans" panose="020C0503030203020204" pitchFamily="34" charset="0"/>
              </a:rPr>
              <a:t>Type 9 LSAs generated by a DR describe the IPv6 address prefixes associated with network-LSAs.</a:t>
            </a:r>
            <a:endParaRPr lang="en-US" altLang="zh-CN" sz="1600" dirty="0" smtClean="0">
              <a:latin typeface="Huawei Sans" panose="020C0503030203020204" pitchFamily="34" charset="0"/>
            </a:endParaRPr>
          </a:p>
          <a:p>
            <a:pPr algn="l" fontAlgn="ctr">
              <a:lnSpc>
                <a:spcPct val="110000"/>
              </a:lnSpc>
            </a:pPr>
            <a:endParaRPr lang="en-US" altLang="zh-CN" sz="1800" dirty="0" smtClean="0">
              <a:latin typeface="Huawei Sans" panose="020C0503030203020204" pitchFamily="34" charset="0"/>
            </a:endParaRPr>
          </a:p>
        </p:txBody>
      </p:sp>
    </p:spTree>
    <p:extLst>
      <p:ext uri="{BB962C8B-B14F-4D97-AF65-F5344CB8AC3E}">
        <p14:creationId xmlns:p14="http://schemas.microsoft.com/office/powerpoint/2010/main" val="19575777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2509238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Examples of OSPFv3 LSAs</a:t>
            </a:r>
            <a:endParaRPr lang="en-US" altLang="zh-CN" dirty="0">
              <a:latin typeface="Huawei Sans" panose="020C0503030203020204" pitchFamily="34" charset="0"/>
            </a:endParaRPr>
          </a:p>
        </p:txBody>
      </p:sp>
      <p:sp>
        <p:nvSpPr>
          <p:cNvPr id="37" name="文本框 36"/>
          <p:cNvSpPr txBox="1"/>
          <p:nvPr/>
        </p:nvSpPr>
        <p:spPr>
          <a:xfrm>
            <a:off x="6104141" y="1241482"/>
            <a:ext cx="5641772" cy="5078313"/>
          </a:xfrm>
          <a:prstGeom prst="rect">
            <a:avLst/>
          </a:prstGeom>
          <a:solidFill>
            <a:srgbClr val="F4FBFE"/>
          </a:solidFill>
          <a:ln>
            <a:noFill/>
          </a:ln>
        </p:spPr>
        <p:txBody>
          <a:bodyPr wrap="square" rtlCol="0">
            <a:noAutofit/>
          </a:bodyPr>
          <a:lstStyle/>
          <a:p>
            <a:pPr fontAlgn="ctr"/>
            <a:r>
              <a:rPr lang="en-US" sz="1200" dirty="0" smtClean="0">
                <a:latin typeface="Huawei Sans" panose="020C0503030203020204" pitchFamily="34" charset="0"/>
              </a:rPr>
              <a:t>[R2]display ospfv3 </a:t>
            </a:r>
            <a:r>
              <a:rPr lang="en-US" sz="1200" dirty="0" err="1" smtClean="0">
                <a:latin typeface="Huawei Sans" panose="020C0503030203020204" pitchFamily="34" charset="0"/>
              </a:rPr>
              <a:t>lsdb</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 indicates STALE LSA</a:t>
            </a: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OSPFv3 Router with ID (10.1.2.2) (Process 1)</a:t>
            </a: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Link-LSA (Interface GigabitEthernet0/0/0)</a:t>
            </a:r>
          </a:p>
          <a:p>
            <a:pPr fontAlgn="ctr"/>
            <a:r>
              <a:rPr lang="en-US" sz="1200" dirty="0" smtClean="0">
                <a:latin typeface="Huawei Sans" panose="020C0503030203020204" pitchFamily="34" charset="0"/>
              </a:rPr>
              <a:t>Link State ID   Origin Router    Age   </a:t>
            </a:r>
            <a:r>
              <a:rPr lang="en-US" sz="1200" dirty="0" err="1" smtClean="0">
                <a:latin typeface="Huawei Sans" panose="020C0503030203020204" pitchFamily="34" charset="0"/>
              </a:rPr>
              <a:t>Seq</a:t>
            </a:r>
            <a:r>
              <a:rPr lang="en-US" sz="1200" dirty="0" smtClean="0">
                <a:latin typeface="Huawei Sans" panose="020C0503030203020204" pitchFamily="34" charset="0"/>
              </a:rPr>
              <a:t>#            </a:t>
            </a:r>
            <a:r>
              <a:rPr lang="en-US" sz="1200" dirty="0" err="1" smtClean="0">
                <a:latin typeface="Huawei Sans" panose="020C0503030203020204" pitchFamily="34" charset="0"/>
              </a:rPr>
              <a:t>CkSum</a:t>
            </a:r>
            <a:r>
              <a:rPr lang="en-US" sz="1200" dirty="0" smtClean="0">
                <a:latin typeface="Huawei Sans" panose="020C0503030203020204" pitchFamily="34" charset="0"/>
              </a:rPr>
              <a:t>  Prefix</a:t>
            </a:r>
          </a:p>
          <a:p>
            <a:pPr fontAlgn="ctr"/>
            <a:r>
              <a:rPr lang="en-US" sz="1200" dirty="0" smtClean="0">
                <a:latin typeface="Huawei Sans" panose="020C0503030203020204" pitchFamily="34" charset="0"/>
              </a:rPr>
              <a:t>0.0.0.3	   10.1.2.2            0080  0x80000002 0x1c52      1</a:t>
            </a:r>
          </a:p>
          <a:p>
            <a:pPr fontAlgn="ctr"/>
            <a:r>
              <a:rPr lang="en-US" sz="1200" dirty="0" smtClean="0">
                <a:latin typeface="Huawei Sans" panose="020C0503030203020204" pitchFamily="34" charset="0"/>
              </a:rPr>
              <a:t>0.0.0.4	   10.1.3.3            0075  0x80000002 0x2a59      1</a:t>
            </a:r>
          </a:p>
          <a:p>
            <a:pPr fontAlgn="ctr"/>
            <a:r>
              <a:rPr lang="en-US" sz="1200" dirty="0" smtClean="0">
                <a:solidFill>
                  <a:srgbClr val="EC7061"/>
                </a:solidFill>
                <a:latin typeface="Huawei Sans" panose="020C0503030203020204" pitchFamily="34" charset="0"/>
              </a:rPr>
              <a:t>0.0.0.5	   10.1.4.4            0089  0x80000002 0xe2a3      1</a:t>
            </a: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Link-LSA (Interface GigabitEthernet0/0/1)</a:t>
            </a:r>
          </a:p>
          <a:p>
            <a:pPr fontAlgn="ctr"/>
            <a:r>
              <a:rPr lang="en-US" sz="1200" dirty="0" smtClean="0">
                <a:latin typeface="Huawei Sans" panose="020C0503030203020204" pitchFamily="34" charset="0"/>
              </a:rPr>
              <a:t>Link State ID   Origin Router    Age   </a:t>
            </a:r>
            <a:r>
              <a:rPr lang="en-US" sz="1200" dirty="0" err="1" smtClean="0">
                <a:latin typeface="Huawei Sans" panose="020C0503030203020204" pitchFamily="34" charset="0"/>
              </a:rPr>
              <a:t>Seq</a:t>
            </a:r>
            <a:r>
              <a:rPr lang="en-US" sz="1200" dirty="0" smtClean="0">
                <a:latin typeface="Huawei Sans" panose="020C0503030203020204" pitchFamily="34" charset="0"/>
              </a:rPr>
              <a:t>#            </a:t>
            </a:r>
            <a:r>
              <a:rPr lang="en-US" sz="1200" dirty="0" err="1" smtClean="0">
                <a:latin typeface="Huawei Sans" panose="020C0503030203020204" pitchFamily="34" charset="0"/>
              </a:rPr>
              <a:t>CkSum</a:t>
            </a:r>
            <a:r>
              <a:rPr lang="en-US" sz="1200" dirty="0" smtClean="0">
                <a:latin typeface="Huawei Sans" panose="020C0503030203020204" pitchFamily="34" charset="0"/>
              </a:rPr>
              <a:t>  Prefix</a:t>
            </a:r>
          </a:p>
          <a:p>
            <a:pPr fontAlgn="ctr"/>
            <a:r>
              <a:rPr lang="en-US" sz="1200" dirty="0" smtClean="0">
                <a:latin typeface="Huawei Sans" panose="020C0503030203020204" pitchFamily="34" charset="0"/>
              </a:rPr>
              <a:t>0.0.0.4         	   10.1.1.1            0070  0x80000002 0xe971      1</a:t>
            </a:r>
          </a:p>
          <a:p>
            <a:pPr fontAlgn="ctr"/>
            <a:r>
              <a:rPr lang="en-US" sz="1200" dirty="0" smtClean="0">
                <a:latin typeface="Huawei Sans" panose="020C0503030203020204" pitchFamily="34" charset="0"/>
              </a:rPr>
              <a:t>0.0.0.4         	   10.1.2.2            0069  0x80000002 0x9fdd       1</a:t>
            </a: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Router-LSA (Area 0.0.0.0)</a:t>
            </a:r>
          </a:p>
          <a:p>
            <a:pPr fontAlgn="ctr"/>
            <a:r>
              <a:rPr lang="en-US" sz="1200" dirty="0" smtClean="0">
                <a:latin typeface="Huawei Sans" panose="020C0503030203020204" pitchFamily="34" charset="0"/>
              </a:rPr>
              <a:t>...</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Network-LSA (Area 0.0.0.0)</a:t>
            </a:r>
          </a:p>
          <a:p>
            <a:pPr fontAlgn="ctr"/>
            <a:r>
              <a:rPr lang="en-US" sz="1200" dirty="0" smtClean="0">
                <a:latin typeface="Huawei Sans" panose="020C0503030203020204" pitchFamily="34" charset="0"/>
              </a:rPr>
              <a:t>Link State ID   Origin Router    Age   </a:t>
            </a:r>
            <a:r>
              <a:rPr lang="en-US" sz="1200" dirty="0" err="1" smtClean="0">
                <a:latin typeface="Huawei Sans" panose="020C0503030203020204" pitchFamily="34" charset="0"/>
              </a:rPr>
              <a:t>Seq</a:t>
            </a:r>
            <a:r>
              <a:rPr lang="en-US" sz="1200" dirty="0" smtClean="0">
                <a:latin typeface="Huawei Sans" panose="020C0503030203020204" pitchFamily="34" charset="0"/>
              </a:rPr>
              <a:t>#            </a:t>
            </a:r>
            <a:r>
              <a:rPr lang="en-US" sz="1200" dirty="0" err="1" smtClean="0">
                <a:latin typeface="Huawei Sans" panose="020C0503030203020204" pitchFamily="34" charset="0"/>
              </a:rPr>
              <a:t>CkSum</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0.0.0.4             10.1.2.2            0030  0x80000001 0x9564</a:t>
            </a:r>
          </a:p>
          <a:p>
            <a:pPr fontAlgn="ctr"/>
            <a:r>
              <a:rPr lang="en-US" sz="1200" dirty="0" smtClean="0">
                <a:latin typeface="Huawei Sans" panose="020C0503030203020204" pitchFamily="34" charset="0"/>
              </a:rPr>
              <a:t>0.0.0.5             10.1.4.4            0036  0x80000002 0xc810</a:t>
            </a: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Intra-Area-Prefix-LSA (Area 0.0.0.0)</a:t>
            </a:r>
          </a:p>
          <a:p>
            <a:pPr fontAlgn="ctr"/>
            <a:r>
              <a:rPr lang="en-US" sz="1200" dirty="0" smtClean="0">
                <a:latin typeface="Huawei Sans" panose="020C0503030203020204" pitchFamily="34" charset="0"/>
              </a:rPr>
              <a:t>Link State ID   Origin Router    Age   </a:t>
            </a:r>
            <a:r>
              <a:rPr lang="en-US" sz="1200" dirty="0" err="1" smtClean="0">
                <a:latin typeface="Huawei Sans" panose="020C0503030203020204" pitchFamily="34" charset="0"/>
              </a:rPr>
              <a:t>Seq</a:t>
            </a:r>
            <a:r>
              <a:rPr lang="en-US" sz="1200" dirty="0" smtClean="0">
                <a:latin typeface="Huawei Sans" panose="020C0503030203020204" pitchFamily="34" charset="0"/>
              </a:rPr>
              <a:t>#            </a:t>
            </a:r>
            <a:r>
              <a:rPr lang="en-US" sz="1200" dirty="0" err="1" smtClean="0">
                <a:latin typeface="Huawei Sans" panose="020C0503030203020204" pitchFamily="34" charset="0"/>
              </a:rPr>
              <a:t>CkSum</a:t>
            </a:r>
            <a:r>
              <a:rPr lang="en-US" sz="1200" dirty="0" smtClean="0">
                <a:latin typeface="Huawei Sans" panose="020C0503030203020204" pitchFamily="34" charset="0"/>
              </a:rPr>
              <a:t>  Prefix Reference</a:t>
            </a: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0.0.0.1         	   10.1.2.2            0028  0x80000006 0x1527      1   Network-LSA</a:t>
            </a:r>
            <a:endParaRPr lang="en-US" altLang="zh-CN" sz="1200" dirty="0" smtClean="0">
              <a:latin typeface="Huawei Sans" panose="020C0503030203020204" pitchFamily="34" charset="0"/>
            </a:endParaRPr>
          </a:p>
          <a:p>
            <a:pPr fontAlgn="ctr"/>
            <a:r>
              <a:rPr lang="en-US" sz="1200" dirty="0" smtClean="0">
                <a:solidFill>
                  <a:srgbClr val="EC7061"/>
                </a:solidFill>
                <a:latin typeface="Huawei Sans" panose="020C0503030203020204" pitchFamily="34" charset="0"/>
              </a:rPr>
              <a:t>0.0.0.1         	   10.1.4.4            0034  0x80000003 0xfc28       1   Network-LSA</a:t>
            </a:r>
            <a:endParaRPr lang="en-US" altLang="zh-CN" sz="1200" dirty="0">
              <a:solidFill>
                <a:srgbClr val="EC7061"/>
              </a:solidFill>
              <a:latin typeface="Huawei Sans" panose="020C0503030203020204" pitchFamily="34" charset="0"/>
            </a:endParaRPr>
          </a:p>
        </p:txBody>
      </p:sp>
      <p:graphicFrame>
        <p:nvGraphicFramePr>
          <p:cNvPr id="56" name="表格 55"/>
          <p:cNvGraphicFramePr>
            <a:graphicFrameLocks noGrp="1"/>
          </p:cNvGraphicFramePr>
          <p:nvPr>
            <p:extLst>
              <p:ext uri="{D42A27DB-BD31-4B8C-83A1-F6EECF244321}">
                <p14:modId xmlns:p14="http://schemas.microsoft.com/office/powerpoint/2010/main" val="3487048783"/>
              </p:ext>
            </p:extLst>
          </p:nvPr>
        </p:nvGraphicFramePr>
        <p:xfrm>
          <a:off x="552451" y="3891683"/>
          <a:ext cx="5377713" cy="2225040"/>
        </p:xfrm>
        <a:graphic>
          <a:graphicData uri="http://schemas.openxmlformats.org/drawingml/2006/table">
            <a:tbl>
              <a:tblPr firstRow="1" bandRow="1">
                <a:tableStyleId>{72833802-FEF1-4C79-8D5D-14CF1EAF98D9}</a:tableStyleId>
              </a:tblPr>
              <a:tblGrid>
                <a:gridCol w="800099"/>
                <a:gridCol w="1054285"/>
                <a:gridCol w="1112630"/>
                <a:gridCol w="2410699"/>
              </a:tblGrid>
              <a:tr h="370840">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Router ID</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 Address</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370840">
                <a:tc>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10.1.1.1</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lang="en-US" sz="1400" dirty="0" smtClean="0">
                          <a:solidFill>
                            <a:schemeClr val="tx1"/>
                          </a:solidFill>
                          <a:latin typeface="Huawei Sans" panose="020C0503030203020204" pitchFamily="34" charset="0"/>
                        </a:rPr>
                        <a:t>10.1.2.2</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GE0/0/0</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2001:DB8:2345:23::2/64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a:txBody>
                    <a:bodyPr/>
                    <a:lstStyle/>
                    <a:p>
                      <a:pPr algn="ctr" fontAlgn="ctr"/>
                      <a:r>
                        <a:rPr lang="en-US" sz="1400" dirty="0" smtClean="0">
                          <a:solidFill>
                            <a:schemeClr val="tx1"/>
                          </a:solidFill>
                          <a:latin typeface="Huawei Sans" panose="020C0503030203020204" pitchFamily="34" charset="0"/>
                        </a:rPr>
                        <a:t>R3</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10.1.3.3</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2001:DB8:2345:23::3/64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a:txBody>
                    <a:bodyPr/>
                    <a:lstStyle/>
                    <a:p>
                      <a:pPr algn="ctr" fontAlgn="ctr"/>
                      <a:r>
                        <a:rPr lang="en-US" sz="1400" dirty="0" smtClean="0">
                          <a:solidFill>
                            <a:schemeClr val="tx1"/>
                          </a:solidFill>
                          <a:latin typeface="Huawei Sans" panose="020C0503030203020204" pitchFamily="34" charset="0"/>
                        </a:rPr>
                        <a:t>R4</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10.1.4.4</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2001:DB8:2345:23::4/64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3" name="矩形 2"/>
          <p:cNvSpPr/>
          <p:nvPr/>
        </p:nvSpPr>
        <p:spPr>
          <a:xfrm>
            <a:off x="6104141" y="2185021"/>
            <a:ext cx="5655627" cy="1971341"/>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4" name="矩形 23"/>
          <p:cNvSpPr/>
          <p:nvPr/>
        </p:nvSpPr>
        <p:spPr>
          <a:xfrm>
            <a:off x="6104141" y="5443486"/>
            <a:ext cx="5655627" cy="876309"/>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 name="矩形 3"/>
          <p:cNvSpPr/>
          <p:nvPr/>
        </p:nvSpPr>
        <p:spPr>
          <a:xfrm>
            <a:off x="10654147" y="1986850"/>
            <a:ext cx="1096048" cy="30199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rPr>
              <a:t>Type 8 LSA</a:t>
            </a:r>
            <a:endParaRPr lang="en-US" altLang="zh-CN" sz="1400" b="1" dirty="0">
              <a:solidFill>
                <a:schemeClr val="bg1"/>
              </a:solidFill>
              <a:latin typeface="Huawei Sans" panose="020C0503030203020204" pitchFamily="34" charset="0"/>
            </a:endParaRPr>
          </a:p>
        </p:txBody>
      </p:sp>
      <p:sp>
        <p:nvSpPr>
          <p:cNvPr id="30" name="矩形 29"/>
          <p:cNvSpPr/>
          <p:nvPr/>
        </p:nvSpPr>
        <p:spPr>
          <a:xfrm>
            <a:off x="10654147" y="5292489"/>
            <a:ext cx="1096048" cy="30199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smtClean="0">
                <a:solidFill>
                  <a:schemeClr val="bg1"/>
                </a:solidFill>
                <a:latin typeface="Huawei Sans" panose="020C0503030203020204" pitchFamily="34" charset="0"/>
              </a:rPr>
              <a:t>Type 9 LSA</a:t>
            </a:r>
            <a:endParaRPr lang="en-US" altLang="zh-CN" sz="1400" b="1" dirty="0">
              <a:solidFill>
                <a:schemeClr val="bg1"/>
              </a:solidFill>
              <a:latin typeface="Huawei Sans" panose="020C0503030203020204" pitchFamily="34" charset="0"/>
            </a:endParaRPr>
          </a:p>
        </p:txBody>
      </p:sp>
      <p:grpSp>
        <p:nvGrpSpPr>
          <p:cNvPr id="15" name="组合 14"/>
          <p:cNvGrpSpPr/>
          <p:nvPr/>
        </p:nvGrpSpPr>
        <p:grpSpPr>
          <a:xfrm>
            <a:off x="952555" y="1544744"/>
            <a:ext cx="4195259" cy="1790729"/>
            <a:chOff x="952555" y="1544744"/>
            <a:chExt cx="4195259" cy="1790729"/>
          </a:xfrm>
        </p:grpSpPr>
        <p:pic>
          <p:nvPicPr>
            <p:cNvPr id="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1306" y="2327231"/>
              <a:ext cx="541201" cy="442800"/>
            </a:xfrm>
            <a:prstGeom prst="rect">
              <a:avLst/>
            </a:prstGeom>
            <a:noFill/>
          </p:spPr>
        </p:pic>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79838" y="1797641"/>
              <a:ext cx="541201" cy="442800"/>
            </a:xfrm>
            <a:prstGeom prst="rect">
              <a:avLst/>
            </a:prstGeom>
            <a:noFill/>
          </p:spPr>
        </p:pic>
        <p:cxnSp>
          <p:nvCxnSpPr>
            <p:cNvPr id="11" name="直接连接符 10"/>
            <p:cNvCxnSpPr>
              <a:stCxn id="6" idx="3"/>
            </p:cNvCxnSpPr>
            <p:nvPr/>
          </p:nvCxnSpPr>
          <p:spPr>
            <a:xfrm>
              <a:off x="1522507" y="2548631"/>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endCxn id="31" idx="1"/>
            </p:cNvCxnSpPr>
            <p:nvPr/>
          </p:nvCxnSpPr>
          <p:spPr>
            <a:xfrm>
              <a:off x="2952639" y="2548631"/>
              <a:ext cx="695257" cy="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31" idx="1"/>
              <a:endCxn id="8" idx="1"/>
            </p:cNvCxnSpPr>
            <p:nvPr/>
          </p:nvCxnSpPr>
          <p:spPr>
            <a:xfrm flipV="1">
              <a:off x="3647896" y="2019041"/>
              <a:ext cx="931942" cy="5304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312"/>
            <p:cNvSpPr>
              <a:spLocks noChangeArrowheads="1"/>
            </p:cNvSpPr>
            <p:nvPr/>
          </p:nvSpPr>
          <p:spPr bwMode="auto">
            <a:xfrm>
              <a:off x="952555" y="208644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27" name="Rectangle 312"/>
            <p:cNvSpPr>
              <a:spLocks noChangeArrowheads="1"/>
            </p:cNvSpPr>
            <p:nvPr/>
          </p:nvSpPr>
          <p:spPr bwMode="auto">
            <a:xfrm>
              <a:off x="2383986" y="208651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28" name="Rectangle 312"/>
            <p:cNvSpPr>
              <a:spLocks noChangeArrowheads="1"/>
            </p:cNvSpPr>
            <p:nvPr/>
          </p:nvSpPr>
          <p:spPr bwMode="auto">
            <a:xfrm>
              <a:off x="4553062" y="154474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29" name="Rectangle 312"/>
            <p:cNvSpPr>
              <a:spLocks noChangeArrowheads="1"/>
            </p:cNvSpPr>
            <p:nvPr/>
          </p:nvSpPr>
          <p:spPr bwMode="auto">
            <a:xfrm>
              <a:off x="4544884" y="266702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46" name="Rectangle 312"/>
            <p:cNvSpPr>
              <a:spLocks noChangeArrowheads="1"/>
            </p:cNvSpPr>
            <p:nvPr/>
          </p:nvSpPr>
          <p:spPr bwMode="auto">
            <a:xfrm>
              <a:off x="1381754" y="229157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47" name="Rectangle 312"/>
            <p:cNvSpPr>
              <a:spLocks noChangeArrowheads="1"/>
            </p:cNvSpPr>
            <p:nvPr/>
          </p:nvSpPr>
          <p:spPr bwMode="auto">
            <a:xfrm>
              <a:off x="1609754" y="25157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48" name="Rectangle 312"/>
            <p:cNvSpPr>
              <a:spLocks noChangeArrowheads="1"/>
            </p:cNvSpPr>
            <p:nvPr/>
          </p:nvSpPr>
          <p:spPr bwMode="auto">
            <a:xfrm>
              <a:off x="2818935" y="230110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GE0/0/0</a:t>
              </a:r>
              <a:endParaRPr lang="en-US" altLang="zh-CN" sz="1200" dirty="0">
                <a:latin typeface="Huawei Sans" panose="020C0503030203020204" pitchFamily="34" charset="0"/>
              </a:endParaRPr>
            </a:p>
          </p:txBody>
        </p:sp>
        <p:sp>
          <p:nvSpPr>
            <p:cNvPr id="49" name="Rectangle 312"/>
            <p:cNvSpPr>
              <a:spLocks noChangeArrowheads="1"/>
            </p:cNvSpPr>
            <p:nvPr/>
          </p:nvSpPr>
          <p:spPr bwMode="auto">
            <a:xfrm>
              <a:off x="3773278" y="181872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0" name="Rectangle 312"/>
            <p:cNvSpPr>
              <a:spLocks noChangeArrowheads="1"/>
            </p:cNvSpPr>
            <p:nvPr/>
          </p:nvSpPr>
          <p:spPr bwMode="auto">
            <a:xfrm>
              <a:off x="3763753" y="305840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5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79838" y="2892673"/>
              <a:ext cx="541201" cy="442800"/>
            </a:xfrm>
            <a:prstGeom prst="rect">
              <a:avLst/>
            </a:prstGeom>
            <a:noFill/>
          </p:spPr>
        </p:pic>
        <p:cxnSp>
          <p:nvCxnSpPr>
            <p:cNvPr id="55" name="直接连接符 54"/>
            <p:cNvCxnSpPr>
              <a:stCxn id="31" idx="1"/>
              <a:endCxn id="54" idx="1"/>
            </p:cNvCxnSpPr>
            <p:nvPr/>
          </p:nvCxnSpPr>
          <p:spPr>
            <a:xfrm>
              <a:off x="3647896" y="2549509"/>
              <a:ext cx="931942" cy="5645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图片 3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647896" y="2328109"/>
              <a:ext cx="540000" cy="442800"/>
            </a:xfrm>
            <a:prstGeom prst="rect">
              <a:avLst/>
            </a:prstGeom>
          </p:spPr>
        </p:pic>
      </p:grpSp>
      <p:pic>
        <p:nvPicPr>
          <p:cNvPr id="33" name="Picture 2" descr="G:\做的项目\公共\扁平图标切换\更新2015_01_21\oss扁平图标库2015_01_21更新-04.png"/>
          <p:cNvPicPr>
            <a:picLocks noChangeAspect="1" noChangeArrowheads="1"/>
          </p:cNvPicPr>
          <p:nvPr/>
        </p:nvPicPr>
        <p:blipFill>
          <a:blip r:embed="rId3" cstate="print">
            <a:duotone>
              <a:srgbClr val="EC7061">
                <a:shade val="45000"/>
                <a:satMod val="135000"/>
              </a:srgbClr>
              <a:prstClr val="white"/>
            </a:duotone>
          </a:blip>
          <a:stretch>
            <a:fillRect/>
          </a:stretch>
        </p:blipFill>
        <p:spPr bwMode="auto">
          <a:xfrm>
            <a:off x="2444634" y="2352222"/>
            <a:ext cx="492001" cy="402545"/>
          </a:xfrm>
          <a:prstGeom prst="rect">
            <a:avLst/>
          </a:prstGeom>
          <a:noFill/>
        </p:spPr>
      </p:pic>
    </p:spTree>
    <p:extLst>
      <p:ext uri="{BB962C8B-B14F-4D97-AF65-F5344CB8AC3E}">
        <p14:creationId xmlns:p14="http://schemas.microsoft.com/office/powerpoint/2010/main" val="175295053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089641" y="1261920"/>
            <a:ext cx="5639637" cy="653073"/>
          </a:xfrm>
        </p:spPr>
        <p:txBody>
          <a:bodyPr wrap="square">
            <a:noAutofit/>
          </a:bodyPr>
          <a:lstStyle/>
          <a:p>
            <a:pPr marL="0" indent="0" fontAlgn="ctr">
              <a:buNone/>
            </a:pPr>
            <a:r>
              <a:rPr lang="en-US" sz="1800" dirty="0" smtClean="0">
                <a:latin typeface="Huawei Sans" panose="020C0503030203020204" pitchFamily="34" charset="0"/>
              </a:rPr>
              <a:t>Check the link-LSA with the Link State ID of 0.0.0.5 on R2. The command output is as follows:</a:t>
            </a:r>
          </a:p>
          <a:p>
            <a:pPr fontAlgn="ctr"/>
            <a:endParaRPr lang="en-US" altLang="zh-CN"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Link-LSA Example</a:t>
            </a:r>
            <a:endParaRPr lang="en-US" altLang="zh-CN" dirty="0">
              <a:latin typeface="Huawei Sans" panose="020C0503030203020204" pitchFamily="34" charset="0"/>
            </a:endParaRPr>
          </a:p>
        </p:txBody>
      </p:sp>
      <p:sp>
        <p:nvSpPr>
          <p:cNvPr id="4" name="文本框 3"/>
          <p:cNvSpPr txBox="1"/>
          <p:nvPr/>
        </p:nvSpPr>
        <p:spPr>
          <a:xfrm>
            <a:off x="6106275" y="2292508"/>
            <a:ext cx="5639637" cy="3970318"/>
          </a:xfrm>
          <a:prstGeom prst="rect">
            <a:avLst/>
          </a:prstGeom>
          <a:solidFill>
            <a:srgbClr val="F4FBFE"/>
          </a:solidFill>
          <a:ln>
            <a:noFill/>
          </a:ln>
        </p:spPr>
        <p:txBody>
          <a:bodyPr wrap="square" rtlCol="0">
            <a:noAutofit/>
          </a:bodyPr>
          <a:lstStyle/>
          <a:p>
            <a:pPr fontAlgn="ctr"/>
            <a:r>
              <a:rPr lang="en-US" sz="1200" dirty="0" smtClean="0">
                <a:latin typeface="Huawei Sans" panose="020C0503030203020204" pitchFamily="34" charset="0"/>
              </a:rPr>
              <a:t>[R2]display ospfv3 </a:t>
            </a:r>
            <a:r>
              <a:rPr lang="en-US" sz="1200" dirty="0" err="1" smtClean="0">
                <a:latin typeface="Huawei Sans" panose="020C0503030203020204" pitchFamily="34" charset="0"/>
              </a:rPr>
              <a:t>lsdb</a:t>
            </a:r>
            <a:r>
              <a:rPr lang="en-US" sz="1200" dirty="0" smtClean="0">
                <a:latin typeface="Huawei Sans" panose="020C0503030203020204" pitchFamily="34" charset="0"/>
              </a:rPr>
              <a:t> </a:t>
            </a:r>
            <a:r>
              <a:rPr lang="en-US" sz="1200" dirty="0" smtClean="0">
                <a:solidFill>
                  <a:srgbClr val="EC7061"/>
                </a:solidFill>
                <a:latin typeface="Huawei Sans" panose="020C0503030203020204" pitchFamily="34" charset="0"/>
              </a:rPr>
              <a:t>link 0.0.0.5</a:t>
            </a: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OSPFv3 Router with ID (10.1.2.2) (Process 1)</a:t>
            </a: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Link-LSA (Interface GigabitEthernet0/0/0)</a:t>
            </a: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LS Age: 446</a:t>
            </a:r>
          </a:p>
          <a:p>
            <a:pPr fontAlgn="ctr"/>
            <a:r>
              <a:rPr lang="en-US" sz="1200" dirty="0" smtClean="0">
                <a:latin typeface="Huawei Sans" panose="020C0503030203020204" pitchFamily="34" charset="0"/>
              </a:rPr>
              <a:t>  LS Type: Link-LSA</a:t>
            </a:r>
          </a:p>
          <a:p>
            <a:pPr fontAlgn="ctr"/>
            <a:r>
              <a:rPr lang="en-US" sz="1200" dirty="0" smtClean="0">
                <a:latin typeface="Huawei Sans" panose="020C0503030203020204" pitchFamily="34" charset="0"/>
              </a:rPr>
              <a:t>  Link State ID: 0.0.0.5 </a:t>
            </a:r>
          </a:p>
          <a:p>
            <a:pPr fontAlgn="ctr"/>
            <a:r>
              <a:rPr lang="en-US" sz="1200" dirty="0" smtClean="0">
                <a:latin typeface="Huawei Sans" panose="020C0503030203020204" pitchFamily="34" charset="0"/>
              </a:rPr>
              <a:t>  Originating Router: 10.1.4.4</a:t>
            </a:r>
          </a:p>
          <a:p>
            <a:pPr fontAlgn="ctr"/>
            <a:r>
              <a:rPr lang="en-US" sz="1200" dirty="0" smtClean="0">
                <a:latin typeface="Huawei Sans" panose="020C0503030203020204" pitchFamily="34" charset="0"/>
              </a:rPr>
              <a:t>  LS </a:t>
            </a:r>
            <a:r>
              <a:rPr lang="en-US" sz="1200" dirty="0" err="1" smtClean="0">
                <a:latin typeface="Huawei Sans" panose="020C0503030203020204" pitchFamily="34" charset="0"/>
              </a:rPr>
              <a:t>Seq</a:t>
            </a:r>
            <a:r>
              <a:rPr lang="en-US" sz="1200" dirty="0" smtClean="0">
                <a:latin typeface="Huawei Sans" panose="020C0503030203020204" pitchFamily="34" charset="0"/>
              </a:rPr>
              <a:t> Number: 0x80000002</a:t>
            </a:r>
          </a:p>
          <a:p>
            <a:pPr fontAlgn="ctr"/>
            <a:r>
              <a:rPr lang="en-US" sz="1200" dirty="0" smtClean="0">
                <a:latin typeface="Huawei Sans" panose="020C0503030203020204" pitchFamily="34" charset="0"/>
              </a:rPr>
              <a:t>  Retransmit Count: 0</a:t>
            </a:r>
          </a:p>
          <a:p>
            <a:pPr fontAlgn="ctr"/>
            <a:r>
              <a:rPr lang="en-US" sz="1200" dirty="0" smtClean="0">
                <a:latin typeface="Huawei Sans" panose="020C0503030203020204" pitchFamily="34" charset="0"/>
              </a:rPr>
              <a:t>  Checksum: 0xE2A3</a:t>
            </a:r>
          </a:p>
          <a:p>
            <a:pPr fontAlgn="ctr"/>
            <a:r>
              <a:rPr lang="en-US" sz="1200" dirty="0" smtClean="0">
                <a:latin typeface="Huawei Sans" panose="020C0503030203020204" pitchFamily="34" charset="0"/>
              </a:rPr>
              <a:t>  Length: 56</a:t>
            </a:r>
          </a:p>
          <a:p>
            <a:pPr fontAlgn="ctr"/>
            <a:r>
              <a:rPr lang="en-US" sz="1200" dirty="0" smtClean="0">
                <a:latin typeface="Huawei Sans" panose="020C0503030203020204" pitchFamily="34" charset="0"/>
              </a:rPr>
              <a:t>  Priority: 1</a:t>
            </a:r>
          </a:p>
          <a:p>
            <a:pPr fontAlgn="ctr"/>
            <a:r>
              <a:rPr lang="en-US" sz="1200" dirty="0" smtClean="0">
                <a:latin typeface="Huawei Sans" panose="020C0503030203020204" pitchFamily="34" charset="0"/>
              </a:rPr>
              <a:t>  Options: 0x000013 (-|R|-|-|E|V6)</a:t>
            </a:r>
          </a:p>
          <a:p>
            <a:pPr fontAlgn="ctr"/>
            <a:r>
              <a:rPr lang="en-US" sz="1200" dirty="0" smtClean="0">
                <a:solidFill>
                  <a:srgbClr val="EC7061"/>
                </a:solidFill>
                <a:latin typeface="Huawei Sans" panose="020C0503030203020204" pitchFamily="34" charset="0"/>
              </a:rPr>
              <a:t>  Link-Local Address: FE80::2E0:FCFF:FEAC:6C5</a:t>
            </a:r>
          </a:p>
          <a:p>
            <a:pPr fontAlgn="ctr"/>
            <a:r>
              <a:rPr lang="en-US" sz="1200" dirty="0" smtClean="0">
                <a:latin typeface="Huawei Sans" panose="020C0503030203020204" pitchFamily="34" charset="0"/>
              </a:rPr>
              <a:t>  Number of Prefixes: 1</a:t>
            </a: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a:t>
            </a:r>
            <a:r>
              <a:rPr lang="en-US" sz="1200" dirty="0" smtClean="0">
                <a:solidFill>
                  <a:srgbClr val="EC7061"/>
                </a:solidFill>
                <a:latin typeface="Huawei Sans" panose="020C0503030203020204" pitchFamily="34" charset="0"/>
              </a:rPr>
              <a:t>Prefix: 2001:DB8:2345:23::/64</a:t>
            </a:r>
          </a:p>
          <a:p>
            <a:pPr fontAlgn="ctr"/>
            <a:r>
              <a:rPr lang="en-US" sz="1200" dirty="0" smtClean="0">
                <a:latin typeface="Huawei Sans" panose="020C0503030203020204" pitchFamily="34" charset="0"/>
              </a:rPr>
              <a:t>    Prefix Options: 0 (-|-|-|-|-)</a:t>
            </a:r>
            <a:endParaRPr lang="en-US" sz="1200" dirty="0">
              <a:latin typeface="Huawei Sans" panose="020C0503030203020204" pitchFamily="34" charset="0"/>
            </a:endParaRPr>
          </a:p>
        </p:txBody>
      </p:sp>
      <p:sp>
        <p:nvSpPr>
          <p:cNvPr id="23" name="矩形 22"/>
          <p:cNvSpPr/>
          <p:nvPr/>
        </p:nvSpPr>
        <p:spPr>
          <a:xfrm>
            <a:off x="6259329" y="5247326"/>
            <a:ext cx="3928678" cy="221673"/>
          </a:xfrm>
          <a:prstGeom prst="rect">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5" name="矩形 24"/>
          <p:cNvSpPr/>
          <p:nvPr/>
        </p:nvSpPr>
        <p:spPr>
          <a:xfrm>
            <a:off x="9689197" y="5320516"/>
            <a:ext cx="1895364" cy="301994"/>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ct val="90000"/>
              </a:lnSpc>
            </a:pPr>
            <a:r>
              <a:rPr lang="en-US" sz="1100" dirty="0" smtClean="0">
                <a:solidFill>
                  <a:schemeClr val="tx1"/>
                </a:solidFill>
                <a:latin typeface="Huawei Sans" panose="020C0503030203020204" pitchFamily="34" charset="0"/>
              </a:rPr>
              <a:t>Link-local address</a:t>
            </a:r>
            <a:endParaRPr lang="en-US" altLang="zh-CN" sz="1100" dirty="0">
              <a:solidFill>
                <a:schemeClr val="tx1"/>
              </a:solidFill>
              <a:latin typeface="Huawei Sans" panose="020C0503030203020204" pitchFamily="34" charset="0"/>
              <a:ea typeface="方正兰亭黑简体" panose="02000000000000000000" pitchFamily="2" charset="-122"/>
            </a:endParaRPr>
          </a:p>
        </p:txBody>
      </p:sp>
      <p:sp>
        <p:nvSpPr>
          <p:cNvPr id="27" name="矩形 26"/>
          <p:cNvSpPr/>
          <p:nvPr/>
        </p:nvSpPr>
        <p:spPr>
          <a:xfrm>
            <a:off x="6230753" y="3442118"/>
            <a:ext cx="5357415" cy="1450504"/>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8" name="矩形 27"/>
          <p:cNvSpPr/>
          <p:nvPr/>
        </p:nvSpPr>
        <p:spPr>
          <a:xfrm>
            <a:off x="6220692" y="4908855"/>
            <a:ext cx="5396052" cy="1337864"/>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矩形 28"/>
          <p:cNvSpPr/>
          <p:nvPr/>
        </p:nvSpPr>
        <p:spPr>
          <a:xfrm>
            <a:off x="10522038" y="3432593"/>
            <a:ext cx="1094705" cy="301994"/>
          </a:xfrm>
          <a:prstGeom prst="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smtClean="0">
                <a:solidFill>
                  <a:schemeClr val="bg1"/>
                </a:solidFill>
                <a:latin typeface="Huawei Sans" panose="020C0503030203020204" pitchFamily="34" charset="0"/>
              </a:rPr>
              <a:t>LSA header</a:t>
            </a:r>
            <a:endParaRPr lang="en-US" altLang="zh-CN" sz="1100" dirty="0">
              <a:solidFill>
                <a:schemeClr val="bg1"/>
              </a:solidFill>
              <a:latin typeface="Huawei Sans" panose="020C0503030203020204" pitchFamily="34" charset="0"/>
              <a:ea typeface="方正兰亭黑简体" panose="02000000000000000000" pitchFamily="2" charset="-122"/>
            </a:endParaRPr>
          </a:p>
        </p:txBody>
      </p:sp>
      <p:sp>
        <p:nvSpPr>
          <p:cNvPr id="30" name="矩形 29"/>
          <p:cNvSpPr/>
          <p:nvPr/>
        </p:nvSpPr>
        <p:spPr>
          <a:xfrm>
            <a:off x="10522038" y="4908855"/>
            <a:ext cx="1094705" cy="301994"/>
          </a:xfrm>
          <a:prstGeom prst="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smtClean="0">
                <a:solidFill>
                  <a:schemeClr val="bg1"/>
                </a:solidFill>
                <a:latin typeface="Huawei Sans" panose="020C0503030203020204" pitchFamily="34" charset="0"/>
              </a:rPr>
              <a:t>Type 8 LSA</a:t>
            </a:r>
            <a:endParaRPr lang="en-US" altLang="zh-CN" sz="1100" dirty="0">
              <a:solidFill>
                <a:schemeClr val="bg1"/>
              </a:solidFill>
              <a:latin typeface="Huawei Sans" panose="020C0503030203020204" pitchFamily="34" charset="0"/>
              <a:ea typeface="方正兰亭黑简体" panose="02000000000000000000" pitchFamily="2" charset="-122"/>
            </a:endParaRPr>
          </a:p>
        </p:txBody>
      </p:sp>
      <p:sp>
        <p:nvSpPr>
          <p:cNvPr id="31" name="矩形 30"/>
          <p:cNvSpPr/>
          <p:nvPr/>
        </p:nvSpPr>
        <p:spPr>
          <a:xfrm>
            <a:off x="6259329" y="5761974"/>
            <a:ext cx="3928678" cy="221673"/>
          </a:xfrm>
          <a:prstGeom prst="rect">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2" name="矩形 31"/>
          <p:cNvSpPr/>
          <p:nvPr/>
        </p:nvSpPr>
        <p:spPr>
          <a:xfrm>
            <a:off x="9689196" y="5676249"/>
            <a:ext cx="1895365" cy="484745"/>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lnSpc>
                <a:spcPct val="90000"/>
              </a:lnSpc>
            </a:pPr>
            <a:r>
              <a:rPr lang="en-US" sz="1100" dirty="0" smtClean="0">
                <a:solidFill>
                  <a:schemeClr val="tx1"/>
                </a:solidFill>
                <a:latin typeface="Huawei Sans" panose="020C0503030203020204" pitchFamily="34" charset="0"/>
              </a:rPr>
              <a:t>IPv6 address prefix of the network segment where the physical interface resides</a:t>
            </a:r>
            <a:endParaRPr lang="en-US" altLang="zh-CN" sz="1100" dirty="0">
              <a:solidFill>
                <a:schemeClr val="tx1"/>
              </a:solidFill>
              <a:latin typeface="Huawei Sans" panose="020C0503030203020204" pitchFamily="34" charset="0"/>
              <a:ea typeface="方正兰亭黑简体" panose="02000000000000000000" pitchFamily="2" charset="-122"/>
            </a:endParaRPr>
          </a:p>
        </p:txBody>
      </p:sp>
      <p:graphicFrame>
        <p:nvGraphicFramePr>
          <p:cNvPr id="34" name="表格 33"/>
          <p:cNvGraphicFramePr>
            <a:graphicFrameLocks noGrp="1"/>
          </p:cNvGraphicFramePr>
          <p:nvPr>
            <p:extLst>
              <p:ext uri="{D42A27DB-BD31-4B8C-83A1-F6EECF244321}">
                <p14:modId xmlns:p14="http://schemas.microsoft.com/office/powerpoint/2010/main" val="2726916758"/>
              </p:ext>
            </p:extLst>
          </p:nvPr>
        </p:nvGraphicFramePr>
        <p:xfrm>
          <a:off x="552451" y="3891683"/>
          <a:ext cx="5377713" cy="2225040"/>
        </p:xfrm>
        <a:graphic>
          <a:graphicData uri="http://schemas.openxmlformats.org/drawingml/2006/table">
            <a:tbl>
              <a:tblPr firstRow="1" bandRow="1">
                <a:tableStyleId>{72833802-FEF1-4C79-8D5D-14CF1EAF98D9}</a:tableStyleId>
              </a:tblPr>
              <a:tblGrid>
                <a:gridCol w="741754"/>
                <a:gridCol w="1112630"/>
                <a:gridCol w="1112630"/>
                <a:gridCol w="2410699"/>
              </a:tblGrid>
              <a:tr h="370840">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Router ID</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370840">
                <a:tc>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10.1.1.1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lang="en-US" sz="1400" dirty="0" smtClean="0">
                          <a:solidFill>
                            <a:schemeClr val="tx1"/>
                          </a:solidFill>
                          <a:latin typeface="Huawei Sans" panose="020C0503030203020204" pitchFamily="34" charset="0"/>
                        </a:rPr>
                        <a:t>10.1.2.2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GE0/0/0</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2001:DB8:2345:23::2/64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a:txBody>
                    <a:bodyPr/>
                    <a:lstStyle/>
                    <a:p>
                      <a:pPr algn="ctr" fontAlgn="ctr"/>
                      <a:r>
                        <a:rPr lang="en-US" sz="1400" dirty="0" smtClean="0">
                          <a:solidFill>
                            <a:schemeClr val="tx1"/>
                          </a:solidFill>
                          <a:latin typeface="Huawei Sans" panose="020C0503030203020204" pitchFamily="34" charset="0"/>
                        </a:rPr>
                        <a:t>R3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10.1.3.3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a:txBody>
                    <a:bodyPr/>
                    <a:lstStyle/>
                    <a:p>
                      <a:pPr algn="ctr" fontAlgn="ctr"/>
                      <a:r>
                        <a:rPr lang="en-US" sz="1400" dirty="0" smtClean="0">
                          <a:solidFill>
                            <a:schemeClr val="tx1"/>
                          </a:solidFill>
                          <a:latin typeface="Huawei Sans" panose="020C0503030203020204" pitchFamily="34" charset="0"/>
                        </a:rPr>
                        <a:t>R4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10.1.4.4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2001:DB8:2345:23::4/64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grpSp>
        <p:nvGrpSpPr>
          <p:cNvPr id="33" name="组合 32"/>
          <p:cNvGrpSpPr/>
          <p:nvPr/>
        </p:nvGrpSpPr>
        <p:grpSpPr>
          <a:xfrm>
            <a:off x="952555" y="1544744"/>
            <a:ext cx="4195259" cy="1790729"/>
            <a:chOff x="952555" y="1544744"/>
            <a:chExt cx="4195259" cy="1790729"/>
          </a:xfrm>
        </p:grpSpPr>
        <p:pic>
          <p:nvPicPr>
            <p:cNvPr id="3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1306" y="2327231"/>
              <a:ext cx="541201" cy="442800"/>
            </a:xfrm>
            <a:prstGeom prst="rect">
              <a:avLst/>
            </a:prstGeom>
            <a:noFill/>
          </p:spPr>
        </p:pic>
        <p:pic>
          <p:nvPicPr>
            <p:cNvPr id="4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79838" y="1797641"/>
              <a:ext cx="541201" cy="442800"/>
            </a:xfrm>
            <a:prstGeom prst="rect">
              <a:avLst/>
            </a:prstGeom>
            <a:noFill/>
          </p:spPr>
        </p:pic>
        <p:cxnSp>
          <p:nvCxnSpPr>
            <p:cNvPr id="41" name="直接连接符 40"/>
            <p:cNvCxnSpPr>
              <a:stCxn id="38" idx="3"/>
            </p:cNvCxnSpPr>
            <p:nvPr/>
          </p:nvCxnSpPr>
          <p:spPr>
            <a:xfrm>
              <a:off x="1522507" y="2548631"/>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71" idx="1"/>
            </p:cNvCxnSpPr>
            <p:nvPr/>
          </p:nvCxnSpPr>
          <p:spPr>
            <a:xfrm>
              <a:off x="2952639" y="2548631"/>
              <a:ext cx="695257" cy="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71" idx="1"/>
              <a:endCxn id="40" idx="1"/>
            </p:cNvCxnSpPr>
            <p:nvPr/>
          </p:nvCxnSpPr>
          <p:spPr>
            <a:xfrm flipV="1">
              <a:off x="3647896" y="2019041"/>
              <a:ext cx="931942" cy="5304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312"/>
            <p:cNvSpPr>
              <a:spLocks noChangeArrowheads="1"/>
            </p:cNvSpPr>
            <p:nvPr/>
          </p:nvSpPr>
          <p:spPr bwMode="auto">
            <a:xfrm>
              <a:off x="952555" y="208644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45" name="Rectangle 312"/>
            <p:cNvSpPr>
              <a:spLocks noChangeArrowheads="1"/>
            </p:cNvSpPr>
            <p:nvPr/>
          </p:nvSpPr>
          <p:spPr bwMode="auto">
            <a:xfrm>
              <a:off x="2383986" y="208651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46" name="Rectangle 312"/>
            <p:cNvSpPr>
              <a:spLocks noChangeArrowheads="1"/>
            </p:cNvSpPr>
            <p:nvPr/>
          </p:nvSpPr>
          <p:spPr bwMode="auto">
            <a:xfrm>
              <a:off x="4553062" y="154474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47" name="Rectangle 312"/>
            <p:cNvSpPr>
              <a:spLocks noChangeArrowheads="1"/>
            </p:cNvSpPr>
            <p:nvPr/>
          </p:nvSpPr>
          <p:spPr bwMode="auto">
            <a:xfrm>
              <a:off x="4544884" y="266702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48" name="Rectangle 312"/>
            <p:cNvSpPr>
              <a:spLocks noChangeArrowheads="1"/>
            </p:cNvSpPr>
            <p:nvPr/>
          </p:nvSpPr>
          <p:spPr bwMode="auto">
            <a:xfrm>
              <a:off x="1381754" y="229157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49" name="Rectangle 312"/>
            <p:cNvSpPr>
              <a:spLocks noChangeArrowheads="1"/>
            </p:cNvSpPr>
            <p:nvPr/>
          </p:nvSpPr>
          <p:spPr bwMode="auto">
            <a:xfrm>
              <a:off x="1609754" y="25157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0" name="Rectangle 312"/>
            <p:cNvSpPr>
              <a:spLocks noChangeArrowheads="1"/>
            </p:cNvSpPr>
            <p:nvPr/>
          </p:nvSpPr>
          <p:spPr bwMode="auto">
            <a:xfrm>
              <a:off x="2818935" y="230110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GE0/0/0</a:t>
              </a:r>
              <a:endParaRPr lang="en-US" altLang="zh-CN" sz="1200" dirty="0">
                <a:latin typeface="Huawei Sans" panose="020C0503030203020204" pitchFamily="34" charset="0"/>
              </a:endParaRPr>
            </a:p>
          </p:txBody>
        </p:sp>
        <p:sp>
          <p:nvSpPr>
            <p:cNvPr id="51" name="Rectangle 312"/>
            <p:cNvSpPr>
              <a:spLocks noChangeArrowheads="1"/>
            </p:cNvSpPr>
            <p:nvPr/>
          </p:nvSpPr>
          <p:spPr bwMode="auto">
            <a:xfrm>
              <a:off x="3773278" y="181872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2" name="Rectangle 312"/>
            <p:cNvSpPr>
              <a:spLocks noChangeArrowheads="1"/>
            </p:cNvSpPr>
            <p:nvPr/>
          </p:nvSpPr>
          <p:spPr bwMode="auto">
            <a:xfrm>
              <a:off x="3763753" y="305840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5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79838" y="2892673"/>
              <a:ext cx="541201" cy="442800"/>
            </a:xfrm>
            <a:prstGeom prst="rect">
              <a:avLst/>
            </a:prstGeom>
            <a:noFill/>
          </p:spPr>
        </p:pic>
        <p:cxnSp>
          <p:nvCxnSpPr>
            <p:cNvPr id="54" name="直接连接符 53"/>
            <p:cNvCxnSpPr>
              <a:stCxn id="71" idx="1"/>
              <a:endCxn id="53" idx="1"/>
            </p:cNvCxnSpPr>
            <p:nvPr/>
          </p:nvCxnSpPr>
          <p:spPr>
            <a:xfrm>
              <a:off x="3647896" y="2549509"/>
              <a:ext cx="931942" cy="5645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647896" y="2328109"/>
              <a:ext cx="540000" cy="442800"/>
            </a:xfrm>
            <a:prstGeom prst="rect">
              <a:avLst/>
            </a:prstGeom>
          </p:spPr>
        </p:pic>
      </p:grpSp>
      <p:pic>
        <p:nvPicPr>
          <p:cNvPr id="36" name="Picture 2" descr="G:\做的项目\公共\扁平图标切换\更新2015_01_21\oss扁平图标库2015_01_21更新-04.png"/>
          <p:cNvPicPr>
            <a:picLocks noChangeAspect="1" noChangeArrowheads="1"/>
          </p:cNvPicPr>
          <p:nvPr/>
        </p:nvPicPr>
        <p:blipFill>
          <a:blip r:embed="rId3" cstate="print">
            <a:duotone>
              <a:srgbClr val="EC7061">
                <a:shade val="45000"/>
                <a:satMod val="135000"/>
              </a:srgbClr>
              <a:prstClr val="white"/>
            </a:duotone>
          </a:blip>
          <a:stretch>
            <a:fillRect/>
          </a:stretch>
        </p:blipFill>
        <p:spPr bwMode="auto">
          <a:xfrm>
            <a:off x="2399246" y="2342471"/>
            <a:ext cx="541201" cy="442800"/>
          </a:xfrm>
          <a:prstGeom prst="rect">
            <a:avLst/>
          </a:prstGeom>
          <a:noFill/>
        </p:spPr>
      </p:pic>
    </p:spTree>
    <p:extLst>
      <p:ext uri="{BB962C8B-B14F-4D97-AF65-F5344CB8AC3E}">
        <p14:creationId xmlns:p14="http://schemas.microsoft.com/office/powerpoint/2010/main" val="20366112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占位符 20"/>
          <p:cNvSpPr>
            <a:spLocks noGrp="1"/>
          </p:cNvSpPr>
          <p:nvPr>
            <p:ph type="body" sz="quarter" idx="10"/>
          </p:nvPr>
        </p:nvSpPr>
        <p:spPr>
          <a:xfrm>
            <a:off x="6125320" y="1229738"/>
            <a:ext cx="5101198" cy="1014118"/>
          </a:xfrm>
        </p:spPr>
        <p:txBody>
          <a:bodyPr wrap="square">
            <a:noAutofit/>
          </a:bodyPr>
          <a:lstStyle/>
          <a:p>
            <a:pPr marL="0" indent="0" fontAlgn="ctr">
              <a:lnSpc>
                <a:spcPct val="100000"/>
              </a:lnSpc>
              <a:buNone/>
            </a:pPr>
            <a:r>
              <a:rPr lang="en-US" sz="1800" dirty="0" smtClean="0">
                <a:latin typeface="Huawei Sans" panose="020C0503030203020204" pitchFamily="34" charset="0"/>
              </a:rPr>
              <a:t>Check the intra-area-prefix-LSA on R2. The command output is as follows:</a:t>
            </a:r>
            <a:endParaRPr lang="en-US" altLang="zh-CN"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Intra-Area-Prefix-LSA Example</a:t>
            </a:r>
            <a:endParaRPr lang="en-US" altLang="zh-CN" dirty="0">
              <a:latin typeface="Huawei Sans" panose="020C0503030203020204" pitchFamily="34" charset="0"/>
            </a:endParaRPr>
          </a:p>
        </p:txBody>
      </p:sp>
      <p:sp>
        <p:nvSpPr>
          <p:cNvPr id="22" name="文本框 21"/>
          <p:cNvSpPr txBox="1"/>
          <p:nvPr/>
        </p:nvSpPr>
        <p:spPr>
          <a:xfrm>
            <a:off x="6106270" y="1958261"/>
            <a:ext cx="5637601" cy="4339650"/>
          </a:xfrm>
          <a:prstGeom prst="rect">
            <a:avLst/>
          </a:prstGeom>
          <a:solidFill>
            <a:srgbClr val="F4FBFE"/>
          </a:solidFill>
          <a:ln>
            <a:solidFill>
              <a:srgbClr val="FFD17D"/>
            </a:solidFill>
          </a:ln>
        </p:spPr>
        <p:txBody>
          <a:bodyPr wrap="square" rtlCol="0">
            <a:noAutofit/>
          </a:bodyPr>
          <a:lstStyle/>
          <a:p>
            <a:pPr fontAlgn="ctr"/>
            <a:r>
              <a:rPr lang="en-US" sz="1200" dirty="0" smtClean="0">
                <a:latin typeface="Huawei Sans" panose="020C0503030203020204" pitchFamily="34" charset="0"/>
              </a:rPr>
              <a:t>[R2]display ospfv3 </a:t>
            </a:r>
            <a:r>
              <a:rPr lang="en-US" sz="1200" dirty="0" err="1" smtClean="0">
                <a:latin typeface="Huawei Sans" panose="020C0503030203020204" pitchFamily="34" charset="0"/>
              </a:rPr>
              <a:t>lsdb</a:t>
            </a:r>
            <a:r>
              <a:rPr lang="en-US" sz="1200" dirty="0" smtClean="0">
                <a:latin typeface="Huawei Sans" panose="020C0503030203020204" pitchFamily="34" charset="0"/>
              </a:rPr>
              <a:t> </a:t>
            </a:r>
            <a:r>
              <a:rPr lang="en-US" sz="1200" dirty="0" smtClean="0">
                <a:solidFill>
                  <a:srgbClr val="EC7061"/>
                </a:solidFill>
                <a:latin typeface="Huawei Sans" panose="020C0503030203020204" pitchFamily="34" charset="0"/>
              </a:rPr>
              <a:t>intra-prefix</a:t>
            </a:r>
            <a:r>
              <a:rPr lang="en-US" sz="1200" dirty="0" smtClean="0">
                <a:latin typeface="Huawei Sans" panose="020C0503030203020204" pitchFamily="34" charset="0"/>
              </a:rPr>
              <a:t> </a:t>
            </a: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OSPFv3 Router with ID (10.1.2.2) (Process 1)</a:t>
            </a: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Intra-Area-Prefix-LSA (Area 0.0.0.0)</a:t>
            </a:r>
          </a:p>
          <a:p>
            <a:pPr fontAlgn="ctr"/>
            <a:r>
              <a:rPr lang="en-US" sz="1200" dirty="0" smtClean="0">
                <a:latin typeface="Huawei Sans" panose="020C0503030203020204" pitchFamily="34" charset="0"/>
              </a:rPr>
              <a:t>...</a:t>
            </a:r>
            <a:endParaRPr lang="en-US" altLang="zh-CN" sz="1200" dirty="0" smtClean="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LS Age: 556</a:t>
            </a:r>
          </a:p>
          <a:p>
            <a:pPr fontAlgn="ctr"/>
            <a:r>
              <a:rPr lang="en-US" sz="1200" dirty="0" smtClean="0">
                <a:latin typeface="Huawei Sans" panose="020C0503030203020204" pitchFamily="34" charset="0"/>
              </a:rPr>
              <a:t>  LS Type: Intra-Area-Prefix-LSA</a:t>
            </a:r>
          </a:p>
          <a:p>
            <a:pPr fontAlgn="ctr"/>
            <a:r>
              <a:rPr lang="en-US" sz="1200" dirty="0" smtClean="0">
                <a:latin typeface="Huawei Sans" panose="020C0503030203020204" pitchFamily="34" charset="0"/>
              </a:rPr>
              <a:t>  Link State ID: 0.0.0.1 </a:t>
            </a:r>
          </a:p>
          <a:p>
            <a:pPr fontAlgn="ctr"/>
            <a:r>
              <a:rPr lang="en-US" sz="1200" dirty="0" smtClean="0">
                <a:latin typeface="Huawei Sans" panose="020C0503030203020204" pitchFamily="34" charset="0"/>
              </a:rPr>
              <a:t>  Originating Router: 10.1.4.4</a:t>
            </a:r>
          </a:p>
          <a:p>
            <a:pPr fontAlgn="ctr"/>
            <a:r>
              <a:rPr lang="en-US" sz="1200" dirty="0" smtClean="0">
                <a:latin typeface="Huawei Sans" panose="020C0503030203020204" pitchFamily="34" charset="0"/>
              </a:rPr>
              <a:t>  LS </a:t>
            </a:r>
            <a:r>
              <a:rPr lang="en-US" sz="1200" dirty="0" err="1" smtClean="0">
                <a:latin typeface="Huawei Sans" panose="020C0503030203020204" pitchFamily="34" charset="0"/>
              </a:rPr>
              <a:t>Seq</a:t>
            </a:r>
            <a:r>
              <a:rPr lang="en-US" sz="1200" dirty="0" smtClean="0">
                <a:latin typeface="Huawei Sans" panose="020C0503030203020204" pitchFamily="34" charset="0"/>
              </a:rPr>
              <a:t> Number: 0x80000003</a:t>
            </a:r>
          </a:p>
          <a:p>
            <a:pPr fontAlgn="ctr"/>
            <a:r>
              <a:rPr lang="en-US" sz="1200" dirty="0" smtClean="0">
                <a:latin typeface="Huawei Sans" panose="020C0503030203020204" pitchFamily="34" charset="0"/>
              </a:rPr>
              <a:t>  Retransmit Count: 0</a:t>
            </a:r>
          </a:p>
          <a:p>
            <a:pPr fontAlgn="ctr"/>
            <a:r>
              <a:rPr lang="en-US" sz="1200" dirty="0" smtClean="0">
                <a:latin typeface="Huawei Sans" panose="020C0503030203020204" pitchFamily="34" charset="0"/>
              </a:rPr>
              <a:t>  Checksum: 0xFC28</a:t>
            </a:r>
          </a:p>
          <a:p>
            <a:pPr fontAlgn="ctr"/>
            <a:r>
              <a:rPr lang="en-US" sz="1200" dirty="0" smtClean="0">
                <a:latin typeface="Huawei Sans" panose="020C0503030203020204" pitchFamily="34" charset="0"/>
              </a:rPr>
              <a:t>  Length: 44</a:t>
            </a:r>
          </a:p>
          <a:p>
            <a:pPr fontAlgn="ctr"/>
            <a:r>
              <a:rPr lang="en-US" sz="1200" dirty="0" smtClean="0">
                <a:latin typeface="Huawei Sans" panose="020C0503030203020204" pitchFamily="34" charset="0"/>
              </a:rPr>
              <a:t>  Number of Prefixes: 1</a:t>
            </a:r>
          </a:p>
          <a:p>
            <a:pPr fontAlgn="ctr"/>
            <a:r>
              <a:rPr lang="en-US" sz="1200" dirty="0" smtClean="0">
                <a:latin typeface="Huawei Sans" panose="020C0503030203020204" pitchFamily="34" charset="0"/>
              </a:rPr>
              <a:t>  </a:t>
            </a:r>
            <a:r>
              <a:rPr lang="en-US" sz="1200" dirty="0" smtClean="0">
                <a:solidFill>
                  <a:srgbClr val="EC7061"/>
                </a:solidFill>
                <a:latin typeface="Huawei Sans" panose="020C0503030203020204" pitchFamily="34" charset="0"/>
              </a:rPr>
              <a:t>Referenced LS Type: 0x2002</a:t>
            </a:r>
          </a:p>
          <a:p>
            <a:pPr fontAlgn="ctr"/>
            <a:r>
              <a:rPr lang="en-US" sz="1200" dirty="0" smtClean="0">
                <a:solidFill>
                  <a:srgbClr val="EC7061"/>
                </a:solidFill>
                <a:latin typeface="Huawei Sans" panose="020C0503030203020204" pitchFamily="34" charset="0"/>
              </a:rPr>
              <a:t>  Referenced Link State ID: 0.0.0.5</a:t>
            </a:r>
          </a:p>
          <a:p>
            <a:pPr fontAlgn="ctr"/>
            <a:r>
              <a:rPr lang="en-US" sz="1200" dirty="0" smtClean="0">
                <a:solidFill>
                  <a:srgbClr val="EC7061"/>
                </a:solidFill>
                <a:latin typeface="Huawei Sans" panose="020C0503030203020204" pitchFamily="34" charset="0"/>
              </a:rPr>
              <a:t>  Referenced Originating Router: 10.1.4.4</a:t>
            </a:r>
          </a:p>
          <a:p>
            <a:pPr fontAlgn="ctr"/>
            <a:endParaRPr lang="en-US" altLang="zh-CN" sz="1200" dirty="0" smtClean="0">
              <a:latin typeface="Huawei Sans" panose="020C0503030203020204" pitchFamily="34" charset="0"/>
            </a:endParaRPr>
          </a:p>
          <a:p>
            <a:pPr fontAlgn="ctr"/>
            <a:r>
              <a:rPr lang="en-US" sz="1200" dirty="0" smtClean="0">
                <a:latin typeface="Huawei Sans" panose="020C0503030203020204" pitchFamily="34" charset="0"/>
              </a:rPr>
              <a:t>   </a:t>
            </a:r>
            <a:r>
              <a:rPr lang="en-US" sz="1200" dirty="0" smtClean="0">
                <a:solidFill>
                  <a:srgbClr val="EC7061"/>
                </a:solidFill>
                <a:latin typeface="Huawei Sans" panose="020C0503030203020204" pitchFamily="34" charset="0"/>
              </a:rPr>
              <a:t>Prefix: 2001:DB8:2345:23::/64</a:t>
            </a:r>
          </a:p>
          <a:p>
            <a:pPr fontAlgn="ctr"/>
            <a:r>
              <a:rPr lang="en-US" sz="1200" dirty="0" smtClean="0">
                <a:latin typeface="Huawei Sans" panose="020C0503030203020204" pitchFamily="34" charset="0"/>
              </a:rPr>
              <a:t>    Prefix Options: 0 (-|-|-|-|-)</a:t>
            </a:r>
          </a:p>
          <a:p>
            <a:pPr fontAlgn="ctr"/>
            <a:r>
              <a:rPr lang="en-US" sz="1200" dirty="0" smtClean="0">
                <a:latin typeface="Huawei Sans" panose="020C0503030203020204" pitchFamily="34" charset="0"/>
              </a:rPr>
              <a:t>      Metric: 0</a:t>
            </a:r>
            <a:endParaRPr lang="en-US" sz="1200" dirty="0">
              <a:latin typeface="Huawei Sans" panose="020C0503030203020204" pitchFamily="34" charset="0"/>
            </a:endParaRPr>
          </a:p>
        </p:txBody>
      </p:sp>
      <p:sp>
        <p:nvSpPr>
          <p:cNvPr id="25" name="矩形 24"/>
          <p:cNvSpPr/>
          <p:nvPr/>
        </p:nvSpPr>
        <p:spPr>
          <a:xfrm>
            <a:off x="6272208" y="4908392"/>
            <a:ext cx="3928678" cy="609607"/>
          </a:xfrm>
          <a:prstGeom prst="rect">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6" name="矩形 25"/>
          <p:cNvSpPr/>
          <p:nvPr/>
        </p:nvSpPr>
        <p:spPr>
          <a:xfrm>
            <a:off x="9126208" y="5119888"/>
            <a:ext cx="2378199" cy="402635"/>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fontAlgn="ctr">
              <a:lnSpc>
                <a:spcPct val="90000"/>
              </a:lnSpc>
            </a:pPr>
            <a:r>
              <a:rPr lang="en-US" sz="1000" dirty="0" smtClean="0">
                <a:solidFill>
                  <a:schemeClr val="tx1"/>
                </a:solidFill>
                <a:latin typeface="Huawei Sans" panose="020C0503030203020204" pitchFamily="34" charset="0"/>
              </a:rPr>
              <a:t>Reference the </a:t>
            </a:r>
            <a:endParaRPr lang="en-US" altLang="zh-CN" sz="1000" dirty="0" smtClean="0">
              <a:solidFill>
                <a:schemeClr val="tx1"/>
              </a:solidFill>
              <a:latin typeface="Huawei Sans" panose="020C0503030203020204" pitchFamily="34" charset="0"/>
              <a:ea typeface="方正兰亭黑简体" panose="02000000000000000000" pitchFamily="2" charset="-122"/>
            </a:endParaRPr>
          </a:p>
          <a:p>
            <a:pPr fontAlgn="ctr">
              <a:lnSpc>
                <a:spcPct val="90000"/>
              </a:lnSpc>
            </a:pPr>
            <a:r>
              <a:rPr lang="en-US" sz="1000" dirty="0" smtClean="0">
                <a:solidFill>
                  <a:schemeClr val="tx1"/>
                </a:solidFill>
                <a:latin typeface="Huawei Sans" panose="020C0503030203020204" pitchFamily="34" charset="0"/>
              </a:rPr>
              <a:t>network-LSA generated by the DR (R4)</a:t>
            </a:r>
            <a:endParaRPr lang="en-US" altLang="zh-CN" sz="1000" dirty="0">
              <a:solidFill>
                <a:schemeClr val="tx1"/>
              </a:solidFill>
              <a:latin typeface="Huawei Sans" panose="020C0503030203020204" pitchFamily="34" charset="0"/>
              <a:ea typeface="方正兰亭黑简体" panose="02000000000000000000" pitchFamily="2" charset="-122"/>
            </a:endParaRPr>
          </a:p>
        </p:txBody>
      </p:sp>
      <p:sp>
        <p:nvSpPr>
          <p:cNvPr id="28" name="矩形 27"/>
          <p:cNvSpPr/>
          <p:nvPr/>
        </p:nvSpPr>
        <p:spPr>
          <a:xfrm>
            <a:off x="6220692" y="3287033"/>
            <a:ext cx="5396052" cy="1450504"/>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9" name="矩形 28"/>
          <p:cNvSpPr/>
          <p:nvPr/>
        </p:nvSpPr>
        <p:spPr>
          <a:xfrm>
            <a:off x="6220692" y="4763295"/>
            <a:ext cx="5396052" cy="1464462"/>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0" name="矩形 29"/>
          <p:cNvSpPr/>
          <p:nvPr/>
        </p:nvSpPr>
        <p:spPr>
          <a:xfrm>
            <a:off x="10522038" y="3287033"/>
            <a:ext cx="1094705" cy="301994"/>
          </a:xfrm>
          <a:prstGeom prst="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smtClean="0">
                <a:solidFill>
                  <a:schemeClr val="bg1"/>
                </a:solidFill>
                <a:latin typeface="Huawei Sans" panose="020C0503030203020204" pitchFamily="34" charset="0"/>
              </a:rPr>
              <a:t>LSA header</a:t>
            </a:r>
            <a:endParaRPr lang="en-US" altLang="zh-CN" sz="1100" dirty="0">
              <a:solidFill>
                <a:schemeClr val="bg1"/>
              </a:solidFill>
              <a:latin typeface="Huawei Sans" panose="020C0503030203020204" pitchFamily="34" charset="0"/>
              <a:ea typeface="方正兰亭黑简体" panose="02000000000000000000" pitchFamily="2" charset="-122"/>
            </a:endParaRPr>
          </a:p>
        </p:txBody>
      </p:sp>
      <p:sp>
        <p:nvSpPr>
          <p:cNvPr id="31" name="矩形 30"/>
          <p:cNvSpPr/>
          <p:nvPr/>
        </p:nvSpPr>
        <p:spPr>
          <a:xfrm>
            <a:off x="10522038" y="4763295"/>
            <a:ext cx="1094705" cy="301994"/>
          </a:xfrm>
          <a:prstGeom prst="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dirty="0" smtClean="0">
                <a:solidFill>
                  <a:schemeClr val="bg1"/>
                </a:solidFill>
                <a:latin typeface="Huawei Sans" panose="020C0503030203020204" pitchFamily="34" charset="0"/>
              </a:rPr>
              <a:t>Type 9 LSA</a:t>
            </a:r>
            <a:endParaRPr lang="en-US" altLang="zh-CN" sz="1100" dirty="0">
              <a:solidFill>
                <a:schemeClr val="bg1"/>
              </a:solidFill>
              <a:latin typeface="Huawei Sans" panose="020C0503030203020204" pitchFamily="34" charset="0"/>
              <a:ea typeface="方正兰亭黑简体" panose="02000000000000000000" pitchFamily="2" charset="-122"/>
            </a:endParaRPr>
          </a:p>
        </p:txBody>
      </p:sp>
      <p:sp>
        <p:nvSpPr>
          <p:cNvPr id="32" name="矩形 31"/>
          <p:cNvSpPr/>
          <p:nvPr/>
        </p:nvSpPr>
        <p:spPr>
          <a:xfrm>
            <a:off x="6272208" y="5618150"/>
            <a:ext cx="3928678" cy="230945"/>
          </a:xfrm>
          <a:prstGeom prst="rect">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3" name="矩形 32"/>
          <p:cNvSpPr/>
          <p:nvPr/>
        </p:nvSpPr>
        <p:spPr>
          <a:xfrm>
            <a:off x="9126209" y="5597555"/>
            <a:ext cx="2378198" cy="616945"/>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fontAlgn="ctr">
              <a:lnSpc>
                <a:spcPct val="90000"/>
              </a:lnSpc>
            </a:pPr>
            <a:r>
              <a:rPr lang="en-US" sz="1000" dirty="0" smtClean="0">
                <a:solidFill>
                  <a:schemeClr val="tx1"/>
                </a:solidFill>
                <a:latin typeface="Huawei Sans" panose="020C0503030203020204" pitchFamily="34" charset="0"/>
              </a:rPr>
              <a:t>IPv6 address prefix of the transit network segment to which the local router is directly connected. This LSA is generated by the DR.</a:t>
            </a:r>
            <a:endParaRPr lang="en-US" altLang="zh-CN" sz="1000" dirty="0">
              <a:solidFill>
                <a:schemeClr val="tx1"/>
              </a:solidFill>
              <a:latin typeface="Huawei Sans" panose="020C0503030203020204" pitchFamily="34" charset="0"/>
              <a:ea typeface="方正兰亭黑简体" panose="02000000000000000000" pitchFamily="2" charset="-122"/>
            </a:endParaRPr>
          </a:p>
        </p:txBody>
      </p:sp>
      <p:graphicFrame>
        <p:nvGraphicFramePr>
          <p:cNvPr id="34" name="表格 33"/>
          <p:cNvGraphicFramePr>
            <a:graphicFrameLocks noGrp="1"/>
          </p:cNvGraphicFramePr>
          <p:nvPr>
            <p:extLst>
              <p:ext uri="{D42A27DB-BD31-4B8C-83A1-F6EECF244321}">
                <p14:modId xmlns:p14="http://schemas.microsoft.com/office/powerpoint/2010/main" val="1398035562"/>
              </p:ext>
            </p:extLst>
          </p:nvPr>
        </p:nvGraphicFramePr>
        <p:xfrm>
          <a:off x="451876" y="3891683"/>
          <a:ext cx="5478288" cy="2225040"/>
        </p:xfrm>
        <a:graphic>
          <a:graphicData uri="http://schemas.openxmlformats.org/drawingml/2006/table">
            <a:tbl>
              <a:tblPr firstRow="1" bandRow="1">
                <a:tableStyleId>{72833802-FEF1-4C79-8D5D-14CF1EAF98D9}</a:tableStyleId>
              </a:tblPr>
              <a:tblGrid>
                <a:gridCol w="755626"/>
                <a:gridCol w="1133439"/>
                <a:gridCol w="1133439"/>
                <a:gridCol w="2455784"/>
              </a:tblGrid>
              <a:tr h="370840">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Router ID</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 Address</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370840">
                <a:tc>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10.1.1.1</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lang="en-US" sz="1400" dirty="0" smtClean="0">
                          <a:solidFill>
                            <a:schemeClr val="tx1"/>
                          </a:solidFill>
                          <a:latin typeface="Huawei Sans" panose="020C0503030203020204" pitchFamily="34" charset="0"/>
                        </a:rPr>
                        <a:t>10.1.2.2</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GE0/0/0</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2001:DB8:2345:23::2/64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a:txBody>
                    <a:bodyPr/>
                    <a:lstStyle/>
                    <a:p>
                      <a:pPr algn="ctr" fontAlgn="ctr"/>
                      <a:r>
                        <a:rPr lang="en-US" sz="1400" dirty="0" smtClean="0">
                          <a:solidFill>
                            <a:schemeClr val="tx1"/>
                          </a:solidFill>
                          <a:latin typeface="Huawei Sans" panose="020C0503030203020204" pitchFamily="34" charset="0"/>
                        </a:rPr>
                        <a:t>R3</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10.1.3.3</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2001:DB8:2345:23::3/64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a:txBody>
                    <a:bodyPr/>
                    <a:lstStyle/>
                    <a:p>
                      <a:pPr algn="ctr" fontAlgn="ctr"/>
                      <a:r>
                        <a:rPr lang="en-US" sz="1400" dirty="0" smtClean="0">
                          <a:solidFill>
                            <a:schemeClr val="tx1"/>
                          </a:solidFill>
                          <a:latin typeface="Huawei Sans" panose="020C0503030203020204" pitchFamily="34" charset="0"/>
                        </a:rPr>
                        <a:t>R4</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10.1.4.4</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2001:DB8:2345:23::4/64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grpSp>
        <p:nvGrpSpPr>
          <p:cNvPr id="54" name="组合 53"/>
          <p:cNvGrpSpPr/>
          <p:nvPr/>
        </p:nvGrpSpPr>
        <p:grpSpPr>
          <a:xfrm>
            <a:off x="952555" y="1544744"/>
            <a:ext cx="4195259" cy="1790729"/>
            <a:chOff x="952555" y="1544744"/>
            <a:chExt cx="4195259" cy="1790729"/>
          </a:xfrm>
        </p:grpSpPr>
        <p:pic>
          <p:nvPicPr>
            <p:cNvPr id="5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81306" y="2327231"/>
              <a:ext cx="541201" cy="442800"/>
            </a:xfrm>
            <a:prstGeom prst="rect">
              <a:avLst/>
            </a:prstGeom>
            <a:noFill/>
          </p:spPr>
        </p:pic>
        <p:pic>
          <p:nvPicPr>
            <p:cNvPr id="5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79838" y="1797641"/>
              <a:ext cx="541201" cy="442800"/>
            </a:xfrm>
            <a:prstGeom prst="rect">
              <a:avLst/>
            </a:prstGeom>
            <a:noFill/>
          </p:spPr>
        </p:pic>
        <p:cxnSp>
          <p:nvCxnSpPr>
            <p:cNvPr id="58" name="直接连接符 57"/>
            <p:cNvCxnSpPr>
              <a:stCxn id="55" idx="3"/>
            </p:cNvCxnSpPr>
            <p:nvPr/>
          </p:nvCxnSpPr>
          <p:spPr>
            <a:xfrm>
              <a:off x="1522507" y="2548631"/>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endCxn id="72" idx="1"/>
            </p:cNvCxnSpPr>
            <p:nvPr/>
          </p:nvCxnSpPr>
          <p:spPr>
            <a:xfrm>
              <a:off x="2952639" y="2548631"/>
              <a:ext cx="695257" cy="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72" idx="1"/>
              <a:endCxn id="57" idx="1"/>
            </p:cNvCxnSpPr>
            <p:nvPr/>
          </p:nvCxnSpPr>
          <p:spPr>
            <a:xfrm flipV="1">
              <a:off x="3647896" y="2019041"/>
              <a:ext cx="931942" cy="5304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312"/>
            <p:cNvSpPr>
              <a:spLocks noChangeArrowheads="1"/>
            </p:cNvSpPr>
            <p:nvPr/>
          </p:nvSpPr>
          <p:spPr bwMode="auto">
            <a:xfrm>
              <a:off x="952555" y="208644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62" name="Rectangle 312"/>
            <p:cNvSpPr>
              <a:spLocks noChangeArrowheads="1"/>
            </p:cNvSpPr>
            <p:nvPr/>
          </p:nvSpPr>
          <p:spPr bwMode="auto">
            <a:xfrm>
              <a:off x="2383986" y="208651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63" name="Rectangle 312"/>
            <p:cNvSpPr>
              <a:spLocks noChangeArrowheads="1"/>
            </p:cNvSpPr>
            <p:nvPr/>
          </p:nvSpPr>
          <p:spPr bwMode="auto">
            <a:xfrm>
              <a:off x="4553062" y="154474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64" name="Rectangle 312"/>
            <p:cNvSpPr>
              <a:spLocks noChangeArrowheads="1"/>
            </p:cNvSpPr>
            <p:nvPr/>
          </p:nvSpPr>
          <p:spPr bwMode="auto">
            <a:xfrm>
              <a:off x="4544884" y="2667023"/>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65" name="Rectangle 312"/>
            <p:cNvSpPr>
              <a:spLocks noChangeArrowheads="1"/>
            </p:cNvSpPr>
            <p:nvPr/>
          </p:nvSpPr>
          <p:spPr bwMode="auto">
            <a:xfrm>
              <a:off x="1381754" y="229157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66" name="Rectangle 312"/>
            <p:cNvSpPr>
              <a:spLocks noChangeArrowheads="1"/>
            </p:cNvSpPr>
            <p:nvPr/>
          </p:nvSpPr>
          <p:spPr bwMode="auto">
            <a:xfrm>
              <a:off x="1609754" y="25157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67" name="Rectangle 312"/>
            <p:cNvSpPr>
              <a:spLocks noChangeArrowheads="1"/>
            </p:cNvSpPr>
            <p:nvPr/>
          </p:nvSpPr>
          <p:spPr bwMode="auto">
            <a:xfrm>
              <a:off x="2818935" y="230110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GE0/0/0</a:t>
              </a:r>
              <a:endParaRPr lang="en-US" altLang="zh-CN" sz="1200" dirty="0">
                <a:latin typeface="Huawei Sans" panose="020C0503030203020204" pitchFamily="34" charset="0"/>
              </a:endParaRPr>
            </a:p>
          </p:txBody>
        </p:sp>
        <p:sp>
          <p:nvSpPr>
            <p:cNvPr id="68" name="Rectangle 312"/>
            <p:cNvSpPr>
              <a:spLocks noChangeArrowheads="1"/>
            </p:cNvSpPr>
            <p:nvPr/>
          </p:nvSpPr>
          <p:spPr bwMode="auto">
            <a:xfrm>
              <a:off x="3773278" y="181872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69" name="Rectangle 312"/>
            <p:cNvSpPr>
              <a:spLocks noChangeArrowheads="1"/>
            </p:cNvSpPr>
            <p:nvPr/>
          </p:nvSpPr>
          <p:spPr bwMode="auto">
            <a:xfrm>
              <a:off x="3763753" y="305840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7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579838" y="2892673"/>
              <a:ext cx="541201" cy="442800"/>
            </a:xfrm>
            <a:prstGeom prst="rect">
              <a:avLst/>
            </a:prstGeom>
            <a:noFill/>
          </p:spPr>
        </p:pic>
        <p:cxnSp>
          <p:nvCxnSpPr>
            <p:cNvPr id="71" name="直接连接符 70"/>
            <p:cNvCxnSpPr>
              <a:stCxn id="72" idx="1"/>
              <a:endCxn id="70" idx="1"/>
            </p:cNvCxnSpPr>
            <p:nvPr/>
          </p:nvCxnSpPr>
          <p:spPr>
            <a:xfrm>
              <a:off x="3647896" y="2549509"/>
              <a:ext cx="931942" cy="5645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2" name="图片 7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647896" y="2328109"/>
              <a:ext cx="540000" cy="442800"/>
            </a:xfrm>
            <a:prstGeom prst="rect">
              <a:avLst/>
            </a:prstGeom>
          </p:spPr>
        </p:pic>
      </p:grpSp>
      <p:pic>
        <p:nvPicPr>
          <p:cNvPr id="36" name="Picture 2" descr="G:\做的项目\公共\扁平图标切换\更新2015_01_21\oss扁平图标库2015_01_21更新-04.png"/>
          <p:cNvPicPr>
            <a:picLocks noChangeAspect="1" noChangeArrowheads="1"/>
          </p:cNvPicPr>
          <p:nvPr/>
        </p:nvPicPr>
        <p:blipFill>
          <a:blip r:embed="rId3" cstate="print">
            <a:duotone>
              <a:srgbClr val="EC7061">
                <a:shade val="45000"/>
                <a:satMod val="135000"/>
              </a:srgbClr>
              <a:prstClr val="white"/>
            </a:duotone>
          </a:blip>
          <a:stretch>
            <a:fillRect/>
          </a:stretch>
        </p:blipFill>
        <p:spPr bwMode="auto">
          <a:xfrm>
            <a:off x="2417534" y="2342471"/>
            <a:ext cx="541201" cy="442800"/>
          </a:xfrm>
          <a:prstGeom prst="rect">
            <a:avLst/>
          </a:prstGeom>
          <a:noFill/>
        </p:spPr>
      </p:pic>
    </p:spTree>
    <p:extLst>
      <p:ext uri="{BB962C8B-B14F-4D97-AF65-F5344CB8AC3E}">
        <p14:creationId xmlns:p14="http://schemas.microsoft.com/office/powerpoint/2010/main" val="25273948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dirty="0" smtClean="0">
                <a:solidFill>
                  <a:schemeClr val="bg1">
                    <a:lumMod val="50000"/>
                  </a:schemeClr>
                </a:solidFill>
                <a:latin typeface="Huawei Sans" panose="020C0503030203020204" pitchFamily="34" charset="0"/>
              </a:rPr>
              <a:t>IPv6 Static Routes</a:t>
            </a:r>
            <a:endParaRPr lang="en-US" altLang="zh-CN" dirty="0" smtClean="0">
              <a:solidFill>
                <a:schemeClr val="bg1">
                  <a:lumMod val="50000"/>
                </a:schemeClr>
              </a:solidFill>
              <a:latin typeface="Huawei Sans" panose="020C0503030203020204" pitchFamily="34" charset="0"/>
            </a:endParaRPr>
          </a:p>
          <a:p>
            <a:pPr fontAlgn="ctr"/>
            <a:r>
              <a:rPr lang="en-US" b="1" dirty="0" smtClean="0">
                <a:latin typeface="Huawei Sans" panose="020C0503030203020204" pitchFamily="34" charset="0"/>
              </a:rPr>
              <a:t>OSPFv3 Implementation and Configurations</a:t>
            </a:r>
            <a:endParaRPr lang="en-US" altLang="zh-CN" b="1" dirty="0" smtClean="0">
              <a:latin typeface="Huawei Sans" panose="020C0503030203020204" pitchFamily="34" charset="0"/>
            </a:endParaRPr>
          </a:p>
          <a:p>
            <a:pPr lvl="1" fontAlgn="ctr"/>
            <a:r>
              <a:rPr lang="en-US" dirty="0" smtClean="0">
                <a:solidFill>
                  <a:schemeClr val="bg1">
                    <a:lumMod val="50000"/>
                  </a:schemeClr>
                </a:solidFill>
                <a:latin typeface="Huawei Sans" panose="020C0503030203020204" pitchFamily="34" charset="0"/>
              </a:rPr>
              <a:t>OSPFv3 Implementation</a:t>
            </a:r>
            <a:endParaRPr lang="en-US" altLang="zh-CN" dirty="0" smtClean="0">
              <a:solidFill>
                <a:schemeClr val="bg1">
                  <a:lumMod val="50000"/>
                </a:schemeClr>
              </a:solidFill>
              <a:latin typeface="Huawei Sans" panose="020C0503030203020204" pitchFamily="34" charset="0"/>
            </a:endParaRPr>
          </a:p>
          <a:p>
            <a:pPr lvl="1" fontAlgn="ctr">
              <a:buFont typeface="微软雅黑" panose="020B0503020204020204" pitchFamily="34" charset="-122"/>
              <a:buChar char="▪"/>
            </a:pPr>
            <a:r>
              <a:rPr lang="en-US" b="1" dirty="0" smtClean="0">
                <a:latin typeface="Huawei Sans" panose="020C0503030203020204" pitchFamily="34" charset="0"/>
              </a:rPr>
              <a:t>Basic OSPFv3 Configurations</a:t>
            </a:r>
            <a:endParaRPr lang="en-US" altLang="zh-CN" b="1" dirty="0" smtClean="0">
              <a:latin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IS-IS (IPv6) Implementation and Configurations</a:t>
            </a:r>
            <a:endParaRPr lang="en-US" altLang="zh-CN" dirty="0" smtClean="0">
              <a:solidFill>
                <a:schemeClr val="bg1">
                  <a:lumMod val="50000"/>
                </a:schemeClr>
              </a:solidFill>
              <a:latin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BGP4+ Implementation and Configurations</a:t>
            </a:r>
            <a:endParaRPr lang="en-US" altLang="zh-CN" dirty="0" smtClean="0">
              <a:solidFill>
                <a:schemeClr val="bg1">
                  <a:lumMod val="50000"/>
                </a:schemeClr>
              </a:solidFill>
              <a:latin typeface="Huawei Sans" panose="020C0503030203020204" pitchFamily="34" charset="0"/>
            </a:endParaRPr>
          </a:p>
          <a:p>
            <a:pPr lvl="1" fontAlgn="ct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9560299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1"/>
          </p:nvPr>
        </p:nvSpPr>
        <p:spPr/>
        <p:txBody>
          <a:bodyPr wrap="square">
            <a:noAutofit/>
          </a:bodyPr>
          <a:lstStyle/>
          <a:p>
            <a:pPr fontAlgn="ctr"/>
            <a:r>
              <a:rPr lang="en-US" dirty="0" smtClean="0">
                <a:latin typeface="Huawei Sans" panose="020C0503030203020204" pitchFamily="34" charset="0"/>
              </a:rPr>
              <a:t>On completion of this course, you will be able to:</a:t>
            </a:r>
            <a:endParaRPr lang="en-US" altLang="zh-CN" dirty="0" smtClean="0">
              <a:latin typeface="Huawei Sans" panose="020C0503030203020204" pitchFamily="34" charset="0"/>
            </a:endParaRPr>
          </a:p>
          <a:p>
            <a:pPr lvl="1" fontAlgn="ctr"/>
            <a:r>
              <a:rPr lang="en-US" dirty="0" smtClean="0">
                <a:latin typeface="Huawei Sans" panose="020C0503030203020204" pitchFamily="34" charset="0"/>
              </a:rPr>
              <a:t>Configure IPv6 static routes.</a:t>
            </a:r>
            <a:endParaRPr lang="en-US" altLang="zh-CN" dirty="0" smtClean="0">
              <a:latin typeface="Huawei Sans" panose="020C0503030203020204" pitchFamily="34" charset="0"/>
            </a:endParaRPr>
          </a:p>
          <a:p>
            <a:pPr lvl="1" fontAlgn="ctr"/>
            <a:r>
              <a:rPr lang="en-US" dirty="0" smtClean="0">
                <a:latin typeface="Huawei Sans" panose="020C0503030203020204" pitchFamily="34" charset="0"/>
              </a:rPr>
              <a:t>Analyze the differences between OSPFv3 and OSPFv2.</a:t>
            </a:r>
            <a:endParaRPr lang="en-US" altLang="zh-CN" dirty="0" smtClean="0">
              <a:latin typeface="Huawei Sans" panose="020C0503030203020204" pitchFamily="34" charset="0"/>
            </a:endParaRPr>
          </a:p>
          <a:p>
            <a:pPr lvl="1" fontAlgn="ctr"/>
            <a:r>
              <a:rPr lang="en-US" dirty="0" smtClean="0">
                <a:latin typeface="Huawei Sans" panose="020C0503030203020204" pitchFamily="34" charset="0"/>
              </a:rPr>
              <a:t>Configure basic OSPFv3 functions.</a:t>
            </a:r>
            <a:endParaRPr lang="en-US" altLang="zh-CN" dirty="0" smtClean="0">
              <a:latin typeface="Huawei Sans" panose="020C0503030203020204" pitchFamily="34" charset="0"/>
            </a:endParaRPr>
          </a:p>
          <a:p>
            <a:pPr lvl="1" fontAlgn="ctr"/>
            <a:r>
              <a:rPr lang="en-US" dirty="0" smtClean="0">
                <a:latin typeface="Huawei Sans" panose="020C0503030203020204" pitchFamily="34" charset="0"/>
              </a:rPr>
              <a:t>Describe the extension of IS-IS to IPv6.</a:t>
            </a:r>
            <a:endParaRPr lang="en-US" altLang="zh-CN" dirty="0" smtClean="0">
              <a:latin typeface="Huawei Sans" panose="020C0503030203020204" pitchFamily="34" charset="0"/>
            </a:endParaRPr>
          </a:p>
          <a:p>
            <a:pPr lvl="1" fontAlgn="ctr"/>
            <a:r>
              <a:rPr lang="en-US" dirty="0" smtClean="0">
                <a:latin typeface="Huawei Sans" panose="020C0503030203020204" pitchFamily="34" charset="0"/>
              </a:rPr>
              <a:t>Configure basic IS-IS (IPv6) functions.</a:t>
            </a:r>
            <a:endParaRPr lang="en-US" altLang="zh-CN" dirty="0" smtClean="0">
              <a:latin typeface="Huawei Sans" panose="020C0503030203020204" pitchFamily="34" charset="0"/>
            </a:endParaRPr>
          </a:p>
          <a:p>
            <a:pPr lvl="1" fontAlgn="ctr"/>
            <a:r>
              <a:rPr lang="en-US" dirty="0" smtClean="0">
                <a:latin typeface="Huawei Sans" panose="020C0503030203020204" pitchFamily="34" charset="0"/>
              </a:rPr>
              <a:t>Describe the extension of BGP to IPv6.</a:t>
            </a:r>
            <a:endParaRPr lang="en-US" altLang="zh-CN" dirty="0" smtClean="0">
              <a:latin typeface="Huawei Sans" panose="020C0503030203020204" pitchFamily="34" charset="0"/>
            </a:endParaRPr>
          </a:p>
          <a:p>
            <a:pPr lvl="1" fontAlgn="ctr"/>
            <a:r>
              <a:rPr lang="en-US" dirty="0" smtClean="0">
                <a:latin typeface="Huawei Sans" panose="020C0503030203020204" pitchFamily="34" charset="0"/>
              </a:rPr>
              <a:t>Configure basic BGP4+ functions.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24467316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pPr fontAlgn="ctr"/>
            <a:r>
              <a:rPr lang="en-US" dirty="0" smtClean="0">
                <a:latin typeface="Huawei Sans" panose="020C0503030203020204" pitchFamily="34" charset="0"/>
              </a:rPr>
              <a:t>Basic OSPFv3 Configuration Commands (1)</a:t>
            </a:r>
            <a:endParaRPr lang="en-US" altLang="zh-CN" dirty="0">
              <a:latin typeface="Huawei Sans" panose="020C0503030203020204" pitchFamily="34" charset="0"/>
            </a:endParaRPr>
          </a:p>
        </p:txBody>
      </p:sp>
      <p:sp>
        <p:nvSpPr>
          <p:cNvPr id="4" name="矩形 3"/>
          <p:cNvSpPr/>
          <p:nvPr/>
        </p:nvSpPr>
        <p:spPr>
          <a:xfrm>
            <a:off x="1031917" y="1797459"/>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ospfv3 </a:t>
            </a:r>
            <a:r>
              <a:rPr lang="en-US" sz="1600" dirty="0" smtClean="0">
                <a:latin typeface="Huawei Sans" panose="020C0503030203020204" pitchFamily="34" charset="0"/>
              </a:rPr>
              <a:t>[ </a:t>
            </a:r>
            <a:r>
              <a:rPr lang="en-US" sz="1600" i="1" dirty="0" smtClean="0">
                <a:latin typeface="Huawei Sans" panose="020C0503030203020204" pitchFamily="34" charset="0"/>
              </a:rPr>
              <a:t>process-id </a:t>
            </a:r>
            <a:r>
              <a:rPr lang="en-US" sz="1600" dirty="0" smtClean="0">
                <a:latin typeface="Huawei Sans" panose="020C0503030203020204" pitchFamily="34" charset="0"/>
              </a:rPr>
              <a:t>] [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-instance-name </a:t>
            </a:r>
            <a:r>
              <a:rPr lang="en-US" sz="1600" dirty="0" smtClean="0">
                <a:latin typeface="Huawei Sans" panose="020C0503030203020204" pitchFamily="34" charset="0"/>
              </a:rPr>
              <a:t>]</a:t>
            </a:r>
            <a:endParaRPr lang="en-US" altLang="zh-CN" sz="1600" dirty="0">
              <a:latin typeface="Huawei Sans" panose="020C0503030203020204" pitchFamily="34" charset="0"/>
              <a:cs typeface="Courier New" panose="02070309020205020404" pitchFamily="49" charset="0"/>
            </a:endParaRP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Start OSPFv3.</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a:xfrm>
            <a:off x="1031917" y="2150094"/>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An OSPFv3 process is created and runs, and (optional) the process is bound to a VPN instance.</a:t>
            </a:r>
            <a:endParaRPr lang="en-US" altLang="zh-CN" sz="1600" dirty="0">
              <a:latin typeface="Huawei Sans" panose="020C0503030203020204" pitchFamily="34" charset="0"/>
              <a:cs typeface="Courier New" panose="02070309020205020404" pitchFamily="49" charset="0"/>
            </a:endParaRPr>
          </a:p>
        </p:txBody>
      </p:sp>
      <p:sp>
        <p:nvSpPr>
          <p:cNvPr id="7" name="矩形 6"/>
          <p:cNvSpPr/>
          <p:nvPr/>
        </p:nvSpPr>
        <p:spPr>
          <a:xfrm>
            <a:off x="1031917" y="2710843"/>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[Huawei-ospfv3-1] </a:t>
            </a:r>
            <a:r>
              <a:rPr lang="en-US" sz="1600" b="1" dirty="0" smtClean="0">
                <a:latin typeface="Huawei Sans" panose="020C0503030203020204" pitchFamily="34" charset="0"/>
              </a:rPr>
              <a:t>router-id</a:t>
            </a:r>
            <a:r>
              <a:rPr lang="en-US" sz="1600" dirty="0" smtClean="0">
                <a:latin typeface="Huawei Sans" panose="020C0503030203020204" pitchFamily="34" charset="0"/>
              </a:rPr>
              <a:t> </a:t>
            </a:r>
            <a:r>
              <a:rPr lang="en-US" sz="1600" i="1" dirty="0" err="1" smtClean="0">
                <a:latin typeface="Huawei Sans" panose="020C0503030203020204" pitchFamily="34" charset="0"/>
              </a:rPr>
              <a:t>router-id</a:t>
            </a:r>
            <a:endParaRPr lang="en-US" altLang="zh-CN" sz="1600" dirty="0">
              <a:latin typeface="Huawei Sans" panose="020C0503030203020204" pitchFamily="34" charset="0"/>
              <a:cs typeface="Courier New" panose="02070309020205020404" pitchFamily="49" charset="0"/>
            </a:endParaRPr>
          </a:p>
        </p:txBody>
      </p:sp>
      <p:sp>
        <p:nvSpPr>
          <p:cNvPr id="8" name="矩形 7"/>
          <p:cNvSpPr/>
          <p:nvPr/>
        </p:nvSpPr>
        <p:spPr>
          <a:xfrm>
            <a:off x="1031917" y="3063478"/>
            <a:ext cx="1060869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A router ID is configured for the local device in this OSPFv3 process.</a:t>
            </a:r>
            <a:endParaRPr lang="en-US" altLang="zh-CN" sz="1600" dirty="0" smtClean="0">
              <a:latin typeface="Huawei Sans" panose="020C0503030203020204" pitchFamily="34" charset="0"/>
              <a:cs typeface="Courier New" panose="02070309020205020404" pitchFamily="49" charset="0"/>
            </a:endParaRPr>
          </a:p>
          <a:p>
            <a:pPr fontAlgn="ctr">
              <a:lnSpc>
                <a:spcPts val="2400"/>
              </a:lnSpc>
            </a:pPr>
            <a:r>
              <a:rPr lang="en-US" sz="1600" dirty="0" smtClean="0">
                <a:latin typeface="Huawei Sans" panose="020C0503030203020204" pitchFamily="34" charset="0"/>
              </a:rPr>
              <a:t>Note: If no router ID is configured, the OSPFv3 process cannot run.</a:t>
            </a:r>
            <a:endParaRPr lang="en-US" sz="1600" dirty="0">
              <a:latin typeface="Huawei Sans" panose="020C0503030203020204" pitchFamily="34" charset="0"/>
            </a:endParaRPr>
          </a:p>
        </p:txBody>
      </p:sp>
      <p:sp>
        <p:nvSpPr>
          <p:cNvPr id="9" name="矩形 8"/>
          <p:cNvSpPr/>
          <p:nvPr/>
        </p:nvSpPr>
        <p:spPr>
          <a:xfrm>
            <a:off x="1031917" y="4576260"/>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ospfv3</a:t>
            </a:r>
            <a:r>
              <a:rPr lang="en-US" sz="1600" dirty="0" smtClean="0">
                <a:latin typeface="Huawei Sans" panose="020C0503030203020204" pitchFamily="34" charset="0"/>
              </a:rPr>
              <a:t> </a:t>
            </a:r>
            <a:r>
              <a:rPr lang="en-US" sz="1600" i="1" dirty="0" smtClean="0">
                <a:latin typeface="Huawei Sans" panose="020C0503030203020204" pitchFamily="34" charset="0"/>
              </a:rPr>
              <a:t>process-id</a:t>
            </a:r>
            <a:r>
              <a:rPr lang="en-US" sz="1600" dirty="0" smtClean="0">
                <a:latin typeface="Huawei Sans" panose="020C0503030203020204" pitchFamily="34" charset="0"/>
              </a:rPr>
              <a:t> </a:t>
            </a:r>
            <a:r>
              <a:rPr lang="en-US" sz="1600" b="1" dirty="0" smtClean="0">
                <a:latin typeface="Huawei Sans" panose="020C0503030203020204" pitchFamily="34" charset="0"/>
              </a:rPr>
              <a:t>area</a:t>
            </a:r>
            <a:r>
              <a:rPr lang="en-US" sz="1600" dirty="0" smtClean="0">
                <a:latin typeface="Huawei Sans" panose="020C0503030203020204" pitchFamily="34" charset="0"/>
              </a:rPr>
              <a:t> </a:t>
            </a:r>
            <a:r>
              <a:rPr lang="en-US" sz="1600" i="1" dirty="0" smtClean="0">
                <a:latin typeface="Huawei Sans" panose="020C0503030203020204" pitchFamily="34" charset="0"/>
              </a:rPr>
              <a:t>area-id</a:t>
            </a:r>
            <a:r>
              <a:rPr lang="en-US" sz="1600" dirty="0" smtClean="0">
                <a:latin typeface="Huawei Sans" panose="020C0503030203020204" pitchFamily="34" charset="0"/>
              </a:rPr>
              <a:t> [ </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smtClean="0">
                <a:latin typeface="Huawei Sans" panose="020C0503030203020204" pitchFamily="34" charset="0"/>
              </a:rPr>
              <a:t>instance-id</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10" name="矩形 9"/>
          <p:cNvSpPr/>
          <p:nvPr/>
        </p:nvSpPr>
        <p:spPr>
          <a:xfrm>
            <a:off x="551384" y="4144113"/>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Enable OSPFv3 on an interface.</a:t>
            </a:r>
            <a:endParaRPr lang="en-US" altLang="zh-CN" sz="1600" dirty="0">
              <a:latin typeface="Huawei Sans" panose="020C0503030203020204" pitchFamily="34" charset="0"/>
              <a:cs typeface="Courier New" panose="02070309020205020404" pitchFamily="49" charset="0"/>
            </a:endParaRPr>
          </a:p>
        </p:txBody>
      </p:sp>
      <p:sp>
        <p:nvSpPr>
          <p:cNvPr id="11" name="矩形 10"/>
          <p:cNvSpPr/>
          <p:nvPr/>
        </p:nvSpPr>
        <p:spPr>
          <a:xfrm>
            <a:off x="1031917" y="4928895"/>
            <a:ext cx="10608699"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interface is enabled in the specified OSPFv3 process, and the area to which the interface belongs is specified. You can also specify the ID of the instance to which the interface belongs.</a:t>
            </a:r>
            <a:endParaRPr lang="en-US" altLang="zh-CN" sz="1600" dirty="0" smtClean="0">
              <a:latin typeface="Huawei Sans" panose="020C0503030203020204" pitchFamily="34" charset="0"/>
              <a:cs typeface="Courier New" panose="02070309020205020404" pitchFamily="49" charset="0"/>
            </a:endParaRPr>
          </a:p>
          <a:p>
            <a:pPr fontAlgn="ctr">
              <a:lnSpc>
                <a:spcPts val="2400"/>
              </a:lnSpc>
            </a:pPr>
            <a:r>
              <a:rPr lang="en-US" sz="1600" dirty="0" smtClean="0">
                <a:latin typeface="Huawei Sans" panose="020C0503030203020204" pitchFamily="34" charset="0"/>
              </a:rPr>
              <a:t>Note: Before running this command, you must create an OSPFv3 process and enable the IPv6 function.</a:t>
            </a:r>
            <a:endParaRPr lang="en-US" sz="1600" dirty="0">
              <a:latin typeface="Huawei Sans" panose="020C0503030203020204" pitchFamily="34" charset="0"/>
            </a:endParaRPr>
          </a:p>
        </p:txBody>
      </p:sp>
    </p:spTree>
    <p:extLst>
      <p:ext uri="{BB962C8B-B14F-4D97-AF65-F5344CB8AC3E}">
        <p14:creationId xmlns:p14="http://schemas.microsoft.com/office/powerpoint/2010/main" val="400114353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pPr fontAlgn="ctr"/>
            <a:r>
              <a:rPr lang="en-US" dirty="0" smtClean="0">
                <a:latin typeface="Huawei Sans" panose="020C0503030203020204" pitchFamily="34" charset="0"/>
              </a:rPr>
              <a:t>Basic OSPFv3 Configuration Commands (2)</a:t>
            </a:r>
            <a:endParaRPr lang="en-US" altLang="zh-CN" dirty="0">
              <a:latin typeface="Huawei Sans" panose="020C0503030203020204" pitchFamily="34" charset="0"/>
            </a:endParaRPr>
          </a:p>
        </p:txBody>
      </p:sp>
      <p:sp>
        <p:nvSpPr>
          <p:cNvPr id="4" name="矩形 3"/>
          <p:cNvSpPr/>
          <p:nvPr/>
        </p:nvSpPr>
        <p:spPr>
          <a:xfrm>
            <a:off x="1031917" y="1797459"/>
            <a:ext cx="10608699" cy="584775"/>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[Huawei-GigabitEthernet0/0/1] </a:t>
            </a:r>
            <a:r>
              <a:rPr lang="en-US" sz="1600" b="1" dirty="0" smtClean="0">
                <a:latin typeface="Huawei Sans" panose="020C0503030203020204" pitchFamily="34" charset="0"/>
              </a:rPr>
              <a:t>ospfv3</a:t>
            </a:r>
            <a:r>
              <a:rPr lang="en-US" sz="1600" dirty="0" smtClean="0">
                <a:latin typeface="Huawei Sans" panose="020C0503030203020204" pitchFamily="34" charset="0"/>
              </a:rPr>
              <a:t> </a:t>
            </a:r>
            <a:r>
              <a:rPr lang="en-US" sz="1600" b="1" dirty="0" smtClean="0">
                <a:latin typeface="Huawei Sans" panose="020C0503030203020204" pitchFamily="34" charset="0"/>
              </a:rPr>
              <a:t>network-type</a:t>
            </a:r>
            <a:r>
              <a:rPr lang="en-US" sz="1600" dirty="0" smtClean="0">
                <a:latin typeface="Huawei Sans" panose="020C0503030203020204" pitchFamily="34" charset="0"/>
              </a:rPr>
              <a:t> { </a:t>
            </a:r>
            <a:r>
              <a:rPr lang="en-US" sz="1600" b="1" dirty="0" smtClean="0">
                <a:latin typeface="Huawei Sans" panose="020C0503030203020204" pitchFamily="34" charset="0"/>
              </a:rPr>
              <a:t>broadcast</a:t>
            </a:r>
            <a:r>
              <a:rPr lang="en-US" sz="1600" dirty="0" smtClean="0">
                <a:latin typeface="Huawei Sans" panose="020C0503030203020204" pitchFamily="34" charset="0"/>
              </a:rPr>
              <a:t> | </a:t>
            </a:r>
            <a:r>
              <a:rPr lang="en-US" sz="1600" b="1" dirty="0" err="1" smtClean="0">
                <a:latin typeface="Huawei Sans" panose="020C0503030203020204" pitchFamily="34" charset="0"/>
              </a:rPr>
              <a:t>nbma</a:t>
            </a:r>
            <a:r>
              <a:rPr lang="en-US" sz="1600" dirty="0" smtClean="0">
                <a:latin typeface="Huawei Sans" panose="020C0503030203020204" pitchFamily="34" charset="0"/>
              </a:rPr>
              <a:t> | </a:t>
            </a:r>
            <a:r>
              <a:rPr lang="en-US" sz="1600" b="1" dirty="0" smtClean="0">
                <a:latin typeface="Huawei Sans" panose="020C0503030203020204" pitchFamily="34" charset="0"/>
              </a:rPr>
              <a:t>p2mp</a:t>
            </a:r>
            <a:r>
              <a:rPr lang="en-US" sz="1600" dirty="0" smtClean="0">
                <a:latin typeface="Huawei Sans" panose="020C0503030203020204" pitchFamily="34" charset="0"/>
              </a:rPr>
              <a:t> [ </a:t>
            </a:r>
            <a:r>
              <a:rPr lang="en-US" sz="1600" b="1" dirty="0" smtClean="0">
                <a:latin typeface="Huawei Sans" panose="020C0503030203020204" pitchFamily="34" charset="0"/>
              </a:rPr>
              <a:t>non-broadcast</a:t>
            </a:r>
            <a:r>
              <a:rPr lang="en-US" sz="1600" dirty="0" smtClean="0">
                <a:latin typeface="Huawei Sans" panose="020C0503030203020204" pitchFamily="34" charset="0"/>
              </a:rPr>
              <a:t> ] | </a:t>
            </a:r>
            <a:r>
              <a:rPr lang="en-US" sz="1600" b="1" dirty="0" smtClean="0">
                <a:latin typeface="Huawei Sans" panose="020C0503030203020204" pitchFamily="34" charset="0"/>
              </a:rPr>
              <a:t>p2p</a:t>
            </a:r>
            <a:r>
              <a:rPr lang="en-US" sz="1600" dirty="0" smtClean="0">
                <a:latin typeface="Huawei Sans" panose="020C0503030203020204" pitchFamily="34" charset="0"/>
              </a:rPr>
              <a:t> } </a:t>
            </a:r>
            <a:br>
              <a:rPr lang="en-US" sz="1600" dirty="0" smtClean="0">
                <a:latin typeface="Huawei Sans" panose="020C0503030203020204" pitchFamily="34" charset="0"/>
              </a:rPr>
            </a:br>
            <a:r>
              <a:rPr lang="en-US" sz="1600" dirty="0" smtClean="0">
                <a:latin typeface="Huawei Sans" panose="020C0503030203020204" pitchFamily="34" charset="0"/>
              </a:rPr>
              <a:t>[ </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smtClean="0">
                <a:latin typeface="Huawei Sans" panose="020C0503030203020204" pitchFamily="34" charset="0"/>
              </a:rPr>
              <a:t>instance-id</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5" name="矩形 4"/>
          <p:cNvSpPr/>
          <p:nvPr/>
        </p:nvSpPr>
        <p:spPr>
          <a:xfrm>
            <a:off x="546525" y="1365312"/>
            <a:ext cx="11089232"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(Optional) Configure an OSPFv3 network type for the interface.</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a:xfrm>
            <a:off x="1031917" y="2401882"/>
            <a:ext cx="10608699"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By default, the OSPFv3 network type of a physical interface depends on the data link layer encapsulation of the interface. The default network type of an Ethernet interface is broadcast, whereas that of a serial interface (encapsulated with PPP or HDLC) is P2P.</a:t>
            </a:r>
            <a:endParaRPr lang="en-US" altLang="zh-CN" sz="1600" dirty="0" smtClean="0">
              <a:latin typeface="Huawei Sans" panose="020C0503030203020204" pitchFamily="34" charset="0"/>
              <a:cs typeface="Courier New" panose="02070309020205020404" pitchFamily="49" charset="0"/>
            </a:endParaRPr>
          </a:p>
        </p:txBody>
      </p:sp>
      <p:sp>
        <p:nvSpPr>
          <p:cNvPr id="9" name="矩形 8"/>
          <p:cNvSpPr/>
          <p:nvPr/>
        </p:nvSpPr>
        <p:spPr>
          <a:xfrm>
            <a:off x="1031917" y="4319085"/>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[Huawei-ospfv3-1] </a:t>
            </a:r>
            <a:r>
              <a:rPr lang="en-US" sz="1600" b="1" dirty="0" smtClean="0">
                <a:latin typeface="Huawei Sans" panose="020C0503030203020204" pitchFamily="34" charset="0"/>
              </a:rPr>
              <a:t>area</a:t>
            </a:r>
            <a:r>
              <a:rPr lang="en-US" sz="1600" dirty="0" smtClean="0">
                <a:latin typeface="Huawei Sans" panose="020C0503030203020204" pitchFamily="34" charset="0"/>
              </a:rPr>
              <a:t> </a:t>
            </a:r>
            <a:r>
              <a:rPr lang="en-US" sz="1600" i="1" dirty="0" smtClean="0">
                <a:latin typeface="Huawei Sans" panose="020C0503030203020204" pitchFamily="34" charset="0"/>
              </a:rPr>
              <a:t>area-id</a:t>
            </a:r>
            <a:endParaRPr lang="en-US" altLang="zh-CN" sz="1600" dirty="0">
              <a:latin typeface="Huawei Sans" panose="020C0503030203020204" pitchFamily="34" charset="0"/>
              <a:cs typeface="Courier New" panose="02070309020205020404" pitchFamily="49" charset="0"/>
            </a:endParaRPr>
          </a:p>
        </p:txBody>
      </p:sp>
      <p:sp>
        <p:nvSpPr>
          <p:cNvPr id="10" name="矩形 9"/>
          <p:cNvSpPr/>
          <p:nvPr/>
        </p:nvSpPr>
        <p:spPr>
          <a:xfrm>
            <a:off x="551384" y="3791688"/>
            <a:ext cx="11089232" cy="338554"/>
          </a:xfrm>
          <a:prstGeom prst="rect">
            <a:avLst/>
          </a:prstGeom>
        </p:spPr>
        <p:txBody>
          <a:bodyPr wrap="square">
            <a:noAutofit/>
          </a:bodyPr>
          <a:lstStyle/>
          <a:p>
            <a:pPr marL="342900" indent="-342900" fontAlgn="ctr">
              <a:buFont typeface="+mj-lt"/>
              <a:buAutoNum type="arabicPeriod" startAt="4"/>
            </a:pPr>
            <a:r>
              <a:rPr lang="en-US" sz="1600" dirty="0" smtClean="0">
                <a:latin typeface="Huawei Sans" panose="020C0503030203020204" pitchFamily="34" charset="0"/>
              </a:rPr>
              <a:t>Enter the OSPFv3 area view.</a:t>
            </a:r>
            <a:endParaRPr lang="en-US" altLang="zh-CN" sz="1600" dirty="0">
              <a:latin typeface="Huawei Sans" panose="020C0503030203020204" pitchFamily="34" charset="0"/>
              <a:cs typeface="Courier New" panose="02070309020205020404" pitchFamily="49" charset="0"/>
            </a:endParaRPr>
          </a:p>
        </p:txBody>
      </p:sp>
      <p:sp>
        <p:nvSpPr>
          <p:cNvPr id="11" name="矩形 10"/>
          <p:cNvSpPr/>
          <p:nvPr/>
        </p:nvSpPr>
        <p:spPr>
          <a:xfrm>
            <a:off x="1031917" y="4671720"/>
            <a:ext cx="1060869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specified area ID can be a decimal integer or in the IPv4 address format. Regardless of the specified format, the area ID is displayed as an IPv4 address.</a:t>
            </a:r>
            <a:endParaRPr lang="en-US" altLang="zh-CN" sz="16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18993204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800" y="219900"/>
            <a:ext cx="9831600" cy="640800"/>
          </a:xfrm>
        </p:spPr>
        <p:txBody>
          <a:bodyPr wrap="square">
            <a:noAutofit/>
          </a:bodyPr>
          <a:lstStyle/>
          <a:p>
            <a:pPr fontAlgn="ctr"/>
            <a:r>
              <a:rPr lang="en-US" dirty="0" smtClean="0">
                <a:latin typeface="Huawei Sans" panose="020C0503030203020204" pitchFamily="34" charset="0"/>
              </a:rPr>
              <a:t>Verifying the Configuration of Basic OSPFv3 Functions</a:t>
            </a:r>
            <a:endParaRPr lang="en-US" dirty="0">
              <a:latin typeface="Huawei Sans" panose="020C0503030203020204" pitchFamily="34" charset="0"/>
            </a:endParaRPr>
          </a:p>
        </p:txBody>
      </p:sp>
      <p:sp>
        <p:nvSpPr>
          <p:cNvPr id="4" name="矩形 3"/>
          <p:cNvSpPr/>
          <p:nvPr/>
        </p:nvSpPr>
        <p:spPr>
          <a:xfrm>
            <a:off x="1031917" y="1797459"/>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ospfv3</a:t>
            </a:r>
            <a:r>
              <a:rPr lang="en-US" sz="1600" dirty="0" smtClean="0">
                <a:latin typeface="Huawei Sans" panose="020C0503030203020204" pitchFamily="34" charset="0"/>
              </a:rPr>
              <a:t> [ </a:t>
            </a:r>
            <a:r>
              <a:rPr lang="en-US" sz="1600" i="1" dirty="0" smtClean="0">
                <a:latin typeface="Huawei Sans" panose="020C0503030203020204" pitchFamily="34" charset="0"/>
              </a:rPr>
              <a:t>process-id</a:t>
            </a:r>
            <a:r>
              <a:rPr lang="en-US" sz="1600" dirty="0" smtClean="0">
                <a:latin typeface="Huawei Sans" panose="020C0503030203020204" pitchFamily="34" charset="0"/>
              </a:rPr>
              <a:t> ] </a:t>
            </a:r>
            <a:r>
              <a:rPr lang="en-US" sz="1600" b="1" dirty="0" smtClean="0">
                <a:latin typeface="Huawei Sans" panose="020C0503030203020204" pitchFamily="34" charset="0"/>
              </a:rPr>
              <a:t>interface</a:t>
            </a:r>
            <a:r>
              <a:rPr lang="en-US" sz="1600" dirty="0" smtClean="0">
                <a:latin typeface="Huawei Sans" panose="020C0503030203020204" pitchFamily="34" charset="0"/>
              </a:rPr>
              <a:t> [ </a:t>
            </a:r>
            <a:r>
              <a:rPr lang="en-US" sz="1600" b="1" dirty="0" smtClean="0">
                <a:latin typeface="Huawei Sans" panose="020C0503030203020204" pitchFamily="34" charset="0"/>
              </a:rPr>
              <a:t>area</a:t>
            </a:r>
            <a:r>
              <a:rPr lang="en-US" sz="1600" dirty="0" smtClean="0">
                <a:latin typeface="Huawei Sans" panose="020C0503030203020204" pitchFamily="34" charset="0"/>
              </a:rPr>
              <a:t> </a:t>
            </a:r>
            <a:r>
              <a:rPr lang="en-US" sz="1600" i="1" dirty="0" smtClean="0">
                <a:latin typeface="Huawei Sans" panose="020C0503030203020204" pitchFamily="34" charset="0"/>
              </a:rPr>
              <a:t>area-id</a:t>
            </a:r>
            <a:r>
              <a:rPr lang="en-US" sz="1600" dirty="0" smtClean="0">
                <a:latin typeface="Huawei Sans" panose="020C0503030203020204" pitchFamily="34" charset="0"/>
              </a:rPr>
              <a:t> ] [ </a:t>
            </a:r>
            <a:r>
              <a:rPr lang="en-US" sz="1600" i="1" dirty="0" smtClean="0">
                <a:latin typeface="Huawei Sans" panose="020C0503030203020204" pitchFamily="34" charset="0"/>
              </a:rPr>
              <a:t>interface-type</a:t>
            </a:r>
            <a:r>
              <a:rPr lang="en-US" sz="1600" dirty="0" smtClean="0">
                <a:latin typeface="Huawei Sans" panose="020C0503030203020204" pitchFamily="34" charset="0"/>
              </a:rPr>
              <a:t> </a:t>
            </a:r>
            <a:r>
              <a:rPr lang="en-US" sz="1600" i="1" dirty="0" smtClean="0">
                <a:latin typeface="Huawei Sans" panose="020C0503030203020204" pitchFamily="34" charset="0"/>
              </a:rPr>
              <a:t>interface-number</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Check the OSPFv3 interface information.</a:t>
            </a:r>
            <a:endParaRPr lang="en-US" altLang="zh-CN" sz="1600" dirty="0">
              <a:latin typeface="Huawei Sans" panose="020C0503030203020204" pitchFamily="34" charset="0"/>
              <a:cs typeface="Courier New" panose="02070309020205020404" pitchFamily="49" charset="0"/>
            </a:endParaRPr>
          </a:p>
        </p:txBody>
      </p:sp>
      <p:sp>
        <p:nvSpPr>
          <p:cNvPr id="9" name="矩形 8"/>
          <p:cNvSpPr/>
          <p:nvPr/>
        </p:nvSpPr>
        <p:spPr>
          <a:xfrm>
            <a:off x="1031917" y="2773966"/>
            <a:ext cx="10608699" cy="584775"/>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ospfv3</a:t>
            </a:r>
            <a:r>
              <a:rPr lang="en-US" sz="1600" dirty="0" smtClean="0">
                <a:latin typeface="Huawei Sans" panose="020C0503030203020204" pitchFamily="34" charset="0"/>
              </a:rPr>
              <a:t> [ </a:t>
            </a:r>
            <a:r>
              <a:rPr lang="en-US" sz="1600" i="1" dirty="0" smtClean="0">
                <a:latin typeface="Huawei Sans" panose="020C0503030203020204" pitchFamily="34" charset="0"/>
              </a:rPr>
              <a:t>process-id</a:t>
            </a:r>
            <a:r>
              <a:rPr lang="en-US" sz="1600" dirty="0" smtClean="0">
                <a:latin typeface="Huawei Sans" panose="020C0503030203020204" pitchFamily="34" charset="0"/>
              </a:rPr>
              <a:t> ] [ </a:t>
            </a:r>
            <a:r>
              <a:rPr lang="en-US" sz="1600" b="1" dirty="0" smtClean="0">
                <a:latin typeface="Huawei Sans" panose="020C0503030203020204" pitchFamily="34" charset="0"/>
              </a:rPr>
              <a:t>area</a:t>
            </a:r>
            <a:r>
              <a:rPr lang="en-US" sz="1600" dirty="0" smtClean="0">
                <a:latin typeface="Huawei Sans" panose="020C0503030203020204" pitchFamily="34" charset="0"/>
              </a:rPr>
              <a:t> </a:t>
            </a:r>
            <a:r>
              <a:rPr lang="en-US" sz="1600" i="1" dirty="0" smtClean="0">
                <a:latin typeface="Huawei Sans" panose="020C0503030203020204" pitchFamily="34" charset="0"/>
              </a:rPr>
              <a:t>area-id</a:t>
            </a:r>
            <a:r>
              <a:rPr lang="en-US" sz="1600" dirty="0" smtClean="0">
                <a:latin typeface="Huawei Sans" panose="020C0503030203020204" pitchFamily="34" charset="0"/>
              </a:rPr>
              <a:t> ] </a:t>
            </a:r>
            <a:r>
              <a:rPr lang="en-US" sz="1600" b="1" dirty="0" smtClean="0">
                <a:latin typeface="Huawei Sans" panose="020C0503030203020204" pitchFamily="34" charset="0"/>
              </a:rPr>
              <a:t>peer</a:t>
            </a:r>
            <a:r>
              <a:rPr lang="en-US" sz="1600" dirty="0" smtClean="0">
                <a:latin typeface="Huawei Sans" panose="020C0503030203020204" pitchFamily="34" charset="0"/>
              </a:rPr>
              <a:t> [ </a:t>
            </a:r>
            <a:r>
              <a:rPr lang="en-US" sz="1600" i="1" dirty="0" smtClean="0">
                <a:latin typeface="Huawei Sans" panose="020C0503030203020204" pitchFamily="34" charset="0"/>
              </a:rPr>
              <a:t>interface-type</a:t>
            </a:r>
            <a:r>
              <a:rPr lang="en-US" sz="1600" dirty="0" smtClean="0">
                <a:latin typeface="Huawei Sans" panose="020C0503030203020204" pitchFamily="34" charset="0"/>
              </a:rPr>
              <a:t> </a:t>
            </a:r>
            <a:r>
              <a:rPr lang="en-US" sz="1600" i="1" dirty="0" smtClean="0">
                <a:latin typeface="Huawei Sans" panose="020C0503030203020204" pitchFamily="34" charset="0"/>
              </a:rPr>
              <a:t>interface-number</a:t>
            </a:r>
            <a:r>
              <a:rPr lang="en-US" sz="1600" dirty="0" smtClean="0">
                <a:latin typeface="Huawei Sans" panose="020C0503030203020204" pitchFamily="34" charset="0"/>
              </a:rPr>
              <a:t> | </a:t>
            </a:r>
            <a:r>
              <a:rPr lang="en-US" sz="1600" i="1" dirty="0" smtClean="0">
                <a:latin typeface="Huawei Sans" panose="020C0503030203020204" pitchFamily="34" charset="0"/>
              </a:rPr>
              <a:t>neighbor-id</a:t>
            </a:r>
            <a:r>
              <a:rPr lang="en-US" sz="1600" dirty="0" smtClean="0">
                <a:latin typeface="Huawei Sans" panose="020C0503030203020204" pitchFamily="34" charset="0"/>
              </a:rPr>
              <a:t> ] </a:t>
            </a:r>
            <a:br>
              <a:rPr lang="en-US" sz="1600" dirty="0" smtClean="0">
                <a:latin typeface="Huawei Sans" panose="020C0503030203020204" pitchFamily="34" charset="0"/>
              </a:rPr>
            </a:br>
            <a:r>
              <a:rPr lang="en-US" sz="1600" dirty="0" smtClean="0">
                <a:latin typeface="Huawei Sans" panose="020C0503030203020204" pitchFamily="34" charset="0"/>
              </a:rPr>
              <a:t>[ </a:t>
            </a:r>
            <a:r>
              <a:rPr lang="en-US" sz="1600" b="1" dirty="0" smtClean="0">
                <a:latin typeface="Huawei Sans" panose="020C0503030203020204" pitchFamily="34" charset="0"/>
              </a:rPr>
              <a:t>verbose</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10" name="矩形 9"/>
          <p:cNvSpPr/>
          <p:nvPr/>
        </p:nvSpPr>
        <p:spPr>
          <a:xfrm>
            <a:off x="551384" y="2341819"/>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Check the OSPFv3 neighbor information.</a:t>
            </a:r>
            <a:endParaRPr lang="en-US" altLang="zh-CN" sz="1600" dirty="0">
              <a:latin typeface="Huawei Sans" panose="020C0503030203020204" pitchFamily="34" charset="0"/>
              <a:cs typeface="Courier New" panose="02070309020205020404" pitchFamily="49" charset="0"/>
            </a:endParaRPr>
          </a:p>
        </p:txBody>
      </p:sp>
      <p:sp>
        <p:nvSpPr>
          <p:cNvPr id="11" name="矩形 10"/>
          <p:cNvSpPr/>
          <p:nvPr/>
        </p:nvSpPr>
        <p:spPr>
          <a:xfrm>
            <a:off x="1031917" y="3365138"/>
            <a:ext cx="10608699" cy="400110"/>
          </a:xfrm>
          <a:prstGeom prst="rect">
            <a:avLst/>
          </a:prstGeom>
        </p:spPr>
        <p:txBody>
          <a:bodyPr wrap="square">
            <a:noAutofit/>
          </a:bodyPr>
          <a:lstStyle/>
          <a:p>
            <a:pPr fontAlgn="ctr">
              <a:lnSpc>
                <a:spcPts val="2400"/>
              </a:lnSpc>
            </a:pPr>
            <a:r>
              <a:rPr lang="en-US" sz="1600" i="1" dirty="0" smtClean="0">
                <a:latin typeface="Huawei Sans" panose="020C0503030203020204" pitchFamily="34" charset="0"/>
              </a:rPr>
              <a:t>neighbor-id</a:t>
            </a:r>
            <a:r>
              <a:rPr lang="en-US" sz="1600" dirty="0" smtClean="0">
                <a:latin typeface="Huawei Sans" panose="020C0503030203020204" pitchFamily="34" charset="0"/>
              </a:rPr>
              <a:t>: specifies the router ID of a neighbor.</a:t>
            </a:r>
            <a:endParaRPr lang="en-US" sz="1600" dirty="0">
              <a:latin typeface="Huawei Sans" panose="020C0503030203020204" pitchFamily="34" charset="0"/>
            </a:endParaRPr>
          </a:p>
        </p:txBody>
      </p:sp>
      <p:sp>
        <p:nvSpPr>
          <p:cNvPr id="12" name="矩形 11"/>
          <p:cNvSpPr/>
          <p:nvPr/>
        </p:nvSpPr>
        <p:spPr>
          <a:xfrm>
            <a:off x="1031917" y="4297968"/>
            <a:ext cx="10608699" cy="830997"/>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ospfv3</a:t>
            </a:r>
            <a:r>
              <a:rPr lang="en-US" sz="1600" dirty="0" smtClean="0">
                <a:latin typeface="Huawei Sans" panose="020C0503030203020204" pitchFamily="34" charset="0"/>
              </a:rPr>
              <a:t> [ </a:t>
            </a:r>
            <a:r>
              <a:rPr lang="en-US" sz="1600" i="1" dirty="0" smtClean="0">
                <a:latin typeface="Huawei Sans" panose="020C0503030203020204" pitchFamily="34" charset="0"/>
              </a:rPr>
              <a:t>process-id</a:t>
            </a:r>
            <a:r>
              <a:rPr lang="en-US" sz="1600" dirty="0" smtClean="0">
                <a:latin typeface="Huawei Sans" panose="020C0503030203020204" pitchFamily="34" charset="0"/>
              </a:rPr>
              <a:t> ] </a:t>
            </a:r>
            <a:r>
              <a:rPr lang="en-US" sz="1600" b="1" dirty="0" err="1" smtClean="0">
                <a:latin typeface="Huawei Sans" panose="020C0503030203020204" pitchFamily="34" charset="0"/>
              </a:rPr>
              <a:t>lsdb</a:t>
            </a:r>
            <a:r>
              <a:rPr lang="en-US" sz="1600" dirty="0" smtClean="0">
                <a:latin typeface="Huawei Sans" panose="020C0503030203020204" pitchFamily="34" charset="0"/>
              </a:rPr>
              <a:t> [ </a:t>
            </a:r>
            <a:r>
              <a:rPr lang="en-US" sz="1600" b="1" dirty="0" smtClean="0">
                <a:latin typeface="Huawei Sans" panose="020C0503030203020204" pitchFamily="34" charset="0"/>
              </a:rPr>
              <a:t>area</a:t>
            </a:r>
            <a:r>
              <a:rPr lang="en-US" sz="1600" dirty="0" smtClean="0">
                <a:latin typeface="Huawei Sans" panose="020C0503030203020204" pitchFamily="34" charset="0"/>
              </a:rPr>
              <a:t> </a:t>
            </a:r>
            <a:r>
              <a:rPr lang="en-US" sz="1600" i="1" dirty="0" smtClean="0">
                <a:latin typeface="Huawei Sans" panose="020C0503030203020204" pitchFamily="34" charset="0"/>
              </a:rPr>
              <a:t>area-id</a:t>
            </a:r>
            <a:r>
              <a:rPr lang="en-US" sz="1600" dirty="0" smtClean="0">
                <a:latin typeface="Huawei Sans" panose="020C0503030203020204" pitchFamily="34" charset="0"/>
              </a:rPr>
              <a:t> ] [ </a:t>
            </a:r>
            <a:r>
              <a:rPr lang="en-US" sz="1600" b="1" dirty="0" smtClean="0">
                <a:latin typeface="Huawei Sans" panose="020C0503030203020204" pitchFamily="34" charset="0"/>
              </a:rPr>
              <a:t>originate-router</a:t>
            </a:r>
            <a:r>
              <a:rPr lang="en-US" sz="1600" dirty="0" smtClean="0">
                <a:latin typeface="Huawei Sans" panose="020C0503030203020204" pitchFamily="34" charset="0"/>
              </a:rPr>
              <a:t> </a:t>
            </a:r>
            <a:r>
              <a:rPr lang="en-US" sz="1600" i="1" dirty="0" smtClean="0">
                <a:latin typeface="Huawei Sans" panose="020C0503030203020204" pitchFamily="34" charset="0"/>
              </a:rPr>
              <a:t>advertising-router-id</a:t>
            </a:r>
            <a:r>
              <a:rPr lang="en-US" sz="1600" dirty="0" smtClean="0">
                <a:latin typeface="Huawei Sans" panose="020C0503030203020204" pitchFamily="34" charset="0"/>
              </a:rPr>
              <a:t> | </a:t>
            </a:r>
            <a:r>
              <a:rPr lang="en-US" sz="1600" b="1" dirty="0" smtClean="0">
                <a:latin typeface="Huawei Sans" panose="020C0503030203020204" pitchFamily="34" charset="0"/>
              </a:rPr>
              <a:t>self-originate</a:t>
            </a:r>
            <a:r>
              <a:rPr lang="en-US" sz="1600" dirty="0" smtClean="0">
                <a:latin typeface="Huawei Sans" panose="020C0503030203020204" pitchFamily="34" charset="0"/>
              </a:rPr>
              <a:t> ] [ { </a:t>
            </a:r>
            <a:r>
              <a:rPr lang="en-US" sz="1600" b="1" dirty="0" smtClean="0">
                <a:latin typeface="Huawei Sans" panose="020C0503030203020204" pitchFamily="34" charset="0"/>
              </a:rPr>
              <a:t>router</a:t>
            </a:r>
            <a:r>
              <a:rPr lang="en-US" sz="1600" dirty="0" smtClean="0">
                <a:latin typeface="Huawei Sans" panose="020C0503030203020204" pitchFamily="34" charset="0"/>
              </a:rPr>
              <a:t> | </a:t>
            </a:r>
            <a:r>
              <a:rPr lang="en-US" sz="1600" b="1" dirty="0" smtClean="0">
                <a:latin typeface="Huawei Sans" panose="020C0503030203020204" pitchFamily="34" charset="0"/>
              </a:rPr>
              <a:t>network</a:t>
            </a:r>
            <a:r>
              <a:rPr lang="en-US" sz="1600" dirty="0" smtClean="0">
                <a:latin typeface="Huawei Sans" panose="020C0503030203020204" pitchFamily="34" charset="0"/>
              </a:rPr>
              <a:t> | </a:t>
            </a:r>
            <a:r>
              <a:rPr lang="en-US" sz="1600" b="1" dirty="0" smtClean="0">
                <a:latin typeface="Huawei Sans" panose="020C0503030203020204" pitchFamily="34" charset="0"/>
              </a:rPr>
              <a:t>inter-router</a:t>
            </a:r>
            <a:r>
              <a:rPr lang="en-US" sz="1600" dirty="0" smtClean="0">
                <a:latin typeface="Huawei Sans" panose="020C0503030203020204" pitchFamily="34" charset="0"/>
              </a:rPr>
              <a:t> [ </a:t>
            </a:r>
            <a:r>
              <a:rPr lang="en-US" sz="1600" b="1" dirty="0" err="1" smtClean="0">
                <a:latin typeface="Huawei Sans" panose="020C0503030203020204" pitchFamily="34" charset="0"/>
              </a:rPr>
              <a:t>asbr</a:t>
            </a:r>
            <a:r>
              <a:rPr lang="en-US" sz="1600" b="1" dirty="0" smtClean="0">
                <a:latin typeface="Huawei Sans" panose="020C0503030203020204" pitchFamily="34" charset="0"/>
              </a:rPr>
              <a:t>-router</a:t>
            </a:r>
            <a:r>
              <a:rPr lang="en-US" sz="1600" dirty="0" smtClean="0">
                <a:latin typeface="Huawei Sans" panose="020C0503030203020204" pitchFamily="34" charset="0"/>
              </a:rPr>
              <a:t> </a:t>
            </a:r>
            <a:r>
              <a:rPr lang="en-US" sz="1600" i="1" dirty="0" err="1" smtClean="0">
                <a:latin typeface="Huawei Sans" panose="020C0503030203020204" pitchFamily="34" charset="0"/>
              </a:rPr>
              <a:t>asbr</a:t>
            </a:r>
            <a:r>
              <a:rPr lang="en-US" sz="1600" i="1" dirty="0" smtClean="0">
                <a:latin typeface="Huawei Sans" panose="020C0503030203020204" pitchFamily="34" charset="0"/>
              </a:rPr>
              <a:t>-router-id</a:t>
            </a:r>
            <a:r>
              <a:rPr lang="en-US" sz="1600" dirty="0" smtClean="0">
                <a:latin typeface="Huawei Sans" panose="020C0503030203020204" pitchFamily="34" charset="0"/>
              </a:rPr>
              <a:t> ] | { </a:t>
            </a:r>
            <a:r>
              <a:rPr lang="en-US" sz="1600" b="1" dirty="0" smtClean="0">
                <a:latin typeface="Huawei Sans" panose="020C0503030203020204" pitchFamily="34" charset="0"/>
              </a:rPr>
              <a:t>inter-prefix</a:t>
            </a:r>
            <a:r>
              <a:rPr lang="en-US" sz="1600" dirty="0" smtClean="0">
                <a:latin typeface="Huawei Sans" panose="020C0503030203020204" pitchFamily="34" charset="0"/>
              </a:rPr>
              <a:t> | </a:t>
            </a:r>
            <a:r>
              <a:rPr lang="en-US" sz="1600" b="1" dirty="0" err="1" smtClean="0">
                <a:latin typeface="Huawei Sans" panose="020C0503030203020204" pitchFamily="34" charset="0"/>
              </a:rPr>
              <a:t>nssa</a:t>
            </a:r>
            <a:r>
              <a:rPr lang="en-US" sz="1600" dirty="0" smtClean="0">
                <a:latin typeface="Huawei Sans" panose="020C0503030203020204" pitchFamily="34" charset="0"/>
              </a:rPr>
              <a:t> } [ </a:t>
            </a:r>
            <a:r>
              <a:rPr lang="en-US" sz="1600" i="1" dirty="0" smtClean="0">
                <a:latin typeface="Huawei Sans" panose="020C0503030203020204" pitchFamily="34" charset="0"/>
              </a:rPr>
              <a:t>ipv6-address</a:t>
            </a:r>
            <a:r>
              <a:rPr lang="en-US" sz="1600" dirty="0" smtClean="0">
                <a:latin typeface="Huawei Sans" panose="020C0503030203020204" pitchFamily="34" charset="0"/>
              </a:rPr>
              <a:t> </a:t>
            </a:r>
            <a:r>
              <a:rPr lang="en-US" sz="1600" i="1" dirty="0" smtClean="0">
                <a:latin typeface="Huawei Sans" panose="020C0503030203020204" pitchFamily="34" charset="0"/>
              </a:rPr>
              <a:t>prefix-length</a:t>
            </a:r>
            <a:r>
              <a:rPr lang="en-US" sz="1600" dirty="0" smtClean="0">
                <a:latin typeface="Huawei Sans" panose="020C0503030203020204" pitchFamily="34" charset="0"/>
              </a:rPr>
              <a:t> ] | </a:t>
            </a:r>
            <a:r>
              <a:rPr lang="en-US" sz="1600" b="1" dirty="0" smtClean="0">
                <a:latin typeface="Huawei Sans" panose="020C0503030203020204" pitchFamily="34" charset="0"/>
              </a:rPr>
              <a:t>link</a:t>
            </a:r>
            <a:r>
              <a:rPr lang="en-US" sz="1600" dirty="0" smtClean="0">
                <a:latin typeface="Huawei Sans" panose="020C0503030203020204" pitchFamily="34" charset="0"/>
              </a:rPr>
              <a:t> | </a:t>
            </a:r>
            <a:r>
              <a:rPr lang="en-US" sz="1600" b="1" dirty="0" smtClean="0">
                <a:latin typeface="Huawei Sans" panose="020C0503030203020204" pitchFamily="34" charset="0"/>
              </a:rPr>
              <a:t>intra-prefix</a:t>
            </a:r>
            <a:r>
              <a:rPr lang="en-US" sz="1600" dirty="0" smtClean="0">
                <a:latin typeface="Huawei Sans" panose="020C0503030203020204" pitchFamily="34" charset="0"/>
              </a:rPr>
              <a:t> } [ </a:t>
            </a:r>
            <a:r>
              <a:rPr lang="en-US" sz="1600" i="1" dirty="0" smtClean="0">
                <a:latin typeface="Huawei Sans" panose="020C0503030203020204" pitchFamily="34" charset="0"/>
              </a:rPr>
              <a:t>link-state-id</a:t>
            </a:r>
            <a:r>
              <a:rPr lang="en-US" sz="1600" dirty="0" smtClean="0">
                <a:latin typeface="Huawei Sans" panose="020C0503030203020204" pitchFamily="34" charset="0"/>
              </a:rPr>
              <a:t> ] ]</a:t>
            </a:r>
            <a:endParaRPr lang="en-US" altLang="zh-CN" sz="1600" dirty="0">
              <a:latin typeface="Huawei Sans" panose="020C0503030203020204" pitchFamily="34" charset="0"/>
              <a:cs typeface="Courier New" panose="02070309020205020404" pitchFamily="49" charset="0"/>
            </a:endParaRPr>
          </a:p>
        </p:txBody>
      </p:sp>
      <p:sp>
        <p:nvSpPr>
          <p:cNvPr id="13" name="矩形 12"/>
          <p:cNvSpPr/>
          <p:nvPr/>
        </p:nvSpPr>
        <p:spPr>
          <a:xfrm>
            <a:off x="551384" y="3865821"/>
            <a:ext cx="11089232"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Check the OSPFv3 LSDB.</a:t>
            </a:r>
            <a:endParaRPr lang="en-US" altLang="zh-CN" sz="1600" dirty="0">
              <a:latin typeface="Huawei Sans" panose="020C0503030203020204" pitchFamily="34" charset="0"/>
              <a:cs typeface="Courier New" panose="02070309020205020404" pitchFamily="49" charset="0"/>
            </a:endParaRPr>
          </a:p>
        </p:txBody>
      </p:sp>
      <p:sp>
        <p:nvSpPr>
          <p:cNvPr id="14" name="矩形 13"/>
          <p:cNvSpPr/>
          <p:nvPr/>
        </p:nvSpPr>
        <p:spPr>
          <a:xfrm>
            <a:off x="1031917" y="5713032"/>
            <a:ext cx="10608699" cy="584775"/>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ospfv3</a:t>
            </a:r>
            <a:r>
              <a:rPr lang="en-US" sz="1600" dirty="0" smtClean="0">
                <a:latin typeface="Huawei Sans" panose="020C0503030203020204" pitchFamily="34" charset="0"/>
              </a:rPr>
              <a:t> [ </a:t>
            </a:r>
            <a:r>
              <a:rPr lang="en-US" sz="1600" i="1" dirty="0" smtClean="0">
                <a:latin typeface="Huawei Sans" panose="020C0503030203020204" pitchFamily="34" charset="0"/>
              </a:rPr>
              <a:t>process-id</a:t>
            </a:r>
            <a:r>
              <a:rPr lang="en-US" sz="1600" dirty="0" smtClean="0">
                <a:latin typeface="Huawei Sans" panose="020C0503030203020204" pitchFamily="34" charset="0"/>
              </a:rPr>
              <a:t> ] </a:t>
            </a:r>
            <a:r>
              <a:rPr lang="en-US" sz="1600" b="1" dirty="0" smtClean="0">
                <a:latin typeface="Huawei Sans" panose="020C0503030203020204" pitchFamily="34" charset="0"/>
              </a:rPr>
              <a:t>routing</a:t>
            </a:r>
            <a:r>
              <a:rPr lang="en-US" sz="1600" dirty="0" smtClean="0">
                <a:latin typeface="Huawei Sans" panose="020C0503030203020204" pitchFamily="34" charset="0"/>
              </a:rPr>
              <a:t> [ </a:t>
            </a:r>
            <a:r>
              <a:rPr lang="en-US" sz="1600" i="1" dirty="0" smtClean="0">
                <a:latin typeface="Huawei Sans" panose="020C0503030203020204" pitchFamily="34" charset="0"/>
              </a:rPr>
              <a:t>ipv6-address</a:t>
            </a:r>
            <a:r>
              <a:rPr lang="en-US" sz="1600" dirty="0" smtClean="0">
                <a:latin typeface="Huawei Sans" panose="020C0503030203020204" pitchFamily="34" charset="0"/>
              </a:rPr>
              <a:t> </a:t>
            </a:r>
            <a:r>
              <a:rPr lang="en-US" sz="1600" i="1" dirty="0" smtClean="0">
                <a:latin typeface="Huawei Sans" panose="020C0503030203020204" pitchFamily="34" charset="0"/>
              </a:rPr>
              <a:t>prefix-length</a:t>
            </a:r>
            <a:r>
              <a:rPr lang="en-US" sz="1600" dirty="0" smtClean="0">
                <a:latin typeface="Huawei Sans" panose="020C0503030203020204" pitchFamily="34" charset="0"/>
              </a:rPr>
              <a:t> | </a:t>
            </a:r>
            <a:r>
              <a:rPr lang="en-US" sz="1600" b="1" dirty="0" err="1" smtClean="0">
                <a:latin typeface="Huawei Sans" panose="020C0503030203020204" pitchFamily="34" charset="0"/>
              </a:rPr>
              <a:t>abr</a:t>
            </a:r>
            <a:r>
              <a:rPr lang="en-US" sz="1600" b="1" dirty="0" smtClean="0">
                <a:latin typeface="Huawei Sans" panose="020C0503030203020204" pitchFamily="34" charset="0"/>
              </a:rPr>
              <a:t>-routes</a:t>
            </a:r>
            <a:r>
              <a:rPr lang="en-US" sz="1600" dirty="0" smtClean="0">
                <a:latin typeface="Huawei Sans" panose="020C0503030203020204" pitchFamily="34" charset="0"/>
              </a:rPr>
              <a:t> | </a:t>
            </a:r>
            <a:r>
              <a:rPr lang="en-US" sz="1600" b="1" dirty="0" err="1" smtClean="0">
                <a:latin typeface="Huawei Sans" panose="020C0503030203020204" pitchFamily="34" charset="0"/>
              </a:rPr>
              <a:t>asbr</a:t>
            </a:r>
            <a:r>
              <a:rPr lang="en-US" sz="1600" b="1" dirty="0" smtClean="0">
                <a:latin typeface="Huawei Sans" panose="020C0503030203020204" pitchFamily="34" charset="0"/>
              </a:rPr>
              <a:t>-routes</a:t>
            </a:r>
            <a:r>
              <a:rPr lang="en-US" sz="1600" dirty="0" smtClean="0">
                <a:latin typeface="Huawei Sans" panose="020C0503030203020204" pitchFamily="34" charset="0"/>
              </a:rPr>
              <a:t> | </a:t>
            </a:r>
            <a:br>
              <a:rPr lang="en-US" sz="1600" dirty="0" smtClean="0">
                <a:latin typeface="Huawei Sans" panose="020C0503030203020204" pitchFamily="34" charset="0"/>
              </a:rPr>
            </a:br>
            <a:r>
              <a:rPr lang="en-US" sz="1600" b="1" dirty="0" smtClean="0">
                <a:latin typeface="Huawei Sans" panose="020C0503030203020204" pitchFamily="34" charset="0"/>
              </a:rPr>
              <a:t>intra-routes</a:t>
            </a:r>
            <a:r>
              <a:rPr lang="en-US" sz="1600" dirty="0" smtClean="0">
                <a:latin typeface="Huawei Sans" panose="020C0503030203020204" pitchFamily="34" charset="0"/>
              </a:rPr>
              <a:t> | </a:t>
            </a:r>
            <a:r>
              <a:rPr lang="en-US" sz="1600" b="1" dirty="0" smtClean="0">
                <a:latin typeface="Huawei Sans" panose="020C0503030203020204" pitchFamily="34" charset="0"/>
              </a:rPr>
              <a:t>inter-routes</a:t>
            </a:r>
            <a:r>
              <a:rPr lang="en-US" sz="1600" dirty="0" smtClean="0">
                <a:latin typeface="Huawei Sans" panose="020C0503030203020204" pitchFamily="34" charset="0"/>
              </a:rPr>
              <a:t> | </a:t>
            </a:r>
            <a:r>
              <a:rPr lang="en-US" sz="1600" b="1" dirty="0" err="1" smtClean="0">
                <a:latin typeface="Huawei Sans" panose="020C0503030203020204" pitchFamily="34" charset="0"/>
              </a:rPr>
              <a:t>ase</a:t>
            </a:r>
            <a:r>
              <a:rPr lang="en-US" sz="1600" b="1" dirty="0" smtClean="0">
                <a:latin typeface="Huawei Sans" panose="020C0503030203020204" pitchFamily="34" charset="0"/>
              </a:rPr>
              <a:t>-routes</a:t>
            </a:r>
            <a:r>
              <a:rPr lang="en-US" sz="1600" dirty="0" smtClean="0">
                <a:latin typeface="Huawei Sans" panose="020C0503030203020204" pitchFamily="34" charset="0"/>
              </a:rPr>
              <a:t> | </a:t>
            </a:r>
            <a:r>
              <a:rPr lang="en-US" sz="1600" b="1" dirty="0" err="1" smtClean="0">
                <a:latin typeface="Huawei Sans" panose="020C0503030203020204" pitchFamily="34" charset="0"/>
              </a:rPr>
              <a:t>nssa</a:t>
            </a:r>
            <a:r>
              <a:rPr lang="en-US" sz="1600" b="1" dirty="0" smtClean="0">
                <a:latin typeface="Huawei Sans" panose="020C0503030203020204" pitchFamily="34" charset="0"/>
              </a:rPr>
              <a:t>-routes</a:t>
            </a:r>
            <a:r>
              <a:rPr lang="en-US" sz="1600" dirty="0" smtClean="0">
                <a:latin typeface="Huawei Sans" panose="020C0503030203020204" pitchFamily="34" charset="0"/>
              </a:rPr>
              <a:t> | [ </a:t>
            </a:r>
            <a:r>
              <a:rPr lang="en-US" sz="1600" b="1" dirty="0" smtClean="0">
                <a:latin typeface="Huawei Sans" panose="020C0503030203020204" pitchFamily="34" charset="0"/>
              </a:rPr>
              <a:t>statistics</a:t>
            </a:r>
            <a:r>
              <a:rPr lang="en-US" sz="1600" dirty="0" smtClean="0">
                <a:latin typeface="Huawei Sans" panose="020C0503030203020204" pitchFamily="34" charset="0"/>
              </a:rPr>
              <a:t> ] ]</a:t>
            </a:r>
            <a:endParaRPr lang="en-US" altLang="zh-CN" sz="1600" dirty="0">
              <a:latin typeface="Huawei Sans" panose="020C0503030203020204" pitchFamily="34" charset="0"/>
              <a:cs typeface="Courier New" panose="02070309020205020404" pitchFamily="49" charset="0"/>
            </a:endParaRPr>
          </a:p>
        </p:txBody>
      </p:sp>
      <p:sp>
        <p:nvSpPr>
          <p:cNvPr id="15" name="矩形 14"/>
          <p:cNvSpPr/>
          <p:nvPr/>
        </p:nvSpPr>
        <p:spPr>
          <a:xfrm>
            <a:off x="551384" y="5363692"/>
            <a:ext cx="11089232" cy="338554"/>
          </a:xfrm>
          <a:prstGeom prst="rect">
            <a:avLst/>
          </a:prstGeom>
        </p:spPr>
        <p:txBody>
          <a:bodyPr wrap="square">
            <a:noAutofit/>
          </a:bodyPr>
          <a:lstStyle/>
          <a:p>
            <a:pPr marL="342900" indent="-342900" fontAlgn="ctr">
              <a:buFont typeface="+mj-lt"/>
              <a:buAutoNum type="arabicPeriod" startAt="4"/>
            </a:pPr>
            <a:r>
              <a:rPr lang="en-US" sz="1600" dirty="0" smtClean="0">
                <a:latin typeface="Huawei Sans" panose="020C0503030203020204" pitchFamily="34" charset="0"/>
              </a:rPr>
              <a:t>Check the OSPFv3 routing table.</a:t>
            </a:r>
            <a:endParaRPr lang="en-US" altLang="zh-CN" sz="16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41710825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76268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4248122" y="1536202"/>
            <a:ext cx="1719465" cy="1033427"/>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8" name="圆角矩形 27"/>
          <p:cNvSpPr/>
          <p:nvPr/>
        </p:nvSpPr>
        <p:spPr>
          <a:xfrm>
            <a:off x="550603" y="1536202"/>
            <a:ext cx="1719465"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7" name="圆角矩形 26"/>
          <p:cNvSpPr/>
          <p:nvPr/>
        </p:nvSpPr>
        <p:spPr>
          <a:xfrm>
            <a:off x="2316117" y="1536202"/>
            <a:ext cx="1875110"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2" name="标题 1"/>
          <p:cNvSpPr>
            <a:spLocks noGrp="1"/>
          </p:cNvSpPr>
          <p:nvPr>
            <p:ph type="title"/>
          </p:nvPr>
        </p:nvSpPr>
        <p:spPr>
          <a:xfrm>
            <a:off x="1594800" y="229425"/>
            <a:ext cx="9831600" cy="640800"/>
          </a:xfrm>
        </p:spPr>
        <p:txBody>
          <a:bodyPr wrap="square">
            <a:noAutofit/>
          </a:bodyPr>
          <a:lstStyle/>
          <a:p>
            <a:pPr fontAlgn="ctr"/>
            <a:r>
              <a:rPr lang="en-US" dirty="0" smtClean="0">
                <a:latin typeface="Huawei Sans" panose="020C0503030203020204" pitchFamily="34" charset="0"/>
              </a:rPr>
              <a:t>Example for Configuring OSPF IPv4/IPv6 Dual Stack</a:t>
            </a:r>
            <a:endParaRPr lang="en-US" altLang="zh-CN" dirty="0">
              <a:latin typeface="Huawei Sans" panose="020C0503030203020204" pitchFamily="34" charset="0"/>
            </a:endParaRPr>
          </a:p>
        </p:txBody>
      </p:sp>
      <p:pic>
        <p:nvPicPr>
          <p:cNvPr id="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91310" y="2318689"/>
            <a:ext cx="541201" cy="442800"/>
          </a:xfrm>
          <a:prstGeom prst="rect">
            <a:avLst/>
          </a:prstGeom>
          <a:noFill/>
        </p:spPr>
      </p:pic>
      <p:pic>
        <p:nvPicPr>
          <p:cNvPr id="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21442" y="2318689"/>
            <a:ext cx="541201" cy="442800"/>
          </a:xfrm>
          <a:prstGeom prst="rect">
            <a:avLst/>
          </a:prstGeom>
          <a:noFill/>
        </p:spPr>
      </p:pic>
      <p:pic>
        <p:nvPicPr>
          <p:cNvPr id="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91062" y="1789099"/>
            <a:ext cx="541201" cy="442800"/>
          </a:xfrm>
          <a:prstGeom prst="rect">
            <a:avLst/>
          </a:prstGeom>
          <a:noFill/>
        </p:spPr>
      </p:pic>
      <p:cxnSp>
        <p:nvCxnSpPr>
          <p:cNvPr id="7" name="直接连接符 6"/>
          <p:cNvCxnSpPr>
            <a:stCxn id="3" idx="3"/>
            <a:endCxn id="4" idx="1"/>
          </p:cNvCxnSpPr>
          <p:nvPr/>
        </p:nvCxnSpPr>
        <p:spPr>
          <a:xfrm>
            <a:off x="1132511" y="2540089"/>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4" idx="3"/>
            <a:endCxn id="35" idx="1"/>
          </p:cNvCxnSpPr>
          <p:nvPr/>
        </p:nvCxnSpPr>
        <p:spPr>
          <a:xfrm>
            <a:off x="2562643" y="2540089"/>
            <a:ext cx="608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5" idx="1"/>
            <a:endCxn id="5" idx="1"/>
          </p:cNvCxnSpPr>
          <p:nvPr/>
        </p:nvCxnSpPr>
        <p:spPr>
          <a:xfrm flipV="1">
            <a:off x="3171277" y="2010499"/>
            <a:ext cx="819785"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312"/>
          <p:cNvSpPr>
            <a:spLocks noChangeArrowheads="1"/>
          </p:cNvSpPr>
          <p:nvPr/>
        </p:nvSpPr>
        <p:spPr bwMode="auto">
          <a:xfrm>
            <a:off x="562559" y="207790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11" name="Rectangle 312"/>
          <p:cNvSpPr>
            <a:spLocks noChangeArrowheads="1"/>
          </p:cNvSpPr>
          <p:nvPr/>
        </p:nvSpPr>
        <p:spPr bwMode="auto">
          <a:xfrm>
            <a:off x="1993990" y="207797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12" name="Rectangle 312"/>
          <p:cNvSpPr>
            <a:spLocks noChangeArrowheads="1"/>
          </p:cNvSpPr>
          <p:nvPr/>
        </p:nvSpPr>
        <p:spPr bwMode="auto">
          <a:xfrm>
            <a:off x="3964286"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13" name="Rectangle 312"/>
          <p:cNvSpPr>
            <a:spLocks noChangeArrowheads="1"/>
          </p:cNvSpPr>
          <p:nvPr/>
        </p:nvSpPr>
        <p:spPr bwMode="auto">
          <a:xfrm>
            <a:off x="3956108" y="265848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14" name="Rectangle 312"/>
          <p:cNvSpPr>
            <a:spLocks noChangeArrowheads="1"/>
          </p:cNvSpPr>
          <p:nvPr/>
        </p:nvSpPr>
        <p:spPr bwMode="auto">
          <a:xfrm>
            <a:off x="972708" y="227350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5" name="Rectangle 312"/>
          <p:cNvSpPr>
            <a:spLocks noChangeArrowheads="1"/>
          </p:cNvSpPr>
          <p:nvPr/>
        </p:nvSpPr>
        <p:spPr bwMode="auto">
          <a:xfrm>
            <a:off x="1238808" y="2516741"/>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6" name="Rectangle 312"/>
          <p:cNvSpPr>
            <a:spLocks noChangeArrowheads="1"/>
          </p:cNvSpPr>
          <p:nvPr/>
        </p:nvSpPr>
        <p:spPr bwMode="auto">
          <a:xfrm>
            <a:off x="2398125" y="22925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GE0/0/0</a:t>
            </a:r>
            <a:endParaRPr lang="en-US" altLang="zh-CN" sz="1200" dirty="0">
              <a:latin typeface="Huawei Sans" panose="020C0503030203020204" pitchFamily="34" charset="0"/>
            </a:endParaRPr>
          </a:p>
        </p:txBody>
      </p:sp>
      <p:sp>
        <p:nvSpPr>
          <p:cNvPr id="17" name="Rectangle 312"/>
          <p:cNvSpPr>
            <a:spLocks noChangeArrowheads="1"/>
          </p:cNvSpPr>
          <p:nvPr/>
        </p:nvSpPr>
        <p:spPr bwMode="auto">
          <a:xfrm>
            <a:off x="3204339" y="177238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8" name="Rectangle 312"/>
          <p:cNvSpPr>
            <a:spLocks noChangeArrowheads="1"/>
          </p:cNvSpPr>
          <p:nvPr/>
        </p:nvSpPr>
        <p:spPr bwMode="auto">
          <a:xfrm>
            <a:off x="3198791" y="306574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1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91062" y="2884131"/>
            <a:ext cx="541201" cy="442800"/>
          </a:xfrm>
          <a:prstGeom prst="rect">
            <a:avLst/>
          </a:prstGeom>
          <a:noFill/>
        </p:spPr>
      </p:pic>
      <p:cxnSp>
        <p:nvCxnSpPr>
          <p:cNvPr id="20" name="直接连接符 19"/>
          <p:cNvCxnSpPr>
            <a:stCxn id="35" idx="1"/>
            <a:endCxn id="19" idx="1"/>
          </p:cNvCxnSpPr>
          <p:nvPr/>
        </p:nvCxnSpPr>
        <p:spPr>
          <a:xfrm>
            <a:off x="3171277" y="2540089"/>
            <a:ext cx="819785"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31513" y="1789099"/>
            <a:ext cx="541201" cy="442800"/>
          </a:xfrm>
          <a:prstGeom prst="rect">
            <a:avLst/>
          </a:prstGeom>
          <a:noFill/>
        </p:spPr>
      </p:pic>
      <p:cxnSp>
        <p:nvCxnSpPr>
          <p:cNvPr id="22" name="直接连接符 21"/>
          <p:cNvCxnSpPr>
            <a:stCxn id="5" idx="3"/>
            <a:endCxn id="21" idx="1"/>
          </p:cNvCxnSpPr>
          <p:nvPr/>
        </p:nvCxnSpPr>
        <p:spPr>
          <a:xfrm>
            <a:off x="4532263" y="2010499"/>
            <a:ext cx="6992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angle 312"/>
          <p:cNvSpPr>
            <a:spLocks noChangeArrowheads="1"/>
          </p:cNvSpPr>
          <p:nvPr/>
        </p:nvSpPr>
        <p:spPr bwMode="auto">
          <a:xfrm>
            <a:off x="4413671" y="175665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26" name="Rectangle 312"/>
          <p:cNvSpPr>
            <a:spLocks noChangeArrowheads="1"/>
          </p:cNvSpPr>
          <p:nvPr/>
        </p:nvSpPr>
        <p:spPr bwMode="auto">
          <a:xfrm>
            <a:off x="5204737"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R5</a:t>
            </a:r>
            <a:endParaRPr lang="en-US" altLang="zh-CN" sz="1400" b="1" dirty="0">
              <a:latin typeface="Huawei Sans" panose="020C0503030203020204" pitchFamily="34" charset="0"/>
            </a:endParaRPr>
          </a:p>
        </p:txBody>
      </p:sp>
      <p:sp>
        <p:nvSpPr>
          <p:cNvPr id="32" name="Rectangle 312"/>
          <p:cNvSpPr>
            <a:spLocks noChangeArrowheads="1"/>
          </p:cNvSpPr>
          <p:nvPr/>
        </p:nvSpPr>
        <p:spPr bwMode="auto">
          <a:xfrm>
            <a:off x="600821" y="163120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1</a:t>
            </a:r>
            <a:endParaRPr lang="en-US" altLang="zh-CN" sz="1400" b="1" dirty="0">
              <a:solidFill>
                <a:srgbClr val="EC7061"/>
              </a:solidFill>
              <a:latin typeface="Huawei Sans" panose="020C0503030203020204" pitchFamily="34" charset="0"/>
            </a:endParaRPr>
          </a:p>
        </p:txBody>
      </p:sp>
      <p:sp>
        <p:nvSpPr>
          <p:cNvPr id="33" name="Rectangle 312"/>
          <p:cNvSpPr>
            <a:spLocks noChangeArrowheads="1"/>
          </p:cNvSpPr>
          <p:nvPr/>
        </p:nvSpPr>
        <p:spPr bwMode="auto">
          <a:xfrm>
            <a:off x="2335679" y="163120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0</a:t>
            </a:r>
            <a:endParaRPr lang="en-US" altLang="zh-CN" sz="1400" b="1" dirty="0">
              <a:solidFill>
                <a:srgbClr val="EC7061"/>
              </a:solidFill>
              <a:latin typeface="Huawei Sans" panose="020C0503030203020204" pitchFamily="34" charset="0"/>
            </a:endParaRPr>
          </a:p>
        </p:txBody>
      </p:sp>
      <p:sp>
        <p:nvSpPr>
          <p:cNvPr id="34" name="Rectangle 312"/>
          <p:cNvSpPr>
            <a:spLocks noChangeArrowheads="1"/>
          </p:cNvSpPr>
          <p:nvPr/>
        </p:nvSpPr>
        <p:spPr bwMode="auto">
          <a:xfrm>
            <a:off x="4443242" y="2292558"/>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2</a:t>
            </a:r>
            <a:endParaRPr lang="en-US" altLang="zh-CN" sz="1400" b="1" dirty="0">
              <a:solidFill>
                <a:srgbClr val="EC7061"/>
              </a:solidFill>
              <a:latin typeface="Huawei Sans" panose="020C0503030203020204" pitchFamily="34" charset="0"/>
            </a:endParaRPr>
          </a:p>
        </p:txBody>
      </p:sp>
      <p:sp>
        <p:nvSpPr>
          <p:cNvPr id="36" name="文本占位符 2"/>
          <p:cNvSpPr txBox="1">
            <a:spLocks/>
          </p:cNvSpPr>
          <p:nvPr/>
        </p:nvSpPr>
        <p:spPr bwMode="auto">
          <a:xfrm>
            <a:off x="6175380" y="1387152"/>
            <a:ext cx="5627683" cy="44950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800" dirty="0" smtClean="0">
                <a:latin typeface="Huawei Sans" panose="020C0503030203020204" pitchFamily="34" charset="0"/>
              </a:rPr>
              <a:t>Scenario description:</a:t>
            </a:r>
            <a:endParaRPr lang="en-US" altLang="zh-CN" sz="1800" dirty="0" smtClean="0">
              <a:latin typeface="Huawei Sans" panose="020C0503030203020204" pitchFamily="34" charset="0"/>
            </a:endParaRPr>
          </a:p>
          <a:p>
            <a:pPr marL="361950" lvl="1" indent="-361950" fontAlgn="ctr"/>
            <a:r>
              <a:rPr lang="en-US" sz="1600" dirty="0" smtClean="0">
                <a:latin typeface="Huawei Sans" panose="020C0503030203020204" pitchFamily="34" charset="0"/>
              </a:rPr>
              <a:t>A company has OSPFv2 deployed over an IPv4 network to implement interconnection and communication. To ensure future service development, the company has an IPv6 network deployed for service testing. OSPFv3 runs on the IPv6 network to implement IPv6 interconnection and communication.</a:t>
            </a:r>
            <a:endParaRPr lang="en-US" altLang="zh-CN" sz="1600" dirty="0" smtClean="0">
              <a:latin typeface="Huawei Sans" panose="020C0503030203020204" pitchFamily="34" charset="0"/>
            </a:endParaRPr>
          </a:p>
          <a:p>
            <a:pPr marL="361950" lvl="1" indent="-361950" fontAlgn="ctr"/>
            <a:r>
              <a:rPr lang="en-US" sz="1600" dirty="0" smtClean="0">
                <a:latin typeface="Huawei Sans" panose="020C0503030203020204" pitchFamily="34" charset="0"/>
              </a:rPr>
              <a:t>Each router runs both OSPFv2 and OSPFv3, and the entire AS is divided into three areas. After the configuration is complete, each router should learn the IPv4 and IPv6 routes to all network segments in the AS.</a:t>
            </a:r>
            <a:endParaRPr lang="en-US" altLang="zh-CN" sz="1600" dirty="0" smtClean="0">
              <a:latin typeface="Huawei Sans" panose="020C0503030203020204" pitchFamily="34" charset="0"/>
            </a:endParaRPr>
          </a:p>
        </p:txBody>
      </p:sp>
      <p:graphicFrame>
        <p:nvGraphicFramePr>
          <p:cNvPr id="37" name="表格 36"/>
          <p:cNvGraphicFramePr>
            <a:graphicFrameLocks noGrp="1"/>
          </p:cNvGraphicFramePr>
          <p:nvPr>
            <p:extLst>
              <p:ext uri="{D42A27DB-BD31-4B8C-83A1-F6EECF244321}">
                <p14:modId xmlns:p14="http://schemas.microsoft.com/office/powerpoint/2010/main" val="2890783207"/>
              </p:ext>
            </p:extLst>
          </p:nvPr>
        </p:nvGraphicFramePr>
        <p:xfrm>
          <a:off x="446089" y="3938408"/>
          <a:ext cx="5672142" cy="2267648"/>
        </p:xfrm>
        <a:graphic>
          <a:graphicData uri="http://schemas.openxmlformats.org/drawingml/2006/table">
            <a:tbl>
              <a:tblPr firstRow="1" bandRow="1">
                <a:tableStyleId>{72833802-FEF1-4C79-8D5D-14CF1EAF98D9}</a:tableStyleId>
              </a:tblPr>
              <a:tblGrid>
                <a:gridCol w="639761"/>
                <a:gridCol w="937140"/>
                <a:gridCol w="811670"/>
                <a:gridCol w="1176423"/>
                <a:gridCol w="2107148"/>
              </a:tblGrid>
              <a:tr h="283456">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Router ID</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IPv4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IPv6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10.1.1.1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10.1.12.1/24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lang="en-US" sz="1400" dirty="0" smtClean="0">
                          <a:solidFill>
                            <a:schemeClr val="tx1"/>
                          </a:solidFill>
                          <a:latin typeface="Huawei Sans" panose="020C0503030203020204" pitchFamily="34" charset="0"/>
                        </a:rPr>
                        <a:t>10.1.2.2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10.1.12.2/24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GE0/0/0</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10.1.23.2/24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2001:DB8:2345:23::2/64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lang="en-US" sz="1400" dirty="0" smtClean="0">
                          <a:solidFill>
                            <a:schemeClr val="tx1"/>
                          </a:solidFill>
                          <a:latin typeface="Huawei Sans" panose="020C0503030203020204" pitchFamily="34" charset="0"/>
                        </a:rPr>
                        <a:t>10.1.3.3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10.1.23.3/24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10.1.35.3/24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2001:DB8:2345:35::3/64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dirty="0" smtClean="0">
                          <a:solidFill>
                            <a:schemeClr val="tx1"/>
                          </a:solidFill>
                          <a:latin typeface="Huawei Sans" panose="020C0503030203020204" pitchFamily="34" charset="0"/>
                        </a:rPr>
                        <a:t>R4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10.1.4.4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10.1.23.4/24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2001:DB8:2345:23::4/64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dirty="0" smtClean="0">
                          <a:solidFill>
                            <a:schemeClr val="tx1"/>
                          </a:solidFill>
                          <a:latin typeface="Huawei Sans" panose="020C0503030203020204" pitchFamily="34" charset="0"/>
                        </a:rPr>
                        <a:t>R5</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10.1.5.5</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10.1.35.5/24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2001:DB8:2345:35::5/64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pic>
        <p:nvPicPr>
          <p:cNvPr id="35" name="图片 3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171277" y="2318689"/>
            <a:ext cx="540000" cy="442800"/>
          </a:xfrm>
          <a:prstGeom prst="rect">
            <a:avLst/>
          </a:prstGeom>
        </p:spPr>
      </p:pic>
    </p:spTree>
    <p:extLst>
      <p:ext uri="{BB962C8B-B14F-4D97-AF65-F5344CB8AC3E}">
        <p14:creationId xmlns:p14="http://schemas.microsoft.com/office/powerpoint/2010/main" val="81500429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Deploying the IPv4 Network (1)</a:t>
            </a:r>
            <a:endParaRPr lang="en-US" altLang="zh-CN" dirty="0">
              <a:latin typeface="Huawei Sans" panose="020C0503030203020204" pitchFamily="34" charset="0"/>
            </a:endParaRPr>
          </a:p>
        </p:txBody>
      </p:sp>
      <p:sp>
        <p:nvSpPr>
          <p:cNvPr id="37" name="文本框 36"/>
          <p:cNvSpPr txBox="1"/>
          <p:nvPr/>
        </p:nvSpPr>
        <p:spPr>
          <a:xfrm>
            <a:off x="6678535" y="2571767"/>
            <a:ext cx="4642748" cy="738664"/>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[R1] </a:t>
            </a:r>
            <a:r>
              <a:rPr lang="en-US" sz="1400" dirty="0" err="1" smtClean="0">
                <a:solidFill>
                  <a:prstClr val="black"/>
                </a:solidFill>
                <a:latin typeface="Huawei Sans" panose="020C0503030203020204" pitchFamily="34" charset="0"/>
              </a:rPr>
              <a:t>ospf</a:t>
            </a:r>
            <a:r>
              <a:rPr lang="en-US" sz="1400" dirty="0" smtClean="0">
                <a:solidFill>
                  <a:prstClr val="black"/>
                </a:solidFill>
                <a:latin typeface="Huawei Sans" panose="020C0503030203020204" pitchFamily="34" charset="0"/>
              </a:rPr>
              <a:t> 1 router-id 10.1.1.1</a:t>
            </a:r>
          </a:p>
          <a:p>
            <a:pPr fontAlgn="ctr">
              <a:spcBef>
                <a:spcPts val="0"/>
              </a:spcBef>
              <a:spcAft>
                <a:spcPts val="0"/>
              </a:spcAft>
            </a:pPr>
            <a:r>
              <a:rPr lang="en-US" sz="1400" dirty="0" smtClean="0">
                <a:solidFill>
                  <a:prstClr val="black"/>
                </a:solidFill>
                <a:latin typeface="Huawei Sans" panose="020C0503030203020204" pitchFamily="34" charset="0"/>
              </a:rPr>
              <a:t>[R1-ospf-1] area 1</a:t>
            </a:r>
          </a:p>
          <a:p>
            <a:pPr fontAlgn="ctr">
              <a:spcBef>
                <a:spcPts val="0"/>
              </a:spcBef>
              <a:spcAft>
                <a:spcPts val="0"/>
              </a:spcAft>
            </a:pPr>
            <a:r>
              <a:rPr lang="en-US" sz="1400" dirty="0" smtClean="0">
                <a:solidFill>
                  <a:prstClr val="black"/>
                </a:solidFill>
                <a:latin typeface="Huawei Sans" panose="020C0503030203020204" pitchFamily="34" charset="0"/>
              </a:rPr>
              <a:t>[R1-ospf-1-area-0.0.0.0] network 10.1.12.1 0.0.0.0</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38" name="文本框 37"/>
          <p:cNvSpPr txBox="1"/>
          <p:nvPr/>
        </p:nvSpPr>
        <p:spPr>
          <a:xfrm>
            <a:off x="6373091" y="1456314"/>
            <a:ext cx="5053309" cy="1219450"/>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1. Assign an IPv4 address to each router interface. (The configuration details are not provided here.)</a:t>
            </a:r>
            <a:endParaRPr lang="en-US" altLang="zh-CN" sz="1600" dirty="0">
              <a:solidFill>
                <a:prstClr val="black"/>
              </a:solidFill>
              <a:latin typeface="Huawei Sans" panose="020C0503030203020204" pitchFamily="34" charset="0"/>
            </a:endParaRPr>
          </a:p>
        </p:txBody>
      </p:sp>
      <p:sp>
        <p:nvSpPr>
          <p:cNvPr id="39" name="文本框 38"/>
          <p:cNvSpPr txBox="1"/>
          <p:nvPr/>
        </p:nvSpPr>
        <p:spPr>
          <a:xfrm>
            <a:off x="6373091" y="2128310"/>
            <a:ext cx="3390672"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2. Configure basic OSPF functions.</a:t>
            </a:r>
            <a:endParaRPr lang="en-US" sz="1600" dirty="0">
              <a:solidFill>
                <a:prstClr val="black"/>
              </a:solidFill>
              <a:latin typeface="Huawei Sans" panose="020C0503030203020204" pitchFamily="34" charset="0"/>
            </a:endParaRPr>
          </a:p>
        </p:txBody>
      </p:sp>
      <p:sp>
        <p:nvSpPr>
          <p:cNvPr id="40" name="文本框 39"/>
          <p:cNvSpPr txBox="1"/>
          <p:nvPr/>
        </p:nvSpPr>
        <p:spPr>
          <a:xfrm>
            <a:off x="6678535" y="3450861"/>
            <a:ext cx="4642748" cy="1384995"/>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[R2] </a:t>
            </a:r>
            <a:r>
              <a:rPr lang="en-US" sz="1400" dirty="0" err="1" smtClean="0">
                <a:solidFill>
                  <a:prstClr val="black"/>
                </a:solidFill>
                <a:latin typeface="Huawei Sans" panose="020C0503030203020204" pitchFamily="34" charset="0"/>
              </a:rPr>
              <a:t>ospf</a:t>
            </a:r>
            <a:r>
              <a:rPr lang="en-US" sz="1400" dirty="0" smtClean="0">
                <a:solidFill>
                  <a:prstClr val="black"/>
                </a:solidFill>
                <a:latin typeface="Huawei Sans" panose="020C0503030203020204" pitchFamily="34" charset="0"/>
              </a:rPr>
              <a:t> 1 router-id 10.1.2.2</a:t>
            </a:r>
          </a:p>
          <a:p>
            <a:pPr fontAlgn="ctr">
              <a:spcBef>
                <a:spcPts val="0"/>
              </a:spcBef>
              <a:spcAft>
                <a:spcPts val="0"/>
              </a:spcAft>
            </a:pPr>
            <a:r>
              <a:rPr lang="en-US" sz="1400" dirty="0" smtClean="0">
                <a:solidFill>
                  <a:prstClr val="black"/>
                </a:solidFill>
                <a:latin typeface="Huawei Sans" panose="020C0503030203020204" pitchFamily="34" charset="0"/>
              </a:rPr>
              <a:t>[R2-ospf-1] area 1</a:t>
            </a:r>
          </a:p>
          <a:p>
            <a:pPr fontAlgn="ctr">
              <a:spcBef>
                <a:spcPts val="0"/>
              </a:spcBef>
              <a:spcAft>
                <a:spcPts val="0"/>
              </a:spcAft>
            </a:pPr>
            <a:r>
              <a:rPr lang="en-US" sz="1400" dirty="0" smtClean="0">
                <a:solidFill>
                  <a:prstClr val="black"/>
                </a:solidFill>
                <a:latin typeface="Huawei Sans" panose="020C0503030203020204" pitchFamily="34" charset="0"/>
              </a:rPr>
              <a:t>[R2-ospf-1-area-0.0.0.1] network 10.1.12.2 0.0.0.0</a:t>
            </a:r>
          </a:p>
          <a:p>
            <a:pPr fontAlgn="ctr">
              <a:spcBef>
                <a:spcPts val="0"/>
              </a:spcBef>
              <a:spcAft>
                <a:spcPts val="0"/>
              </a:spcAft>
            </a:pPr>
            <a:r>
              <a:rPr lang="en-US" sz="1400" dirty="0" smtClean="0">
                <a:solidFill>
                  <a:prstClr val="black"/>
                </a:solidFill>
                <a:latin typeface="Huawei Sans" panose="020C0503030203020204" pitchFamily="34" charset="0"/>
              </a:rPr>
              <a:t>[R2-ospf-1-area-0.0.0.1] quit</a:t>
            </a:r>
          </a:p>
          <a:p>
            <a:pPr fontAlgn="ctr">
              <a:spcBef>
                <a:spcPts val="0"/>
              </a:spcBef>
              <a:spcAft>
                <a:spcPts val="0"/>
              </a:spcAft>
            </a:pPr>
            <a:r>
              <a:rPr lang="en-US" sz="1400" dirty="0" smtClean="0">
                <a:solidFill>
                  <a:prstClr val="black"/>
                </a:solidFill>
                <a:latin typeface="Huawei Sans" panose="020C0503030203020204" pitchFamily="34" charset="0"/>
              </a:rPr>
              <a:t>[R2-ospf-1] area 0</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[R2-ospf-1-area-0.0.0.0] network 10.1.23.2 0.0.0.0</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41" name="文本框 40"/>
          <p:cNvSpPr txBox="1"/>
          <p:nvPr/>
        </p:nvSpPr>
        <p:spPr>
          <a:xfrm>
            <a:off x="6678535" y="4976286"/>
            <a:ext cx="4642748" cy="1384995"/>
          </a:xfrm>
          <a:prstGeom prst="rect">
            <a:avLst/>
          </a:prstGeom>
          <a:solidFill>
            <a:srgbClr val="F4FBFE"/>
          </a:solidFill>
          <a:ln>
            <a:solidFill>
              <a:srgbClr val="99DFF9"/>
            </a:solidFill>
          </a:ln>
        </p:spPr>
        <p:txBody>
          <a:bodyPr wrap="square" rtlCol="0">
            <a:no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[R3] </a:t>
            </a:r>
            <a:r>
              <a:rPr lang="en-US" dirty="0" err="1" smtClean="0">
                <a:latin typeface="Huawei Sans" panose="020C0503030203020204" pitchFamily="34" charset="0"/>
              </a:rPr>
              <a:t>ospf</a:t>
            </a:r>
            <a:r>
              <a:rPr lang="en-US" dirty="0" smtClean="0">
                <a:latin typeface="Huawei Sans" panose="020C0503030203020204" pitchFamily="34" charset="0"/>
              </a:rPr>
              <a:t> 1 router-id 10.1.3.3</a:t>
            </a:r>
          </a:p>
          <a:p>
            <a:pPr fontAlgn="ctr"/>
            <a:r>
              <a:rPr lang="en-US" dirty="0" smtClean="0">
                <a:latin typeface="Huawei Sans" panose="020C0503030203020204" pitchFamily="34" charset="0"/>
              </a:rPr>
              <a:t>[R3-ospf-1] area 0</a:t>
            </a:r>
          </a:p>
          <a:p>
            <a:pPr fontAlgn="ctr"/>
            <a:r>
              <a:rPr lang="en-US" dirty="0" smtClean="0">
                <a:latin typeface="Huawei Sans" panose="020C0503030203020204" pitchFamily="34" charset="0"/>
              </a:rPr>
              <a:t>[R3-ospf-1-area-0.0.0.0] network 10.1.23.3 0.0.0.0</a:t>
            </a:r>
          </a:p>
          <a:p>
            <a:pPr fontAlgn="ctr"/>
            <a:r>
              <a:rPr lang="en-US" dirty="0" smtClean="0">
                <a:latin typeface="Huawei Sans" panose="020C0503030203020204" pitchFamily="34" charset="0"/>
              </a:rPr>
              <a:t>[R3-ospf-1-area-0.0.0.0] quit</a:t>
            </a:r>
          </a:p>
          <a:p>
            <a:pPr fontAlgn="ctr"/>
            <a:r>
              <a:rPr lang="en-US" dirty="0" smtClean="0">
                <a:latin typeface="Huawei Sans" panose="020C0503030203020204" pitchFamily="34" charset="0"/>
              </a:rPr>
              <a:t>[R3-ospf-1] area 2</a:t>
            </a:r>
          </a:p>
          <a:p>
            <a:pPr fontAlgn="ctr"/>
            <a:r>
              <a:rPr lang="en-US" dirty="0" smtClean="0">
                <a:latin typeface="Huawei Sans" panose="020C0503030203020204" pitchFamily="34" charset="0"/>
              </a:rPr>
              <a:t>[R3-ospf-1-area-0.0.0.2] network 10.1.35.3 0.0.0.0</a:t>
            </a:r>
            <a:endParaRPr lang="en-US" dirty="0">
              <a:latin typeface="Huawei Sans" panose="020C0503030203020204" pitchFamily="34" charset="0"/>
            </a:endParaRPr>
          </a:p>
        </p:txBody>
      </p:sp>
      <p:graphicFrame>
        <p:nvGraphicFramePr>
          <p:cNvPr id="42" name="表格 41"/>
          <p:cNvGraphicFramePr>
            <a:graphicFrameLocks noGrp="1"/>
          </p:cNvGraphicFramePr>
          <p:nvPr>
            <p:extLst>
              <p:ext uri="{D42A27DB-BD31-4B8C-83A1-F6EECF244321}">
                <p14:modId xmlns:p14="http://schemas.microsoft.com/office/powerpoint/2010/main" val="3373880971"/>
              </p:ext>
            </p:extLst>
          </p:nvPr>
        </p:nvGraphicFramePr>
        <p:xfrm>
          <a:off x="446089" y="3793831"/>
          <a:ext cx="5649911" cy="2267648"/>
        </p:xfrm>
        <a:graphic>
          <a:graphicData uri="http://schemas.openxmlformats.org/drawingml/2006/table">
            <a:tbl>
              <a:tblPr firstRow="1" bandRow="1">
                <a:tableStyleId>{72833802-FEF1-4C79-8D5D-14CF1EAF98D9}</a:tableStyleId>
              </a:tblPr>
              <a:tblGrid>
                <a:gridCol w="658811"/>
                <a:gridCol w="911910"/>
                <a:gridCol w="808489"/>
                <a:gridCol w="1171812"/>
                <a:gridCol w="2098889"/>
              </a:tblGrid>
              <a:tr h="283456">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Router ID</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IPv4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IPv6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10.1.1.1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10.1.12.1/24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lang="en-US" sz="1400" dirty="0" smtClean="0">
                          <a:solidFill>
                            <a:schemeClr val="tx1"/>
                          </a:solidFill>
                          <a:latin typeface="Huawei Sans" panose="020C0503030203020204" pitchFamily="34" charset="0"/>
                        </a:rPr>
                        <a:t>10.1.2.2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10.1.12.2/24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GE0/0/0</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10.1.23.2/24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2001:DB8:2345:23::2/64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lang="en-US" sz="1400" dirty="0" smtClean="0">
                          <a:solidFill>
                            <a:schemeClr val="tx1"/>
                          </a:solidFill>
                          <a:latin typeface="Huawei Sans" panose="020C0503030203020204" pitchFamily="34" charset="0"/>
                        </a:rPr>
                        <a:t>10.1.3.3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10.1.23.3/24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10.1.35.3/24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2001:DB8:2345:35::3/64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dirty="0" smtClean="0">
                          <a:solidFill>
                            <a:schemeClr val="tx1"/>
                          </a:solidFill>
                          <a:latin typeface="Huawei Sans" panose="020C0503030203020204" pitchFamily="34" charset="0"/>
                        </a:rPr>
                        <a:t>R4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10.1.4.4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10.1.23.4/24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2001:DB8:2345:23::4/64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dirty="0" smtClean="0">
                          <a:solidFill>
                            <a:schemeClr val="tx1"/>
                          </a:solidFill>
                          <a:latin typeface="Huawei Sans" panose="020C0503030203020204" pitchFamily="34" charset="0"/>
                        </a:rPr>
                        <a:t>R5</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10.1.5.5</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10.1.35.5/24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2001:DB8:2345:35::5/64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43" name="圆角矩形 42"/>
          <p:cNvSpPr/>
          <p:nvPr/>
        </p:nvSpPr>
        <p:spPr>
          <a:xfrm>
            <a:off x="4248122" y="1536202"/>
            <a:ext cx="1719465" cy="1033427"/>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4" name="圆角矩形 43"/>
          <p:cNvSpPr/>
          <p:nvPr/>
        </p:nvSpPr>
        <p:spPr>
          <a:xfrm>
            <a:off x="550603" y="1536202"/>
            <a:ext cx="1719465"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5" name="圆角矩形 44"/>
          <p:cNvSpPr/>
          <p:nvPr/>
        </p:nvSpPr>
        <p:spPr>
          <a:xfrm>
            <a:off x="2316117" y="1536202"/>
            <a:ext cx="1875110"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4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91310" y="2318689"/>
            <a:ext cx="541201" cy="442800"/>
          </a:xfrm>
          <a:prstGeom prst="rect">
            <a:avLst/>
          </a:prstGeom>
          <a:noFill/>
        </p:spPr>
      </p:pic>
      <p:pic>
        <p:nvPicPr>
          <p:cNvPr id="4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21442" y="2318689"/>
            <a:ext cx="541201" cy="442800"/>
          </a:xfrm>
          <a:prstGeom prst="rect">
            <a:avLst/>
          </a:prstGeom>
          <a:noFill/>
        </p:spPr>
      </p:pic>
      <p:pic>
        <p:nvPicPr>
          <p:cNvPr id="4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91062" y="1789099"/>
            <a:ext cx="541201" cy="442800"/>
          </a:xfrm>
          <a:prstGeom prst="rect">
            <a:avLst/>
          </a:prstGeom>
          <a:noFill/>
        </p:spPr>
      </p:pic>
      <p:cxnSp>
        <p:nvCxnSpPr>
          <p:cNvPr id="49" name="直接连接符 48"/>
          <p:cNvCxnSpPr>
            <a:stCxn id="46" idx="3"/>
            <a:endCxn id="47" idx="1"/>
          </p:cNvCxnSpPr>
          <p:nvPr/>
        </p:nvCxnSpPr>
        <p:spPr>
          <a:xfrm>
            <a:off x="1132511" y="2540089"/>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7" idx="3"/>
            <a:endCxn id="70" idx="1"/>
          </p:cNvCxnSpPr>
          <p:nvPr/>
        </p:nvCxnSpPr>
        <p:spPr>
          <a:xfrm>
            <a:off x="2562643" y="2540089"/>
            <a:ext cx="608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70" idx="1"/>
            <a:endCxn id="48" idx="1"/>
          </p:cNvCxnSpPr>
          <p:nvPr/>
        </p:nvCxnSpPr>
        <p:spPr>
          <a:xfrm flipV="1">
            <a:off x="3171277" y="2010499"/>
            <a:ext cx="819785"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Rectangle 312"/>
          <p:cNvSpPr>
            <a:spLocks noChangeArrowheads="1"/>
          </p:cNvSpPr>
          <p:nvPr/>
        </p:nvSpPr>
        <p:spPr bwMode="auto">
          <a:xfrm>
            <a:off x="562559" y="207790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53" name="Rectangle 312"/>
          <p:cNvSpPr>
            <a:spLocks noChangeArrowheads="1"/>
          </p:cNvSpPr>
          <p:nvPr/>
        </p:nvSpPr>
        <p:spPr bwMode="auto">
          <a:xfrm>
            <a:off x="1993990" y="207797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54" name="Rectangle 312"/>
          <p:cNvSpPr>
            <a:spLocks noChangeArrowheads="1"/>
          </p:cNvSpPr>
          <p:nvPr/>
        </p:nvSpPr>
        <p:spPr bwMode="auto">
          <a:xfrm>
            <a:off x="3964286"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55" name="Rectangle 312"/>
          <p:cNvSpPr>
            <a:spLocks noChangeArrowheads="1"/>
          </p:cNvSpPr>
          <p:nvPr/>
        </p:nvSpPr>
        <p:spPr bwMode="auto">
          <a:xfrm>
            <a:off x="3956108" y="265848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56" name="Rectangle 312"/>
          <p:cNvSpPr>
            <a:spLocks noChangeArrowheads="1"/>
          </p:cNvSpPr>
          <p:nvPr/>
        </p:nvSpPr>
        <p:spPr bwMode="auto">
          <a:xfrm>
            <a:off x="982233" y="228303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7" name="Rectangle 312"/>
          <p:cNvSpPr>
            <a:spLocks noChangeArrowheads="1"/>
          </p:cNvSpPr>
          <p:nvPr/>
        </p:nvSpPr>
        <p:spPr bwMode="auto">
          <a:xfrm>
            <a:off x="1248333" y="250721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8" name="Rectangle 312"/>
          <p:cNvSpPr>
            <a:spLocks noChangeArrowheads="1"/>
          </p:cNvSpPr>
          <p:nvPr/>
        </p:nvSpPr>
        <p:spPr bwMode="auto">
          <a:xfrm>
            <a:off x="2398125" y="22925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GE0/0/0</a:t>
            </a:r>
            <a:endParaRPr lang="en-US" altLang="zh-CN" sz="1200" dirty="0">
              <a:latin typeface="Huawei Sans" panose="020C0503030203020204" pitchFamily="34" charset="0"/>
            </a:endParaRPr>
          </a:p>
        </p:txBody>
      </p:sp>
      <p:sp>
        <p:nvSpPr>
          <p:cNvPr id="59" name="Rectangle 312"/>
          <p:cNvSpPr>
            <a:spLocks noChangeArrowheads="1"/>
          </p:cNvSpPr>
          <p:nvPr/>
        </p:nvSpPr>
        <p:spPr bwMode="auto">
          <a:xfrm>
            <a:off x="3213864" y="177238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60" name="Rectangle 312"/>
          <p:cNvSpPr>
            <a:spLocks noChangeArrowheads="1"/>
          </p:cNvSpPr>
          <p:nvPr/>
        </p:nvSpPr>
        <p:spPr bwMode="auto">
          <a:xfrm>
            <a:off x="3198791" y="306574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6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91062" y="2884131"/>
            <a:ext cx="541201" cy="442800"/>
          </a:xfrm>
          <a:prstGeom prst="rect">
            <a:avLst/>
          </a:prstGeom>
          <a:noFill/>
        </p:spPr>
      </p:pic>
      <p:cxnSp>
        <p:nvCxnSpPr>
          <p:cNvPr id="62" name="直接连接符 61"/>
          <p:cNvCxnSpPr>
            <a:stCxn id="70" idx="1"/>
            <a:endCxn id="61" idx="1"/>
          </p:cNvCxnSpPr>
          <p:nvPr/>
        </p:nvCxnSpPr>
        <p:spPr>
          <a:xfrm>
            <a:off x="3171277" y="2540089"/>
            <a:ext cx="819785"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31513" y="1789099"/>
            <a:ext cx="541201" cy="442800"/>
          </a:xfrm>
          <a:prstGeom prst="rect">
            <a:avLst/>
          </a:prstGeom>
          <a:noFill/>
        </p:spPr>
      </p:pic>
      <p:cxnSp>
        <p:nvCxnSpPr>
          <p:cNvPr id="64" name="直接连接符 63"/>
          <p:cNvCxnSpPr>
            <a:stCxn id="48" idx="3"/>
            <a:endCxn id="63" idx="1"/>
          </p:cNvCxnSpPr>
          <p:nvPr/>
        </p:nvCxnSpPr>
        <p:spPr>
          <a:xfrm>
            <a:off x="4532263" y="2010499"/>
            <a:ext cx="6992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Rectangle 312"/>
          <p:cNvSpPr>
            <a:spLocks noChangeArrowheads="1"/>
          </p:cNvSpPr>
          <p:nvPr/>
        </p:nvSpPr>
        <p:spPr bwMode="auto">
          <a:xfrm>
            <a:off x="4413671" y="175665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66" name="Rectangle 312"/>
          <p:cNvSpPr>
            <a:spLocks noChangeArrowheads="1"/>
          </p:cNvSpPr>
          <p:nvPr/>
        </p:nvSpPr>
        <p:spPr bwMode="auto">
          <a:xfrm>
            <a:off x="5204737"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R5</a:t>
            </a:r>
            <a:endParaRPr lang="en-US" altLang="zh-CN" sz="1400" b="1" dirty="0">
              <a:latin typeface="Huawei Sans" panose="020C0503030203020204" pitchFamily="34" charset="0"/>
            </a:endParaRPr>
          </a:p>
        </p:txBody>
      </p:sp>
      <p:sp>
        <p:nvSpPr>
          <p:cNvPr id="67" name="Rectangle 312"/>
          <p:cNvSpPr>
            <a:spLocks noChangeArrowheads="1"/>
          </p:cNvSpPr>
          <p:nvPr/>
        </p:nvSpPr>
        <p:spPr bwMode="auto">
          <a:xfrm>
            <a:off x="600821" y="163120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1</a:t>
            </a:r>
            <a:endParaRPr lang="en-US" altLang="zh-CN" sz="1400" b="1" dirty="0">
              <a:solidFill>
                <a:srgbClr val="EC7061"/>
              </a:solidFill>
              <a:latin typeface="Huawei Sans" panose="020C0503030203020204" pitchFamily="34" charset="0"/>
            </a:endParaRPr>
          </a:p>
        </p:txBody>
      </p:sp>
      <p:sp>
        <p:nvSpPr>
          <p:cNvPr id="68" name="Rectangle 312"/>
          <p:cNvSpPr>
            <a:spLocks noChangeArrowheads="1"/>
          </p:cNvSpPr>
          <p:nvPr/>
        </p:nvSpPr>
        <p:spPr bwMode="auto">
          <a:xfrm>
            <a:off x="2335679" y="163120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0</a:t>
            </a:r>
            <a:endParaRPr lang="en-US" altLang="zh-CN" sz="1400" b="1" dirty="0">
              <a:solidFill>
                <a:srgbClr val="EC7061"/>
              </a:solidFill>
              <a:latin typeface="Huawei Sans" panose="020C0503030203020204" pitchFamily="34" charset="0"/>
            </a:endParaRPr>
          </a:p>
        </p:txBody>
      </p:sp>
      <p:sp>
        <p:nvSpPr>
          <p:cNvPr id="69" name="Rectangle 312"/>
          <p:cNvSpPr>
            <a:spLocks noChangeArrowheads="1"/>
          </p:cNvSpPr>
          <p:nvPr/>
        </p:nvSpPr>
        <p:spPr bwMode="auto">
          <a:xfrm>
            <a:off x="4443242" y="2292558"/>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2</a:t>
            </a:r>
            <a:endParaRPr lang="en-US" altLang="zh-CN" sz="1400" b="1" dirty="0">
              <a:solidFill>
                <a:srgbClr val="EC7061"/>
              </a:solidFill>
              <a:latin typeface="Huawei Sans" panose="020C0503030203020204" pitchFamily="34" charset="0"/>
            </a:endParaRPr>
          </a:p>
        </p:txBody>
      </p:sp>
      <p:pic>
        <p:nvPicPr>
          <p:cNvPr id="70" name="图片 6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171277" y="2318689"/>
            <a:ext cx="540000" cy="442800"/>
          </a:xfrm>
          <a:prstGeom prst="rect">
            <a:avLst/>
          </a:prstGeom>
        </p:spPr>
      </p:pic>
    </p:spTree>
    <p:extLst>
      <p:ext uri="{BB962C8B-B14F-4D97-AF65-F5344CB8AC3E}">
        <p14:creationId xmlns:p14="http://schemas.microsoft.com/office/powerpoint/2010/main" val="37830858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Deploying the IPv4 Network (2)</a:t>
            </a:r>
            <a:endParaRPr lang="en-US" altLang="zh-CN" dirty="0">
              <a:latin typeface="Huawei Sans" panose="020C0503030203020204" pitchFamily="34" charset="0"/>
            </a:endParaRPr>
          </a:p>
        </p:txBody>
      </p:sp>
      <p:sp>
        <p:nvSpPr>
          <p:cNvPr id="41" name="文本框 40"/>
          <p:cNvSpPr txBox="1"/>
          <p:nvPr/>
        </p:nvSpPr>
        <p:spPr>
          <a:xfrm>
            <a:off x="6666837" y="1580025"/>
            <a:ext cx="4642748" cy="738664"/>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[R4] </a:t>
            </a:r>
            <a:r>
              <a:rPr lang="en-US" sz="1400" dirty="0" err="1" smtClean="0">
                <a:solidFill>
                  <a:prstClr val="black"/>
                </a:solidFill>
                <a:latin typeface="Huawei Sans" panose="020C0503030203020204" pitchFamily="34" charset="0"/>
              </a:rPr>
              <a:t>ospf</a:t>
            </a:r>
            <a:r>
              <a:rPr lang="en-US" sz="1400" dirty="0" smtClean="0">
                <a:solidFill>
                  <a:prstClr val="black"/>
                </a:solidFill>
                <a:latin typeface="Huawei Sans" panose="020C0503030203020204" pitchFamily="34" charset="0"/>
              </a:rPr>
              <a:t> 1 router-id 10.1.4.4</a:t>
            </a:r>
          </a:p>
          <a:p>
            <a:pPr fontAlgn="ctr">
              <a:spcBef>
                <a:spcPts val="0"/>
              </a:spcBef>
              <a:spcAft>
                <a:spcPts val="0"/>
              </a:spcAft>
            </a:pPr>
            <a:r>
              <a:rPr lang="en-US" sz="1400" dirty="0" smtClean="0">
                <a:solidFill>
                  <a:prstClr val="black"/>
                </a:solidFill>
                <a:latin typeface="Huawei Sans" panose="020C0503030203020204" pitchFamily="34" charset="0"/>
              </a:rPr>
              <a:t>[R4-ospf-1] area 0</a:t>
            </a:r>
          </a:p>
          <a:p>
            <a:pPr fontAlgn="ctr">
              <a:spcBef>
                <a:spcPts val="0"/>
              </a:spcBef>
              <a:spcAft>
                <a:spcPts val="0"/>
              </a:spcAft>
            </a:pPr>
            <a:r>
              <a:rPr lang="en-US" sz="1400" dirty="0" smtClean="0">
                <a:solidFill>
                  <a:prstClr val="black"/>
                </a:solidFill>
                <a:latin typeface="Huawei Sans" panose="020C0503030203020204" pitchFamily="34" charset="0"/>
              </a:rPr>
              <a:t>[R4-ospf-1-area-0.0.0.0] network 10.1.23.4 0.0.0.0</a:t>
            </a:r>
            <a:endParaRPr lang="en-US" sz="1400" dirty="0">
              <a:solidFill>
                <a:prstClr val="black"/>
              </a:solidFill>
              <a:latin typeface="Huawei Sans" panose="020C0503030203020204" pitchFamily="34" charset="0"/>
            </a:endParaRPr>
          </a:p>
        </p:txBody>
      </p:sp>
      <p:sp>
        <p:nvSpPr>
          <p:cNvPr id="36" name="文本框 35"/>
          <p:cNvSpPr txBox="1"/>
          <p:nvPr/>
        </p:nvSpPr>
        <p:spPr>
          <a:xfrm>
            <a:off x="6666837" y="2809752"/>
            <a:ext cx="4642748" cy="738664"/>
          </a:xfrm>
          <a:prstGeom prst="rect">
            <a:avLst/>
          </a:prstGeom>
          <a:solidFill>
            <a:srgbClr val="F4FBFE"/>
          </a:solidFill>
          <a:ln>
            <a:solidFill>
              <a:srgbClr val="99DFF9"/>
            </a:solidFill>
          </a:ln>
        </p:spPr>
        <p:txBody>
          <a:bodyPr wrap="square" rtlCol="0">
            <a:no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[R5] </a:t>
            </a:r>
            <a:r>
              <a:rPr lang="en-US" dirty="0" err="1" smtClean="0">
                <a:latin typeface="Huawei Sans" panose="020C0503030203020204" pitchFamily="34" charset="0"/>
              </a:rPr>
              <a:t>ospf</a:t>
            </a:r>
            <a:r>
              <a:rPr lang="en-US" dirty="0" smtClean="0">
                <a:latin typeface="Huawei Sans" panose="020C0503030203020204" pitchFamily="34" charset="0"/>
              </a:rPr>
              <a:t> 1 router-id 10.1.5.5</a:t>
            </a:r>
          </a:p>
          <a:p>
            <a:pPr fontAlgn="ctr"/>
            <a:r>
              <a:rPr lang="en-US" dirty="0" smtClean="0">
                <a:latin typeface="Huawei Sans" panose="020C0503030203020204" pitchFamily="34" charset="0"/>
              </a:rPr>
              <a:t>[R5-ospf-1] area 2</a:t>
            </a:r>
          </a:p>
          <a:p>
            <a:pPr fontAlgn="ctr"/>
            <a:r>
              <a:rPr lang="en-US" dirty="0" smtClean="0">
                <a:latin typeface="Huawei Sans" panose="020C0503030203020204" pitchFamily="34" charset="0"/>
              </a:rPr>
              <a:t>[R5-ospf-1-area-0.0.0.2] network 10.1.35.5 0.0.0.0</a:t>
            </a:r>
            <a:endParaRPr lang="en-US" dirty="0">
              <a:latin typeface="Huawei Sans" panose="020C0503030203020204" pitchFamily="34" charset="0"/>
            </a:endParaRPr>
          </a:p>
        </p:txBody>
      </p:sp>
      <p:graphicFrame>
        <p:nvGraphicFramePr>
          <p:cNvPr id="37" name="表格 36"/>
          <p:cNvGraphicFramePr>
            <a:graphicFrameLocks noGrp="1"/>
          </p:cNvGraphicFramePr>
          <p:nvPr>
            <p:extLst>
              <p:ext uri="{D42A27DB-BD31-4B8C-83A1-F6EECF244321}">
                <p14:modId xmlns:p14="http://schemas.microsoft.com/office/powerpoint/2010/main" val="2178875911"/>
              </p:ext>
            </p:extLst>
          </p:nvPr>
        </p:nvGraphicFramePr>
        <p:xfrm>
          <a:off x="446089" y="3822406"/>
          <a:ext cx="5649911" cy="2267648"/>
        </p:xfrm>
        <a:graphic>
          <a:graphicData uri="http://schemas.openxmlformats.org/drawingml/2006/table">
            <a:tbl>
              <a:tblPr firstRow="1" bandRow="1">
                <a:tableStyleId>{72833802-FEF1-4C79-8D5D-14CF1EAF98D9}</a:tableStyleId>
              </a:tblPr>
              <a:tblGrid>
                <a:gridCol w="658811"/>
                <a:gridCol w="911910"/>
                <a:gridCol w="808489"/>
                <a:gridCol w="1171812"/>
                <a:gridCol w="2098889"/>
              </a:tblGrid>
              <a:tr h="283456">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Router ID</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IPv4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IPv6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10.1.1.1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10.1.12.1/24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lang="en-US" sz="1400" dirty="0" smtClean="0">
                          <a:solidFill>
                            <a:schemeClr val="tx1"/>
                          </a:solidFill>
                          <a:latin typeface="Huawei Sans" panose="020C0503030203020204" pitchFamily="34" charset="0"/>
                        </a:rPr>
                        <a:t>10.1.2.2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10.1.12.2/24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GE0/0/0</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10.1.23.2/24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2001:DB8:2345:23::2/64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lang="en-US" sz="1400" dirty="0" smtClean="0">
                          <a:solidFill>
                            <a:schemeClr val="tx1"/>
                          </a:solidFill>
                          <a:latin typeface="Huawei Sans" panose="020C0503030203020204" pitchFamily="34" charset="0"/>
                        </a:rPr>
                        <a:t>10.1.3.3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10.1.23.3/24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10.1.35.3/24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2001:DB8:2345:35::3/64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dirty="0" smtClean="0">
                          <a:solidFill>
                            <a:schemeClr val="tx1"/>
                          </a:solidFill>
                          <a:latin typeface="Huawei Sans" panose="020C0503030203020204" pitchFamily="34" charset="0"/>
                        </a:rPr>
                        <a:t>R4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10.1.4.4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10.1.23.4/24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2001:DB8:2345:23::4/64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dirty="0" smtClean="0">
                          <a:solidFill>
                            <a:schemeClr val="tx1"/>
                          </a:solidFill>
                          <a:latin typeface="Huawei Sans" panose="020C0503030203020204" pitchFamily="34" charset="0"/>
                        </a:rPr>
                        <a:t>R5</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10.1.5.5</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10.1.35.5/24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2001:DB8:2345:35::5/64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38" name="圆角矩形 37"/>
          <p:cNvSpPr/>
          <p:nvPr/>
        </p:nvSpPr>
        <p:spPr>
          <a:xfrm>
            <a:off x="4248122" y="1536202"/>
            <a:ext cx="1719465" cy="1033427"/>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9" name="圆角矩形 38"/>
          <p:cNvSpPr/>
          <p:nvPr/>
        </p:nvSpPr>
        <p:spPr>
          <a:xfrm>
            <a:off x="550603" y="1536202"/>
            <a:ext cx="1719465"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0" name="圆角矩形 39"/>
          <p:cNvSpPr/>
          <p:nvPr/>
        </p:nvSpPr>
        <p:spPr>
          <a:xfrm>
            <a:off x="2316117" y="1536202"/>
            <a:ext cx="1875110"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91310" y="2318689"/>
            <a:ext cx="541201" cy="442800"/>
          </a:xfrm>
          <a:prstGeom prst="rect">
            <a:avLst/>
          </a:prstGeom>
          <a:noFill/>
        </p:spPr>
      </p:pic>
      <p:pic>
        <p:nvPicPr>
          <p:cNvPr id="4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21442" y="2318689"/>
            <a:ext cx="541201" cy="442800"/>
          </a:xfrm>
          <a:prstGeom prst="rect">
            <a:avLst/>
          </a:prstGeom>
          <a:noFill/>
        </p:spPr>
      </p:pic>
      <p:pic>
        <p:nvPicPr>
          <p:cNvPr id="4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91062" y="1789099"/>
            <a:ext cx="541201" cy="442800"/>
          </a:xfrm>
          <a:prstGeom prst="rect">
            <a:avLst/>
          </a:prstGeom>
          <a:noFill/>
        </p:spPr>
      </p:pic>
      <p:cxnSp>
        <p:nvCxnSpPr>
          <p:cNvPr id="45" name="直接连接符 44"/>
          <p:cNvCxnSpPr>
            <a:stCxn id="42" idx="3"/>
            <a:endCxn id="43" idx="1"/>
          </p:cNvCxnSpPr>
          <p:nvPr/>
        </p:nvCxnSpPr>
        <p:spPr>
          <a:xfrm>
            <a:off x="1132511" y="2540089"/>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3" idx="3"/>
            <a:endCxn id="66" idx="1"/>
          </p:cNvCxnSpPr>
          <p:nvPr/>
        </p:nvCxnSpPr>
        <p:spPr>
          <a:xfrm>
            <a:off x="2562643" y="2540089"/>
            <a:ext cx="608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6" idx="1"/>
            <a:endCxn id="44" idx="1"/>
          </p:cNvCxnSpPr>
          <p:nvPr/>
        </p:nvCxnSpPr>
        <p:spPr>
          <a:xfrm flipV="1">
            <a:off x="3171277" y="2010499"/>
            <a:ext cx="819785"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Rectangle 312"/>
          <p:cNvSpPr>
            <a:spLocks noChangeArrowheads="1"/>
          </p:cNvSpPr>
          <p:nvPr/>
        </p:nvSpPr>
        <p:spPr bwMode="auto">
          <a:xfrm>
            <a:off x="562559" y="207790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49" name="Rectangle 312"/>
          <p:cNvSpPr>
            <a:spLocks noChangeArrowheads="1"/>
          </p:cNvSpPr>
          <p:nvPr/>
        </p:nvSpPr>
        <p:spPr bwMode="auto">
          <a:xfrm>
            <a:off x="1993990" y="207797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50" name="Rectangle 312"/>
          <p:cNvSpPr>
            <a:spLocks noChangeArrowheads="1"/>
          </p:cNvSpPr>
          <p:nvPr/>
        </p:nvSpPr>
        <p:spPr bwMode="auto">
          <a:xfrm>
            <a:off x="3964286"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51" name="Rectangle 312"/>
          <p:cNvSpPr>
            <a:spLocks noChangeArrowheads="1"/>
          </p:cNvSpPr>
          <p:nvPr/>
        </p:nvSpPr>
        <p:spPr bwMode="auto">
          <a:xfrm>
            <a:off x="3956108" y="265848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52" name="Rectangle 312"/>
          <p:cNvSpPr>
            <a:spLocks noChangeArrowheads="1"/>
          </p:cNvSpPr>
          <p:nvPr/>
        </p:nvSpPr>
        <p:spPr bwMode="auto">
          <a:xfrm>
            <a:off x="991758" y="22925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3" name="Rectangle 312"/>
          <p:cNvSpPr>
            <a:spLocks noChangeArrowheads="1"/>
          </p:cNvSpPr>
          <p:nvPr/>
        </p:nvSpPr>
        <p:spPr bwMode="auto">
          <a:xfrm>
            <a:off x="1248333" y="250721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4" name="Rectangle 312"/>
          <p:cNvSpPr>
            <a:spLocks noChangeArrowheads="1"/>
          </p:cNvSpPr>
          <p:nvPr/>
        </p:nvSpPr>
        <p:spPr bwMode="auto">
          <a:xfrm>
            <a:off x="2398125" y="22925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GE0/0/0</a:t>
            </a:r>
            <a:endParaRPr lang="en-US" altLang="zh-CN" sz="1200" dirty="0">
              <a:latin typeface="Huawei Sans" panose="020C0503030203020204" pitchFamily="34" charset="0"/>
            </a:endParaRPr>
          </a:p>
        </p:txBody>
      </p:sp>
      <p:sp>
        <p:nvSpPr>
          <p:cNvPr id="55" name="Rectangle 312"/>
          <p:cNvSpPr>
            <a:spLocks noChangeArrowheads="1"/>
          </p:cNvSpPr>
          <p:nvPr/>
        </p:nvSpPr>
        <p:spPr bwMode="auto">
          <a:xfrm>
            <a:off x="3213864" y="177238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6" name="Rectangle 312"/>
          <p:cNvSpPr>
            <a:spLocks noChangeArrowheads="1"/>
          </p:cNvSpPr>
          <p:nvPr/>
        </p:nvSpPr>
        <p:spPr bwMode="auto">
          <a:xfrm>
            <a:off x="3198791" y="306574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5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91062" y="2884131"/>
            <a:ext cx="541201" cy="442800"/>
          </a:xfrm>
          <a:prstGeom prst="rect">
            <a:avLst/>
          </a:prstGeom>
          <a:noFill/>
        </p:spPr>
      </p:pic>
      <p:cxnSp>
        <p:nvCxnSpPr>
          <p:cNvPr id="58" name="直接连接符 57"/>
          <p:cNvCxnSpPr>
            <a:stCxn id="66" idx="1"/>
            <a:endCxn id="57" idx="1"/>
          </p:cNvCxnSpPr>
          <p:nvPr/>
        </p:nvCxnSpPr>
        <p:spPr>
          <a:xfrm>
            <a:off x="3171277" y="2540089"/>
            <a:ext cx="819785"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31513" y="1789099"/>
            <a:ext cx="541201" cy="442800"/>
          </a:xfrm>
          <a:prstGeom prst="rect">
            <a:avLst/>
          </a:prstGeom>
          <a:noFill/>
        </p:spPr>
      </p:pic>
      <p:cxnSp>
        <p:nvCxnSpPr>
          <p:cNvPr id="60" name="直接连接符 59"/>
          <p:cNvCxnSpPr>
            <a:stCxn id="44" idx="3"/>
            <a:endCxn id="59" idx="1"/>
          </p:cNvCxnSpPr>
          <p:nvPr/>
        </p:nvCxnSpPr>
        <p:spPr>
          <a:xfrm>
            <a:off x="4532263" y="2010499"/>
            <a:ext cx="6992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312"/>
          <p:cNvSpPr>
            <a:spLocks noChangeArrowheads="1"/>
          </p:cNvSpPr>
          <p:nvPr/>
        </p:nvSpPr>
        <p:spPr bwMode="auto">
          <a:xfrm>
            <a:off x="4413671" y="175665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62" name="Rectangle 312"/>
          <p:cNvSpPr>
            <a:spLocks noChangeArrowheads="1"/>
          </p:cNvSpPr>
          <p:nvPr/>
        </p:nvSpPr>
        <p:spPr bwMode="auto">
          <a:xfrm>
            <a:off x="5204737"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R5</a:t>
            </a:r>
            <a:endParaRPr lang="en-US" altLang="zh-CN" sz="1400" b="1" dirty="0">
              <a:latin typeface="Huawei Sans" panose="020C0503030203020204" pitchFamily="34" charset="0"/>
            </a:endParaRPr>
          </a:p>
        </p:txBody>
      </p:sp>
      <p:sp>
        <p:nvSpPr>
          <p:cNvPr id="63" name="Rectangle 312"/>
          <p:cNvSpPr>
            <a:spLocks noChangeArrowheads="1"/>
          </p:cNvSpPr>
          <p:nvPr/>
        </p:nvSpPr>
        <p:spPr bwMode="auto">
          <a:xfrm>
            <a:off x="600821" y="163120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1</a:t>
            </a:r>
            <a:endParaRPr lang="en-US" altLang="zh-CN" sz="1400" b="1" dirty="0">
              <a:solidFill>
                <a:srgbClr val="EC7061"/>
              </a:solidFill>
              <a:latin typeface="Huawei Sans" panose="020C0503030203020204" pitchFamily="34" charset="0"/>
            </a:endParaRPr>
          </a:p>
        </p:txBody>
      </p:sp>
      <p:sp>
        <p:nvSpPr>
          <p:cNvPr id="64" name="Rectangle 312"/>
          <p:cNvSpPr>
            <a:spLocks noChangeArrowheads="1"/>
          </p:cNvSpPr>
          <p:nvPr/>
        </p:nvSpPr>
        <p:spPr bwMode="auto">
          <a:xfrm>
            <a:off x="2335679" y="163120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0</a:t>
            </a:r>
            <a:endParaRPr lang="en-US" altLang="zh-CN" sz="1400" b="1" dirty="0">
              <a:solidFill>
                <a:srgbClr val="EC7061"/>
              </a:solidFill>
              <a:latin typeface="Huawei Sans" panose="020C0503030203020204" pitchFamily="34" charset="0"/>
            </a:endParaRPr>
          </a:p>
        </p:txBody>
      </p:sp>
      <p:sp>
        <p:nvSpPr>
          <p:cNvPr id="65" name="Rectangle 312"/>
          <p:cNvSpPr>
            <a:spLocks noChangeArrowheads="1"/>
          </p:cNvSpPr>
          <p:nvPr/>
        </p:nvSpPr>
        <p:spPr bwMode="auto">
          <a:xfrm>
            <a:off x="4443242" y="2292558"/>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2</a:t>
            </a:r>
            <a:endParaRPr lang="en-US" altLang="zh-CN" sz="1400" b="1" dirty="0">
              <a:solidFill>
                <a:srgbClr val="EC7061"/>
              </a:solidFill>
              <a:latin typeface="Huawei Sans" panose="020C0503030203020204" pitchFamily="34" charset="0"/>
            </a:endParaRPr>
          </a:p>
        </p:txBody>
      </p:sp>
      <p:pic>
        <p:nvPicPr>
          <p:cNvPr id="66" name="图片 6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171277" y="2318689"/>
            <a:ext cx="540000" cy="442800"/>
          </a:xfrm>
          <a:prstGeom prst="rect">
            <a:avLst/>
          </a:prstGeom>
        </p:spPr>
      </p:pic>
    </p:spTree>
    <p:extLst>
      <p:ext uri="{BB962C8B-B14F-4D97-AF65-F5344CB8AC3E}">
        <p14:creationId xmlns:p14="http://schemas.microsoft.com/office/powerpoint/2010/main" val="2495986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Deploying the IPv6 Network (1)</a:t>
            </a:r>
            <a:endParaRPr lang="en-US" altLang="zh-CN" dirty="0">
              <a:latin typeface="Huawei Sans" panose="020C0503030203020204" pitchFamily="34" charset="0"/>
            </a:endParaRPr>
          </a:p>
        </p:txBody>
      </p:sp>
      <p:sp>
        <p:nvSpPr>
          <p:cNvPr id="37" name="文本框 36"/>
          <p:cNvSpPr txBox="1"/>
          <p:nvPr/>
        </p:nvSpPr>
        <p:spPr>
          <a:xfrm>
            <a:off x="6762117" y="2582311"/>
            <a:ext cx="4642748" cy="523220"/>
          </a:xfrm>
          <a:prstGeom prst="rect">
            <a:avLst/>
          </a:prstGeom>
          <a:solidFill>
            <a:srgbClr val="F4FBFE"/>
          </a:solidFill>
          <a:ln>
            <a:solidFill>
              <a:srgbClr val="99DFF9"/>
            </a:solidFill>
          </a:ln>
        </p:spPr>
        <p:txBody>
          <a:bodyPr wrap="square" rtlCol="0">
            <a:no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[R1] ospfv3 1</a:t>
            </a:r>
          </a:p>
          <a:p>
            <a:pPr fontAlgn="ctr"/>
            <a:r>
              <a:rPr lang="en-US" dirty="0" smtClean="0">
                <a:latin typeface="Huawei Sans" panose="020C0503030203020204" pitchFamily="34" charset="0"/>
              </a:rPr>
              <a:t>[R1-ospfv3-1] router-id 10.1.1.1</a:t>
            </a:r>
            <a:endParaRPr lang="en-US" dirty="0">
              <a:latin typeface="Huawei Sans" panose="020C0503030203020204" pitchFamily="34" charset="0"/>
            </a:endParaRPr>
          </a:p>
        </p:txBody>
      </p:sp>
      <p:sp>
        <p:nvSpPr>
          <p:cNvPr id="38" name="文本框 37"/>
          <p:cNvSpPr txBox="1"/>
          <p:nvPr/>
        </p:nvSpPr>
        <p:spPr>
          <a:xfrm>
            <a:off x="6415725" y="1424474"/>
            <a:ext cx="4985940" cy="830997"/>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1. Enable IPv6 globally and on interfaces, and assign IPv6 addresses to interfaces on each router. (The configuration details are not provided here.)</a:t>
            </a:r>
            <a:endParaRPr lang="en-US" altLang="zh-CN" sz="1600" dirty="0">
              <a:solidFill>
                <a:prstClr val="black"/>
              </a:solidFill>
              <a:latin typeface="Huawei Sans" panose="020C0503030203020204" pitchFamily="34" charset="0"/>
            </a:endParaRPr>
          </a:p>
        </p:txBody>
      </p:sp>
      <p:sp>
        <p:nvSpPr>
          <p:cNvPr id="39" name="文本框 38"/>
          <p:cNvSpPr txBox="1"/>
          <p:nvPr/>
        </p:nvSpPr>
        <p:spPr>
          <a:xfrm>
            <a:off x="6415725" y="2231899"/>
            <a:ext cx="1867819"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2. Enable OSPFv3.</a:t>
            </a:r>
            <a:endParaRPr lang="en-US" altLang="zh-CN" sz="1600" dirty="0">
              <a:solidFill>
                <a:prstClr val="black"/>
              </a:solidFill>
              <a:latin typeface="Huawei Sans" panose="020C0503030203020204" pitchFamily="34" charset="0"/>
            </a:endParaRPr>
          </a:p>
        </p:txBody>
      </p:sp>
      <p:sp>
        <p:nvSpPr>
          <p:cNvPr id="40" name="文本框 39"/>
          <p:cNvSpPr txBox="1"/>
          <p:nvPr/>
        </p:nvSpPr>
        <p:spPr>
          <a:xfrm>
            <a:off x="6762117" y="3338804"/>
            <a:ext cx="4642748" cy="523220"/>
          </a:xfrm>
          <a:prstGeom prst="rect">
            <a:avLst/>
          </a:prstGeom>
          <a:solidFill>
            <a:srgbClr val="F4FBFE"/>
          </a:solidFill>
          <a:ln>
            <a:solidFill>
              <a:srgbClr val="99DFF9"/>
            </a:solidFill>
          </a:ln>
        </p:spPr>
        <p:txBody>
          <a:bodyPr wrap="square" rtlCol="0">
            <a:no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[R2] ospfv3 1</a:t>
            </a:r>
          </a:p>
          <a:p>
            <a:pPr fontAlgn="ctr"/>
            <a:r>
              <a:rPr lang="en-US" dirty="0" smtClean="0">
                <a:latin typeface="Huawei Sans" panose="020C0503030203020204" pitchFamily="34" charset="0"/>
              </a:rPr>
              <a:t>[R2-ospfv3-1] router-id 10.1.2.2</a:t>
            </a:r>
            <a:endParaRPr lang="en-US" dirty="0">
              <a:latin typeface="Huawei Sans" panose="020C0503030203020204" pitchFamily="34" charset="0"/>
            </a:endParaRPr>
          </a:p>
        </p:txBody>
      </p:sp>
      <p:sp>
        <p:nvSpPr>
          <p:cNvPr id="36" name="文本框 35"/>
          <p:cNvSpPr txBox="1"/>
          <p:nvPr/>
        </p:nvSpPr>
        <p:spPr>
          <a:xfrm>
            <a:off x="6762117" y="4128873"/>
            <a:ext cx="4642748" cy="523220"/>
          </a:xfrm>
          <a:prstGeom prst="rect">
            <a:avLst/>
          </a:prstGeom>
          <a:solidFill>
            <a:srgbClr val="F4FBFE"/>
          </a:solidFill>
          <a:ln>
            <a:solidFill>
              <a:srgbClr val="99DFF9"/>
            </a:solidFill>
          </a:ln>
        </p:spPr>
        <p:txBody>
          <a:bodyPr wrap="square" rtlCol="0">
            <a:no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[R3] ospfv3 1</a:t>
            </a:r>
          </a:p>
          <a:p>
            <a:pPr fontAlgn="ctr"/>
            <a:r>
              <a:rPr lang="en-US" dirty="0" smtClean="0">
                <a:latin typeface="Huawei Sans" panose="020C0503030203020204" pitchFamily="34" charset="0"/>
              </a:rPr>
              <a:t>[R3-ospfv3-1] router-id 10.1.3.3</a:t>
            </a:r>
            <a:endParaRPr lang="en-US" dirty="0">
              <a:latin typeface="Huawei Sans" panose="020C0503030203020204" pitchFamily="34" charset="0"/>
            </a:endParaRPr>
          </a:p>
        </p:txBody>
      </p:sp>
      <p:sp>
        <p:nvSpPr>
          <p:cNvPr id="41" name="文本框 40"/>
          <p:cNvSpPr txBox="1"/>
          <p:nvPr/>
        </p:nvSpPr>
        <p:spPr>
          <a:xfrm>
            <a:off x="6762117" y="4918942"/>
            <a:ext cx="4642748" cy="523220"/>
          </a:xfrm>
          <a:prstGeom prst="rect">
            <a:avLst/>
          </a:prstGeom>
          <a:solidFill>
            <a:srgbClr val="F4FBFE"/>
          </a:solidFill>
          <a:ln>
            <a:solidFill>
              <a:srgbClr val="99DFF9"/>
            </a:solidFill>
          </a:ln>
        </p:spPr>
        <p:txBody>
          <a:bodyPr wrap="square" rtlCol="0">
            <a:no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[R4] ospfv3 1</a:t>
            </a:r>
          </a:p>
          <a:p>
            <a:pPr fontAlgn="ctr"/>
            <a:r>
              <a:rPr lang="en-US" dirty="0" smtClean="0">
                <a:latin typeface="Huawei Sans" panose="020C0503030203020204" pitchFamily="34" charset="0"/>
              </a:rPr>
              <a:t>[R4-ospfv3-1] router-id 10.1.4.4</a:t>
            </a:r>
            <a:endParaRPr lang="en-US" dirty="0">
              <a:latin typeface="Huawei Sans" panose="020C0503030203020204" pitchFamily="34" charset="0"/>
            </a:endParaRPr>
          </a:p>
        </p:txBody>
      </p:sp>
      <p:sp>
        <p:nvSpPr>
          <p:cNvPr id="42" name="文本框 41"/>
          <p:cNvSpPr txBox="1"/>
          <p:nvPr/>
        </p:nvSpPr>
        <p:spPr>
          <a:xfrm>
            <a:off x="6762117" y="5709011"/>
            <a:ext cx="4642748" cy="523220"/>
          </a:xfrm>
          <a:prstGeom prst="rect">
            <a:avLst/>
          </a:prstGeom>
          <a:solidFill>
            <a:srgbClr val="F4FBFE"/>
          </a:solidFill>
          <a:ln>
            <a:solidFill>
              <a:srgbClr val="99DFF9"/>
            </a:solidFill>
          </a:ln>
        </p:spPr>
        <p:txBody>
          <a:bodyPr wrap="square" rtlCol="0">
            <a:no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[R5] ospfv3 1</a:t>
            </a:r>
          </a:p>
          <a:p>
            <a:pPr fontAlgn="ctr"/>
            <a:r>
              <a:rPr lang="en-US" dirty="0" smtClean="0">
                <a:latin typeface="Huawei Sans" panose="020C0503030203020204" pitchFamily="34" charset="0"/>
              </a:rPr>
              <a:t>[R5-ospfv3-1] router-id 10.1.5.5</a:t>
            </a:r>
            <a:endParaRPr lang="en-US" dirty="0">
              <a:latin typeface="Huawei Sans" panose="020C0503030203020204" pitchFamily="34" charset="0"/>
            </a:endParaRPr>
          </a:p>
        </p:txBody>
      </p:sp>
      <p:graphicFrame>
        <p:nvGraphicFramePr>
          <p:cNvPr id="44" name="表格 43"/>
          <p:cNvGraphicFramePr>
            <a:graphicFrameLocks noGrp="1"/>
          </p:cNvGraphicFramePr>
          <p:nvPr>
            <p:extLst>
              <p:ext uri="{D42A27DB-BD31-4B8C-83A1-F6EECF244321}">
                <p14:modId xmlns:p14="http://schemas.microsoft.com/office/powerpoint/2010/main" val="2525222312"/>
              </p:ext>
            </p:extLst>
          </p:nvPr>
        </p:nvGraphicFramePr>
        <p:xfrm>
          <a:off x="446089" y="3870031"/>
          <a:ext cx="5649911" cy="2267648"/>
        </p:xfrm>
        <a:graphic>
          <a:graphicData uri="http://schemas.openxmlformats.org/drawingml/2006/table">
            <a:tbl>
              <a:tblPr firstRow="1" bandRow="1">
                <a:tableStyleId>{72833802-FEF1-4C79-8D5D-14CF1EAF98D9}</a:tableStyleId>
              </a:tblPr>
              <a:tblGrid>
                <a:gridCol w="649286"/>
                <a:gridCol w="921435"/>
                <a:gridCol w="808489"/>
                <a:gridCol w="1171812"/>
                <a:gridCol w="2098889"/>
              </a:tblGrid>
              <a:tr h="283456">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Router ID</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IPv4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IPv6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10.1.1.1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10.1.12.1/24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lang="en-US" sz="1400" dirty="0" smtClean="0">
                          <a:solidFill>
                            <a:schemeClr val="tx1"/>
                          </a:solidFill>
                          <a:latin typeface="Huawei Sans" panose="020C0503030203020204" pitchFamily="34" charset="0"/>
                        </a:rPr>
                        <a:t>10.1.2.2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10.1.12.2/24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GE0/0/0</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10.1.23.2/24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2001:DB8:2345:23::2/64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lang="en-US" sz="1400" dirty="0" smtClean="0">
                          <a:solidFill>
                            <a:schemeClr val="tx1"/>
                          </a:solidFill>
                          <a:latin typeface="Huawei Sans" panose="020C0503030203020204" pitchFamily="34" charset="0"/>
                        </a:rPr>
                        <a:t>10.1.3.3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10.1.23.3/24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10.1.35.3/24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2001:DB8:2345:35::3/64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dirty="0" smtClean="0">
                          <a:solidFill>
                            <a:schemeClr val="tx1"/>
                          </a:solidFill>
                          <a:latin typeface="Huawei Sans" panose="020C0503030203020204" pitchFamily="34" charset="0"/>
                        </a:rPr>
                        <a:t>R4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10.1.4.4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10.1.23.4/24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2001:DB8:2345:23::4/64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dirty="0" smtClean="0">
                          <a:solidFill>
                            <a:schemeClr val="tx1"/>
                          </a:solidFill>
                          <a:latin typeface="Huawei Sans" panose="020C0503030203020204" pitchFamily="34" charset="0"/>
                        </a:rPr>
                        <a:t>R5</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10.1.5.5</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10.1.35.5/24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2001:DB8:2345:35::5/64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45" name="圆角矩形 44"/>
          <p:cNvSpPr/>
          <p:nvPr/>
        </p:nvSpPr>
        <p:spPr>
          <a:xfrm>
            <a:off x="4248122" y="1536202"/>
            <a:ext cx="1719465" cy="1033427"/>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6" name="圆角矩形 45"/>
          <p:cNvSpPr/>
          <p:nvPr/>
        </p:nvSpPr>
        <p:spPr>
          <a:xfrm>
            <a:off x="550603" y="1536202"/>
            <a:ext cx="1719465"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7" name="圆角矩形 46"/>
          <p:cNvSpPr/>
          <p:nvPr/>
        </p:nvSpPr>
        <p:spPr>
          <a:xfrm>
            <a:off x="2316117" y="1536202"/>
            <a:ext cx="1875110"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4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91310" y="2318689"/>
            <a:ext cx="541201" cy="442800"/>
          </a:xfrm>
          <a:prstGeom prst="rect">
            <a:avLst/>
          </a:prstGeom>
          <a:noFill/>
        </p:spPr>
      </p:pic>
      <p:pic>
        <p:nvPicPr>
          <p:cNvPr id="4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21442" y="2318689"/>
            <a:ext cx="541201" cy="442800"/>
          </a:xfrm>
          <a:prstGeom prst="rect">
            <a:avLst/>
          </a:prstGeom>
          <a:noFill/>
        </p:spPr>
      </p:pic>
      <p:pic>
        <p:nvPicPr>
          <p:cNvPr id="5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91062" y="1789099"/>
            <a:ext cx="541201" cy="442800"/>
          </a:xfrm>
          <a:prstGeom prst="rect">
            <a:avLst/>
          </a:prstGeom>
          <a:noFill/>
        </p:spPr>
      </p:pic>
      <p:cxnSp>
        <p:nvCxnSpPr>
          <p:cNvPr id="51" name="直接连接符 50"/>
          <p:cNvCxnSpPr>
            <a:stCxn id="48" idx="3"/>
            <a:endCxn id="49" idx="1"/>
          </p:cNvCxnSpPr>
          <p:nvPr/>
        </p:nvCxnSpPr>
        <p:spPr>
          <a:xfrm>
            <a:off x="1132511" y="2540089"/>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49" idx="3"/>
            <a:endCxn id="72" idx="1"/>
          </p:cNvCxnSpPr>
          <p:nvPr/>
        </p:nvCxnSpPr>
        <p:spPr>
          <a:xfrm>
            <a:off x="2562643" y="2540089"/>
            <a:ext cx="608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72" idx="1"/>
            <a:endCxn id="50" idx="1"/>
          </p:cNvCxnSpPr>
          <p:nvPr/>
        </p:nvCxnSpPr>
        <p:spPr>
          <a:xfrm flipV="1">
            <a:off x="3171277" y="2010499"/>
            <a:ext cx="819785"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Rectangle 312"/>
          <p:cNvSpPr>
            <a:spLocks noChangeArrowheads="1"/>
          </p:cNvSpPr>
          <p:nvPr/>
        </p:nvSpPr>
        <p:spPr bwMode="auto">
          <a:xfrm>
            <a:off x="562559" y="207790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55" name="Rectangle 312"/>
          <p:cNvSpPr>
            <a:spLocks noChangeArrowheads="1"/>
          </p:cNvSpPr>
          <p:nvPr/>
        </p:nvSpPr>
        <p:spPr bwMode="auto">
          <a:xfrm>
            <a:off x="1993990" y="207797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56" name="Rectangle 312"/>
          <p:cNvSpPr>
            <a:spLocks noChangeArrowheads="1"/>
          </p:cNvSpPr>
          <p:nvPr/>
        </p:nvSpPr>
        <p:spPr bwMode="auto">
          <a:xfrm>
            <a:off x="3964286"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57" name="Rectangle 312"/>
          <p:cNvSpPr>
            <a:spLocks noChangeArrowheads="1"/>
          </p:cNvSpPr>
          <p:nvPr/>
        </p:nvSpPr>
        <p:spPr bwMode="auto">
          <a:xfrm>
            <a:off x="3956108" y="265848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58" name="Rectangle 312"/>
          <p:cNvSpPr>
            <a:spLocks noChangeArrowheads="1"/>
          </p:cNvSpPr>
          <p:nvPr/>
        </p:nvSpPr>
        <p:spPr bwMode="auto">
          <a:xfrm>
            <a:off x="1010808" y="22925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9" name="Rectangle 312"/>
          <p:cNvSpPr>
            <a:spLocks noChangeArrowheads="1"/>
          </p:cNvSpPr>
          <p:nvPr/>
        </p:nvSpPr>
        <p:spPr bwMode="auto">
          <a:xfrm>
            <a:off x="1248333" y="250721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60" name="Rectangle 312"/>
          <p:cNvSpPr>
            <a:spLocks noChangeArrowheads="1"/>
          </p:cNvSpPr>
          <p:nvPr/>
        </p:nvSpPr>
        <p:spPr bwMode="auto">
          <a:xfrm>
            <a:off x="2407650" y="22925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GE0/0/0</a:t>
            </a:r>
            <a:endParaRPr lang="en-US" altLang="zh-CN" sz="1200" dirty="0">
              <a:latin typeface="Huawei Sans" panose="020C0503030203020204" pitchFamily="34" charset="0"/>
            </a:endParaRPr>
          </a:p>
        </p:txBody>
      </p:sp>
      <p:sp>
        <p:nvSpPr>
          <p:cNvPr id="61" name="Rectangle 312"/>
          <p:cNvSpPr>
            <a:spLocks noChangeArrowheads="1"/>
          </p:cNvSpPr>
          <p:nvPr/>
        </p:nvSpPr>
        <p:spPr bwMode="auto">
          <a:xfrm>
            <a:off x="3213864" y="177238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62" name="Rectangle 312"/>
          <p:cNvSpPr>
            <a:spLocks noChangeArrowheads="1"/>
          </p:cNvSpPr>
          <p:nvPr/>
        </p:nvSpPr>
        <p:spPr bwMode="auto">
          <a:xfrm>
            <a:off x="3198791" y="306574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6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91062" y="2884131"/>
            <a:ext cx="541201" cy="442800"/>
          </a:xfrm>
          <a:prstGeom prst="rect">
            <a:avLst/>
          </a:prstGeom>
          <a:noFill/>
        </p:spPr>
      </p:pic>
      <p:cxnSp>
        <p:nvCxnSpPr>
          <p:cNvPr id="64" name="直接连接符 63"/>
          <p:cNvCxnSpPr>
            <a:stCxn id="72" idx="1"/>
            <a:endCxn id="63" idx="1"/>
          </p:cNvCxnSpPr>
          <p:nvPr/>
        </p:nvCxnSpPr>
        <p:spPr>
          <a:xfrm>
            <a:off x="3171277" y="2540089"/>
            <a:ext cx="819785"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31513" y="1789099"/>
            <a:ext cx="541201" cy="442800"/>
          </a:xfrm>
          <a:prstGeom prst="rect">
            <a:avLst/>
          </a:prstGeom>
          <a:noFill/>
        </p:spPr>
      </p:pic>
      <p:cxnSp>
        <p:nvCxnSpPr>
          <p:cNvPr id="66" name="直接连接符 65"/>
          <p:cNvCxnSpPr>
            <a:stCxn id="50" idx="3"/>
            <a:endCxn id="65" idx="1"/>
          </p:cNvCxnSpPr>
          <p:nvPr/>
        </p:nvCxnSpPr>
        <p:spPr>
          <a:xfrm>
            <a:off x="4532263" y="2010499"/>
            <a:ext cx="6992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Rectangle 312"/>
          <p:cNvSpPr>
            <a:spLocks noChangeArrowheads="1"/>
          </p:cNvSpPr>
          <p:nvPr/>
        </p:nvSpPr>
        <p:spPr bwMode="auto">
          <a:xfrm>
            <a:off x="4413671" y="175665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68" name="Rectangle 312"/>
          <p:cNvSpPr>
            <a:spLocks noChangeArrowheads="1"/>
          </p:cNvSpPr>
          <p:nvPr/>
        </p:nvSpPr>
        <p:spPr bwMode="auto">
          <a:xfrm>
            <a:off x="5204737"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R5</a:t>
            </a:r>
            <a:endParaRPr lang="en-US" altLang="zh-CN" sz="1400" b="1" dirty="0">
              <a:latin typeface="Huawei Sans" panose="020C0503030203020204" pitchFamily="34" charset="0"/>
            </a:endParaRPr>
          </a:p>
        </p:txBody>
      </p:sp>
      <p:sp>
        <p:nvSpPr>
          <p:cNvPr id="69" name="Rectangle 312"/>
          <p:cNvSpPr>
            <a:spLocks noChangeArrowheads="1"/>
          </p:cNvSpPr>
          <p:nvPr/>
        </p:nvSpPr>
        <p:spPr bwMode="auto">
          <a:xfrm>
            <a:off x="600821" y="163120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1</a:t>
            </a:r>
            <a:endParaRPr lang="en-US" altLang="zh-CN" sz="1400" b="1" dirty="0">
              <a:solidFill>
                <a:srgbClr val="EC7061"/>
              </a:solidFill>
              <a:latin typeface="Huawei Sans" panose="020C0503030203020204" pitchFamily="34" charset="0"/>
            </a:endParaRPr>
          </a:p>
        </p:txBody>
      </p:sp>
      <p:sp>
        <p:nvSpPr>
          <p:cNvPr id="70" name="Rectangle 312"/>
          <p:cNvSpPr>
            <a:spLocks noChangeArrowheads="1"/>
          </p:cNvSpPr>
          <p:nvPr/>
        </p:nvSpPr>
        <p:spPr bwMode="auto">
          <a:xfrm>
            <a:off x="2335679" y="163120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0</a:t>
            </a:r>
            <a:endParaRPr lang="en-US" altLang="zh-CN" sz="1400" b="1" dirty="0">
              <a:solidFill>
                <a:srgbClr val="EC7061"/>
              </a:solidFill>
              <a:latin typeface="Huawei Sans" panose="020C0503030203020204" pitchFamily="34" charset="0"/>
            </a:endParaRPr>
          </a:p>
        </p:txBody>
      </p:sp>
      <p:sp>
        <p:nvSpPr>
          <p:cNvPr id="71" name="Rectangle 312"/>
          <p:cNvSpPr>
            <a:spLocks noChangeArrowheads="1"/>
          </p:cNvSpPr>
          <p:nvPr/>
        </p:nvSpPr>
        <p:spPr bwMode="auto">
          <a:xfrm>
            <a:off x="4443242" y="2292558"/>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2</a:t>
            </a:r>
            <a:endParaRPr lang="en-US" altLang="zh-CN" sz="1400" b="1" dirty="0">
              <a:solidFill>
                <a:srgbClr val="EC7061"/>
              </a:solidFill>
              <a:latin typeface="Huawei Sans" panose="020C0503030203020204" pitchFamily="34" charset="0"/>
            </a:endParaRPr>
          </a:p>
        </p:txBody>
      </p:sp>
      <p:pic>
        <p:nvPicPr>
          <p:cNvPr id="72" name="图片 7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171277" y="2318689"/>
            <a:ext cx="540000" cy="442800"/>
          </a:xfrm>
          <a:prstGeom prst="rect">
            <a:avLst/>
          </a:prstGeom>
        </p:spPr>
      </p:pic>
    </p:spTree>
    <p:extLst>
      <p:ext uri="{BB962C8B-B14F-4D97-AF65-F5344CB8AC3E}">
        <p14:creationId xmlns:p14="http://schemas.microsoft.com/office/powerpoint/2010/main" val="258557748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Deploying the IPv6 Network (2)</a:t>
            </a:r>
            <a:endParaRPr lang="en-US" altLang="zh-CN" dirty="0">
              <a:latin typeface="Huawei Sans" panose="020C0503030203020204" pitchFamily="34" charset="0"/>
            </a:endParaRPr>
          </a:p>
        </p:txBody>
      </p:sp>
      <p:sp>
        <p:nvSpPr>
          <p:cNvPr id="37" name="文本框 36"/>
          <p:cNvSpPr txBox="1"/>
          <p:nvPr/>
        </p:nvSpPr>
        <p:spPr>
          <a:xfrm>
            <a:off x="6684023" y="1898243"/>
            <a:ext cx="4642748" cy="523220"/>
          </a:xfrm>
          <a:prstGeom prst="rect">
            <a:avLst/>
          </a:prstGeom>
          <a:solidFill>
            <a:srgbClr val="F4FBFE"/>
          </a:solidFill>
          <a:ln>
            <a:solidFill>
              <a:srgbClr val="99DFF9"/>
            </a:solidFill>
          </a:ln>
        </p:spPr>
        <p:txBody>
          <a:bodyPr wrap="square" rtlCol="0">
            <a:no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[R1]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0/0/1</a:t>
            </a:r>
          </a:p>
          <a:p>
            <a:pPr fontAlgn="ctr"/>
            <a:r>
              <a:rPr lang="en-US" dirty="0" smtClean="0">
                <a:latin typeface="Huawei Sans" panose="020C0503030203020204" pitchFamily="34" charset="0"/>
              </a:rPr>
              <a:t>[R1-GigabitEthernet0/0/1] ospfv3 1 area 1</a:t>
            </a:r>
            <a:endParaRPr lang="en-US" dirty="0">
              <a:latin typeface="Huawei Sans" panose="020C0503030203020204" pitchFamily="34" charset="0"/>
            </a:endParaRPr>
          </a:p>
        </p:txBody>
      </p:sp>
      <p:sp>
        <p:nvSpPr>
          <p:cNvPr id="38" name="文本框 37"/>
          <p:cNvSpPr txBox="1"/>
          <p:nvPr/>
        </p:nvSpPr>
        <p:spPr>
          <a:xfrm>
            <a:off x="6340831" y="1510386"/>
            <a:ext cx="4985940"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3. Enable OSPFv3 on interfaces.</a:t>
            </a:r>
            <a:endParaRPr lang="en-US" altLang="zh-CN" sz="1600" dirty="0">
              <a:solidFill>
                <a:prstClr val="black"/>
              </a:solidFill>
              <a:latin typeface="Huawei Sans" panose="020C0503030203020204" pitchFamily="34" charset="0"/>
            </a:endParaRPr>
          </a:p>
        </p:txBody>
      </p:sp>
      <p:sp>
        <p:nvSpPr>
          <p:cNvPr id="40" name="文本框 39"/>
          <p:cNvSpPr txBox="1"/>
          <p:nvPr/>
        </p:nvSpPr>
        <p:spPr>
          <a:xfrm>
            <a:off x="6684023" y="2529227"/>
            <a:ext cx="4642748" cy="1169551"/>
          </a:xfrm>
          <a:prstGeom prst="rect">
            <a:avLst/>
          </a:prstGeom>
          <a:solidFill>
            <a:srgbClr val="F4FBFE"/>
          </a:solidFill>
          <a:ln>
            <a:solidFill>
              <a:srgbClr val="99DFF9"/>
            </a:solidFill>
          </a:ln>
        </p:spPr>
        <p:txBody>
          <a:bodyPr wrap="square" rtlCol="0">
            <a:no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[R2]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0/0/1</a:t>
            </a:r>
          </a:p>
          <a:p>
            <a:pPr fontAlgn="ctr"/>
            <a:r>
              <a:rPr lang="en-US" dirty="0" smtClean="0">
                <a:latin typeface="Huawei Sans" panose="020C0503030203020204" pitchFamily="34" charset="0"/>
              </a:rPr>
              <a:t>[R2-GigabitEthernet0/0/1] ospfv3 1 area 1</a:t>
            </a:r>
          </a:p>
          <a:p>
            <a:pPr fontAlgn="ctr"/>
            <a:r>
              <a:rPr lang="en-US" dirty="0" smtClean="0">
                <a:latin typeface="Huawei Sans" panose="020C0503030203020204" pitchFamily="34" charset="0"/>
              </a:rPr>
              <a:t>[R2-GigabitEthernet0/0/1] quit</a:t>
            </a:r>
          </a:p>
          <a:p>
            <a:pPr fontAlgn="ctr"/>
            <a:r>
              <a:rPr lang="en-US" dirty="0" smtClean="0">
                <a:latin typeface="Huawei Sans" panose="020C0503030203020204" pitchFamily="34" charset="0"/>
              </a:rPr>
              <a:t>[R2]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0/0/0</a:t>
            </a:r>
          </a:p>
          <a:p>
            <a:pPr fontAlgn="ctr"/>
            <a:r>
              <a:rPr lang="en-US" dirty="0" smtClean="0">
                <a:latin typeface="Huawei Sans" panose="020C0503030203020204" pitchFamily="34" charset="0"/>
              </a:rPr>
              <a:t>[R2-GigabitEthernet0/0/0] ospfv3 1 area 0</a:t>
            </a:r>
            <a:endParaRPr lang="en-US" dirty="0">
              <a:latin typeface="Huawei Sans" panose="020C0503030203020204" pitchFamily="34" charset="0"/>
            </a:endParaRPr>
          </a:p>
        </p:txBody>
      </p:sp>
      <p:sp>
        <p:nvSpPr>
          <p:cNvPr id="43" name="文本框 42"/>
          <p:cNvSpPr txBox="1"/>
          <p:nvPr/>
        </p:nvSpPr>
        <p:spPr>
          <a:xfrm>
            <a:off x="6684023" y="3806542"/>
            <a:ext cx="4642748" cy="1169551"/>
          </a:xfrm>
          <a:prstGeom prst="rect">
            <a:avLst/>
          </a:prstGeom>
          <a:solidFill>
            <a:srgbClr val="F4FBFE"/>
          </a:solidFill>
          <a:ln>
            <a:solidFill>
              <a:srgbClr val="99DFF9"/>
            </a:solidFill>
          </a:ln>
        </p:spPr>
        <p:txBody>
          <a:bodyPr wrap="square" rtlCol="0">
            <a:no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[R3]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0/0/1</a:t>
            </a:r>
          </a:p>
          <a:p>
            <a:pPr fontAlgn="ctr"/>
            <a:r>
              <a:rPr lang="en-US" dirty="0" smtClean="0">
                <a:latin typeface="Huawei Sans" panose="020C0503030203020204" pitchFamily="34" charset="0"/>
              </a:rPr>
              <a:t>[R3-GigabitEthernet0/0/1] ospfv3 1 area 0</a:t>
            </a:r>
          </a:p>
          <a:p>
            <a:pPr fontAlgn="ctr"/>
            <a:r>
              <a:rPr lang="en-US" dirty="0" smtClean="0">
                <a:latin typeface="Huawei Sans" panose="020C0503030203020204" pitchFamily="34" charset="0"/>
              </a:rPr>
              <a:t>[R3-GigabitEthernet0/0/1] quit</a:t>
            </a:r>
          </a:p>
          <a:p>
            <a:pPr fontAlgn="ctr"/>
            <a:r>
              <a:rPr lang="en-US" dirty="0" smtClean="0">
                <a:latin typeface="Huawei Sans" panose="020C0503030203020204" pitchFamily="34" charset="0"/>
              </a:rPr>
              <a:t>[R3]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0/0/2</a:t>
            </a:r>
          </a:p>
          <a:p>
            <a:pPr fontAlgn="ctr"/>
            <a:r>
              <a:rPr lang="en-US" dirty="0" smtClean="0">
                <a:latin typeface="Huawei Sans" panose="020C0503030203020204" pitchFamily="34" charset="0"/>
              </a:rPr>
              <a:t>[R3-GigabitEthernet0/0/2] ospfv3 1 area 2</a:t>
            </a:r>
            <a:endParaRPr lang="en-US" dirty="0">
              <a:latin typeface="Huawei Sans" panose="020C0503030203020204" pitchFamily="34" charset="0"/>
            </a:endParaRPr>
          </a:p>
        </p:txBody>
      </p:sp>
      <p:sp>
        <p:nvSpPr>
          <p:cNvPr id="39" name="文本框 38"/>
          <p:cNvSpPr txBox="1"/>
          <p:nvPr/>
        </p:nvSpPr>
        <p:spPr>
          <a:xfrm>
            <a:off x="6684023" y="5083857"/>
            <a:ext cx="4642748" cy="523220"/>
          </a:xfrm>
          <a:prstGeom prst="rect">
            <a:avLst/>
          </a:prstGeom>
          <a:solidFill>
            <a:srgbClr val="F4FBFE"/>
          </a:solidFill>
          <a:ln>
            <a:solidFill>
              <a:srgbClr val="99DFF9"/>
            </a:solidFill>
          </a:ln>
        </p:spPr>
        <p:txBody>
          <a:bodyPr wrap="square" rtlCol="0">
            <a:no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[R4]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0/0/2</a:t>
            </a:r>
          </a:p>
          <a:p>
            <a:pPr fontAlgn="ctr"/>
            <a:r>
              <a:rPr lang="en-US" dirty="0" smtClean="0">
                <a:latin typeface="Huawei Sans" panose="020C0503030203020204" pitchFamily="34" charset="0"/>
              </a:rPr>
              <a:t>[R4-GigabitEthernet0/0/2] ospfv3 1 area 0</a:t>
            </a:r>
            <a:endParaRPr lang="en-US" dirty="0">
              <a:latin typeface="Huawei Sans" panose="020C0503030203020204" pitchFamily="34" charset="0"/>
            </a:endParaRPr>
          </a:p>
        </p:txBody>
      </p:sp>
      <p:sp>
        <p:nvSpPr>
          <p:cNvPr id="41" name="文本框 40"/>
          <p:cNvSpPr txBox="1"/>
          <p:nvPr/>
        </p:nvSpPr>
        <p:spPr>
          <a:xfrm>
            <a:off x="6684023" y="5714843"/>
            <a:ext cx="4642748" cy="523220"/>
          </a:xfrm>
          <a:prstGeom prst="rect">
            <a:avLst/>
          </a:prstGeom>
          <a:solidFill>
            <a:srgbClr val="F4FBFE"/>
          </a:solidFill>
          <a:ln>
            <a:solidFill>
              <a:srgbClr val="99DFF9"/>
            </a:solidFill>
          </a:ln>
        </p:spPr>
        <p:txBody>
          <a:bodyPr wrap="square" rtlCol="0">
            <a:noAutofit/>
          </a:bodyPr>
          <a:lstStyle>
            <a:defPPr>
              <a:defRPr lang="en-US"/>
            </a:defPPr>
            <a:lvl1pPr fontAlgn="auto">
              <a:spcBef>
                <a:spcPts val="0"/>
              </a:spcBef>
              <a:spcAft>
                <a:spcPts val="0"/>
              </a:spcAft>
              <a:defRPr sz="14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[R5] interface </a:t>
            </a:r>
            <a:r>
              <a:rPr lang="en-US" dirty="0" err="1" smtClean="0">
                <a:latin typeface="Huawei Sans" panose="020C0503030203020204" pitchFamily="34" charset="0"/>
              </a:rPr>
              <a:t>gigabitethernet</a:t>
            </a:r>
            <a:r>
              <a:rPr lang="en-US" dirty="0" smtClean="0">
                <a:latin typeface="Huawei Sans" panose="020C0503030203020204" pitchFamily="34" charset="0"/>
              </a:rPr>
              <a:t> 0/0/2</a:t>
            </a:r>
          </a:p>
          <a:p>
            <a:pPr fontAlgn="ctr"/>
            <a:r>
              <a:rPr lang="en-US" dirty="0" smtClean="0">
                <a:latin typeface="Huawei Sans" panose="020C0503030203020204" pitchFamily="34" charset="0"/>
              </a:rPr>
              <a:t>[R5-GigabitEthernet0/0/2] ospfv3 1 area 2</a:t>
            </a:r>
            <a:endParaRPr lang="en-US" dirty="0">
              <a:latin typeface="Huawei Sans" panose="020C0503030203020204" pitchFamily="34" charset="0"/>
            </a:endParaRPr>
          </a:p>
        </p:txBody>
      </p:sp>
      <p:graphicFrame>
        <p:nvGraphicFramePr>
          <p:cNvPr id="42" name="表格 41"/>
          <p:cNvGraphicFramePr>
            <a:graphicFrameLocks noGrp="1"/>
          </p:cNvGraphicFramePr>
          <p:nvPr>
            <p:extLst>
              <p:ext uri="{D42A27DB-BD31-4B8C-83A1-F6EECF244321}">
                <p14:modId xmlns:p14="http://schemas.microsoft.com/office/powerpoint/2010/main" val="2776118057"/>
              </p:ext>
            </p:extLst>
          </p:nvPr>
        </p:nvGraphicFramePr>
        <p:xfrm>
          <a:off x="446089" y="3831931"/>
          <a:ext cx="5649911" cy="2267648"/>
        </p:xfrm>
        <a:graphic>
          <a:graphicData uri="http://schemas.openxmlformats.org/drawingml/2006/table">
            <a:tbl>
              <a:tblPr firstRow="1" bandRow="1">
                <a:tableStyleId>{72833802-FEF1-4C79-8D5D-14CF1EAF98D9}</a:tableStyleId>
              </a:tblPr>
              <a:tblGrid>
                <a:gridCol w="649286"/>
                <a:gridCol w="921435"/>
                <a:gridCol w="808489"/>
                <a:gridCol w="1171812"/>
                <a:gridCol w="2098889"/>
              </a:tblGrid>
              <a:tr h="283456">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Router ID</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IPv4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IPv6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10.1.1.1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10.1.12.1/24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lang="en-US" sz="1400" dirty="0" smtClean="0">
                          <a:solidFill>
                            <a:schemeClr val="tx1"/>
                          </a:solidFill>
                          <a:latin typeface="Huawei Sans" panose="020C0503030203020204" pitchFamily="34" charset="0"/>
                        </a:rPr>
                        <a:t>10.1.2.2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10.1.12.2/24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GE0/0/0</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10.1.23.2/24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2001:DB8:2345:23::2/64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lang="en-US" sz="1400" dirty="0" smtClean="0">
                          <a:solidFill>
                            <a:schemeClr val="tx1"/>
                          </a:solidFill>
                          <a:latin typeface="Huawei Sans" panose="020C0503030203020204" pitchFamily="34" charset="0"/>
                        </a:rPr>
                        <a:t>10.1.3.3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10.1.23.3/24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10.1.35.3/24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2001:DB8:2345:35::3/64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dirty="0" smtClean="0">
                          <a:solidFill>
                            <a:schemeClr val="tx1"/>
                          </a:solidFill>
                          <a:latin typeface="Huawei Sans" panose="020C0503030203020204" pitchFamily="34" charset="0"/>
                        </a:rPr>
                        <a:t>R4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10.1.4.4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10.1.23.4/24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2001:DB8:2345:23::4/64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dirty="0" smtClean="0">
                          <a:solidFill>
                            <a:schemeClr val="tx1"/>
                          </a:solidFill>
                          <a:latin typeface="Huawei Sans" panose="020C0503030203020204" pitchFamily="34" charset="0"/>
                        </a:rPr>
                        <a:t>R5</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10.1.5.5</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10.1.35.5/24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2001:DB8:2345:35::5/64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44" name="圆角矩形 43"/>
          <p:cNvSpPr/>
          <p:nvPr/>
        </p:nvSpPr>
        <p:spPr>
          <a:xfrm>
            <a:off x="4248122" y="1536202"/>
            <a:ext cx="1719465" cy="1033427"/>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5" name="圆角矩形 44"/>
          <p:cNvSpPr/>
          <p:nvPr/>
        </p:nvSpPr>
        <p:spPr>
          <a:xfrm>
            <a:off x="550603" y="1536202"/>
            <a:ext cx="1719465"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6" name="圆角矩形 45"/>
          <p:cNvSpPr/>
          <p:nvPr/>
        </p:nvSpPr>
        <p:spPr>
          <a:xfrm>
            <a:off x="2316117" y="1536202"/>
            <a:ext cx="1875110"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4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91310" y="2318689"/>
            <a:ext cx="541201" cy="442800"/>
          </a:xfrm>
          <a:prstGeom prst="rect">
            <a:avLst/>
          </a:prstGeom>
          <a:noFill/>
        </p:spPr>
      </p:pic>
      <p:pic>
        <p:nvPicPr>
          <p:cNvPr id="4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21442" y="2318689"/>
            <a:ext cx="541201" cy="442800"/>
          </a:xfrm>
          <a:prstGeom prst="rect">
            <a:avLst/>
          </a:prstGeom>
          <a:noFill/>
        </p:spPr>
      </p:pic>
      <p:pic>
        <p:nvPicPr>
          <p:cNvPr id="4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91062" y="1789099"/>
            <a:ext cx="541201" cy="442800"/>
          </a:xfrm>
          <a:prstGeom prst="rect">
            <a:avLst/>
          </a:prstGeom>
          <a:noFill/>
        </p:spPr>
      </p:pic>
      <p:cxnSp>
        <p:nvCxnSpPr>
          <p:cNvPr id="50" name="直接连接符 49"/>
          <p:cNvCxnSpPr>
            <a:stCxn id="47" idx="3"/>
            <a:endCxn id="48" idx="1"/>
          </p:cNvCxnSpPr>
          <p:nvPr/>
        </p:nvCxnSpPr>
        <p:spPr>
          <a:xfrm>
            <a:off x="1132511" y="2540089"/>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8" idx="3"/>
            <a:endCxn id="71" idx="1"/>
          </p:cNvCxnSpPr>
          <p:nvPr/>
        </p:nvCxnSpPr>
        <p:spPr>
          <a:xfrm>
            <a:off x="2562643" y="2540089"/>
            <a:ext cx="608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71" idx="1"/>
            <a:endCxn id="49" idx="1"/>
          </p:cNvCxnSpPr>
          <p:nvPr/>
        </p:nvCxnSpPr>
        <p:spPr>
          <a:xfrm flipV="1">
            <a:off x="3171277" y="2010499"/>
            <a:ext cx="819785"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Rectangle 312"/>
          <p:cNvSpPr>
            <a:spLocks noChangeArrowheads="1"/>
          </p:cNvSpPr>
          <p:nvPr/>
        </p:nvSpPr>
        <p:spPr bwMode="auto">
          <a:xfrm>
            <a:off x="562559" y="207790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54" name="Rectangle 312"/>
          <p:cNvSpPr>
            <a:spLocks noChangeArrowheads="1"/>
          </p:cNvSpPr>
          <p:nvPr/>
        </p:nvSpPr>
        <p:spPr bwMode="auto">
          <a:xfrm>
            <a:off x="1993990" y="207797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55" name="Rectangle 312"/>
          <p:cNvSpPr>
            <a:spLocks noChangeArrowheads="1"/>
          </p:cNvSpPr>
          <p:nvPr/>
        </p:nvSpPr>
        <p:spPr bwMode="auto">
          <a:xfrm>
            <a:off x="3964286"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56" name="Rectangle 312"/>
          <p:cNvSpPr>
            <a:spLocks noChangeArrowheads="1"/>
          </p:cNvSpPr>
          <p:nvPr/>
        </p:nvSpPr>
        <p:spPr bwMode="auto">
          <a:xfrm>
            <a:off x="3956108" y="265848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57" name="Rectangle 312"/>
          <p:cNvSpPr>
            <a:spLocks noChangeArrowheads="1"/>
          </p:cNvSpPr>
          <p:nvPr/>
        </p:nvSpPr>
        <p:spPr bwMode="auto">
          <a:xfrm>
            <a:off x="991758" y="22925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8" name="Rectangle 312"/>
          <p:cNvSpPr>
            <a:spLocks noChangeArrowheads="1"/>
          </p:cNvSpPr>
          <p:nvPr/>
        </p:nvSpPr>
        <p:spPr bwMode="auto">
          <a:xfrm>
            <a:off x="1248333" y="250721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9" name="Rectangle 312"/>
          <p:cNvSpPr>
            <a:spLocks noChangeArrowheads="1"/>
          </p:cNvSpPr>
          <p:nvPr/>
        </p:nvSpPr>
        <p:spPr bwMode="auto">
          <a:xfrm>
            <a:off x="2398125" y="22925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GE0/0/0</a:t>
            </a:r>
            <a:endParaRPr lang="en-US" altLang="zh-CN" sz="1200" dirty="0">
              <a:latin typeface="Huawei Sans" panose="020C0503030203020204" pitchFamily="34" charset="0"/>
            </a:endParaRPr>
          </a:p>
        </p:txBody>
      </p:sp>
      <p:sp>
        <p:nvSpPr>
          <p:cNvPr id="60" name="Rectangle 312"/>
          <p:cNvSpPr>
            <a:spLocks noChangeArrowheads="1"/>
          </p:cNvSpPr>
          <p:nvPr/>
        </p:nvSpPr>
        <p:spPr bwMode="auto">
          <a:xfrm>
            <a:off x="3213864" y="177238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61" name="Rectangle 312"/>
          <p:cNvSpPr>
            <a:spLocks noChangeArrowheads="1"/>
          </p:cNvSpPr>
          <p:nvPr/>
        </p:nvSpPr>
        <p:spPr bwMode="auto">
          <a:xfrm>
            <a:off x="3198791" y="306574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6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91062" y="2884131"/>
            <a:ext cx="541201" cy="442800"/>
          </a:xfrm>
          <a:prstGeom prst="rect">
            <a:avLst/>
          </a:prstGeom>
          <a:noFill/>
        </p:spPr>
      </p:pic>
      <p:cxnSp>
        <p:nvCxnSpPr>
          <p:cNvPr id="63" name="直接连接符 62"/>
          <p:cNvCxnSpPr>
            <a:stCxn id="71" idx="1"/>
            <a:endCxn id="62" idx="1"/>
          </p:cNvCxnSpPr>
          <p:nvPr/>
        </p:nvCxnSpPr>
        <p:spPr>
          <a:xfrm>
            <a:off x="3171277" y="2540089"/>
            <a:ext cx="819785"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31513" y="1789099"/>
            <a:ext cx="541201" cy="442800"/>
          </a:xfrm>
          <a:prstGeom prst="rect">
            <a:avLst/>
          </a:prstGeom>
          <a:noFill/>
        </p:spPr>
      </p:pic>
      <p:cxnSp>
        <p:nvCxnSpPr>
          <p:cNvPr id="65" name="直接连接符 64"/>
          <p:cNvCxnSpPr>
            <a:stCxn id="49" idx="3"/>
            <a:endCxn id="64" idx="1"/>
          </p:cNvCxnSpPr>
          <p:nvPr/>
        </p:nvCxnSpPr>
        <p:spPr>
          <a:xfrm>
            <a:off x="4532263" y="2010499"/>
            <a:ext cx="6992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Rectangle 312"/>
          <p:cNvSpPr>
            <a:spLocks noChangeArrowheads="1"/>
          </p:cNvSpPr>
          <p:nvPr/>
        </p:nvSpPr>
        <p:spPr bwMode="auto">
          <a:xfrm>
            <a:off x="4413671" y="175665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67" name="Rectangle 312"/>
          <p:cNvSpPr>
            <a:spLocks noChangeArrowheads="1"/>
          </p:cNvSpPr>
          <p:nvPr/>
        </p:nvSpPr>
        <p:spPr bwMode="auto">
          <a:xfrm>
            <a:off x="5204737"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R5</a:t>
            </a:r>
            <a:endParaRPr lang="en-US" altLang="zh-CN" sz="1400" b="1" dirty="0">
              <a:latin typeface="Huawei Sans" panose="020C0503030203020204" pitchFamily="34" charset="0"/>
            </a:endParaRPr>
          </a:p>
        </p:txBody>
      </p:sp>
      <p:sp>
        <p:nvSpPr>
          <p:cNvPr id="68" name="Rectangle 312"/>
          <p:cNvSpPr>
            <a:spLocks noChangeArrowheads="1"/>
          </p:cNvSpPr>
          <p:nvPr/>
        </p:nvSpPr>
        <p:spPr bwMode="auto">
          <a:xfrm>
            <a:off x="600821" y="163120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1</a:t>
            </a:r>
            <a:endParaRPr lang="en-US" altLang="zh-CN" sz="1400" b="1" dirty="0">
              <a:solidFill>
                <a:srgbClr val="EC7061"/>
              </a:solidFill>
              <a:latin typeface="Huawei Sans" panose="020C0503030203020204" pitchFamily="34" charset="0"/>
            </a:endParaRPr>
          </a:p>
        </p:txBody>
      </p:sp>
      <p:sp>
        <p:nvSpPr>
          <p:cNvPr id="69" name="Rectangle 312"/>
          <p:cNvSpPr>
            <a:spLocks noChangeArrowheads="1"/>
          </p:cNvSpPr>
          <p:nvPr/>
        </p:nvSpPr>
        <p:spPr bwMode="auto">
          <a:xfrm>
            <a:off x="2335679" y="163120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0</a:t>
            </a:r>
            <a:endParaRPr lang="en-US" altLang="zh-CN" sz="1400" b="1" dirty="0">
              <a:solidFill>
                <a:srgbClr val="EC7061"/>
              </a:solidFill>
              <a:latin typeface="Huawei Sans" panose="020C0503030203020204" pitchFamily="34" charset="0"/>
            </a:endParaRPr>
          </a:p>
        </p:txBody>
      </p:sp>
      <p:sp>
        <p:nvSpPr>
          <p:cNvPr id="70" name="Rectangle 312"/>
          <p:cNvSpPr>
            <a:spLocks noChangeArrowheads="1"/>
          </p:cNvSpPr>
          <p:nvPr/>
        </p:nvSpPr>
        <p:spPr bwMode="auto">
          <a:xfrm>
            <a:off x="4443242" y="2292558"/>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Area 2</a:t>
            </a:r>
            <a:endParaRPr lang="en-US" altLang="zh-CN" sz="1400" b="1" dirty="0">
              <a:solidFill>
                <a:srgbClr val="EC7061"/>
              </a:solidFill>
              <a:latin typeface="Huawei Sans" panose="020C0503030203020204" pitchFamily="34" charset="0"/>
            </a:endParaRPr>
          </a:p>
        </p:txBody>
      </p:sp>
      <p:pic>
        <p:nvPicPr>
          <p:cNvPr id="71" name="图片 7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171277" y="2318689"/>
            <a:ext cx="540000" cy="442800"/>
          </a:xfrm>
          <a:prstGeom prst="rect">
            <a:avLst/>
          </a:prstGeom>
        </p:spPr>
      </p:pic>
    </p:spTree>
    <p:extLst>
      <p:ext uri="{BB962C8B-B14F-4D97-AF65-F5344CB8AC3E}">
        <p14:creationId xmlns:p14="http://schemas.microsoft.com/office/powerpoint/2010/main" val="27233112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219900"/>
            <a:ext cx="9831600" cy="640800"/>
          </a:xfrm>
        </p:spPr>
        <p:txBody>
          <a:bodyPr wrap="square">
            <a:noAutofit/>
          </a:bodyPr>
          <a:lstStyle/>
          <a:p>
            <a:pPr fontAlgn="ctr"/>
            <a:r>
              <a:rPr lang="en-US" dirty="0" smtClean="0">
                <a:latin typeface="Huawei Sans" panose="020C0503030203020204" pitchFamily="34" charset="0"/>
              </a:rPr>
              <a:t>Checking Neighbor Information on the OSPFv3 Network</a:t>
            </a:r>
            <a:endParaRPr lang="en-US" altLang="zh-CN" dirty="0">
              <a:latin typeface="Huawei Sans" panose="020C0503030203020204" pitchFamily="34" charset="0"/>
            </a:endParaRPr>
          </a:p>
        </p:txBody>
      </p:sp>
      <p:sp>
        <p:nvSpPr>
          <p:cNvPr id="4" name="文本框 3"/>
          <p:cNvSpPr txBox="1"/>
          <p:nvPr/>
        </p:nvSpPr>
        <p:spPr>
          <a:xfrm>
            <a:off x="562559" y="3988739"/>
            <a:ext cx="6039342" cy="2031325"/>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[R2]</a:t>
            </a:r>
            <a:r>
              <a:rPr lang="en-US" sz="1400" b="1" dirty="0" smtClean="0">
                <a:solidFill>
                  <a:prstClr val="black"/>
                </a:solidFill>
                <a:latin typeface="Huawei Sans" panose="020C0503030203020204" pitchFamily="34" charset="0"/>
              </a:rPr>
              <a:t>display ospfv3 peer</a:t>
            </a:r>
          </a:p>
          <a:p>
            <a:pPr fontAlgn="ctr">
              <a:spcBef>
                <a:spcPts val="0"/>
              </a:spcBef>
              <a:spcAft>
                <a:spcPts val="0"/>
              </a:spcAft>
            </a:pPr>
            <a:r>
              <a:rPr lang="en-US" sz="1400" dirty="0" smtClean="0">
                <a:solidFill>
                  <a:prstClr val="black"/>
                </a:solidFill>
                <a:latin typeface="Huawei Sans" panose="020C0503030203020204" pitchFamily="34" charset="0"/>
              </a:rPr>
              <a:t>OSPFv3 Process (1)</a:t>
            </a:r>
          </a:p>
          <a:p>
            <a:pPr fontAlgn="ctr">
              <a:spcBef>
                <a:spcPts val="0"/>
              </a:spcBef>
              <a:spcAft>
                <a:spcPts val="0"/>
              </a:spcAft>
            </a:pPr>
            <a:r>
              <a:rPr lang="en-US" sz="1400" dirty="0" smtClean="0">
                <a:solidFill>
                  <a:prstClr val="black"/>
                </a:solidFill>
                <a:latin typeface="Huawei Sans" panose="020C0503030203020204" pitchFamily="34" charset="0"/>
              </a:rPr>
              <a:t>OSPFv3 Area (0.0.0.0)</a:t>
            </a:r>
          </a:p>
          <a:p>
            <a:pPr fontAlgn="ctr">
              <a:spcBef>
                <a:spcPts val="0"/>
              </a:spcBef>
              <a:spcAft>
                <a:spcPts val="0"/>
              </a:spcAft>
            </a:pPr>
            <a:r>
              <a:rPr lang="en-US" sz="1400" dirty="0" smtClean="0">
                <a:solidFill>
                  <a:prstClr val="black"/>
                </a:solidFill>
                <a:latin typeface="Huawei Sans" panose="020C0503030203020204" pitchFamily="34" charset="0"/>
              </a:rPr>
              <a:t>Neighbor ID     </a:t>
            </a:r>
            <a:r>
              <a:rPr lang="en-US" sz="1400" dirty="0" err="1" smtClean="0">
                <a:solidFill>
                  <a:prstClr val="black"/>
                </a:solidFill>
                <a:latin typeface="Huawei Sans" panose="020C0503030203020204" pitchFamily="34" charset="0"/>
              </a:rPr>
              <a:t>Pri</a:t>
            </a:r>
            <a:r>
              <a:rPr lang="en-US" sz="1400" dirty="0" smtClean="0">
                <a:solidFill>
                  <a:prstClr val="black"/>
                </a:solidFill>
                <a:latin typeface="Huawei Sans" panose="020C0503030203020204" pitchFamily="34" charset="0"/>
              </a:rPr>
              <a:t>  State                Dead Time Interface     Instance ID</a:t>
            </a:r>
          </a:p>
          <a:p>
            <a:pPr fontAlgn="ctr">
              <a:spcBef>
                <a:spcPts val="0"/>
              </a:spcBef>
              <a:spcAft>
                <a:spcPts val="0"/>
              </a:spcAft>
            </a:pPr>
            <a:r>
              <a:rPr lang="en-US" sz="1400" dirty="0" smtClean="0">
                <a:latin typeface="Huawei Sans" panose="020C0503030203020204" pitchFamily="34" charset="0"/>
              </a:rPr>
              <a:t>10.1.3.3             1   Full/Backup	   00:00:31     GE0/0/0        </a:t>
            </a:r>
            <a:r>
              <a:rPr lang="en-US" sz="1400" dirty="0" smtClean="0">
                <a:solidFill>
                  <a:srgbClr val="EC7061"/>
                </a:solidFill>
                <a:latin typeface="Huawei Sans" panose="020C0503030203020204" pitchFamily="34" charset="0"/>
              </a:rPr>
              <a:t>0</a:t>
            </a:r>
          </a:p>
          <a:p>
            <a:pPr fontAlgn="ctr">
              <a:spcBef>
                <a:spcPts val="0"/>
              </a:spcBef>
              <a:spcAft>
                <a:spcPts val="0"/>
              </a:spcAft>
            </a:pPr>
            <a:r>
              <a:rPr lang="en-US" sz="1400" dirty="0" smtClean="0">
                <a:latin typeface="Huawei Sans" panose="020C0503030203020204" pitchFamily="34" charset="0"/>
              </a:rPr>
              <a:t>10.1.4.4             1   Full/DR	   00:00:36     GE0/0/0        </a:t>
            </a:r>
            <a:r>
              <a:rPr lang="en-US" sz="1400" dirty="0" smtClean="0">
                <a:solidFill>
                  <a:srgbClr val="EC7061"/>
                </a:solidFill>
                <a:latin typeface="Huawei Sans" panose="020C0503030203020204" pitchFamily="34" charset="0"/>
              </a:rPr>
              <a:t>0</a:t>
            </a:r>
          </a:p>
          <a:p>
            <a:pPr fontAlgn="ctr">
              <a:spcBef>
                <a:spcPts val="0"/>
              </a:spcBef>
              <a:spcAft>
                <a:spcPts val="0"/>
              </a:spcAft>
            </a:pPr>
            <a:r>
              <a:rPr lang="en-US" sz="1400" dirty="0" smtClean="0">
                <a:latin typeface="Huawei Sans" panose="020C0503030203020204" pitchFamily="34" charset="0"/>
              </a:rPr>
              <a:t>OSPFv3 Area (0.0.0.1)</a:t>
            </a:r>
          </a:p>
          <a:p>
            <a:pPr fontAlgn="ctr">
              <a:spcBef>
                <a:spcPts val="0"/>
              </a:spcBef>
              <a:spcAft>
                <a:spcPts val="0"/>
              </a:spcAft>
            </a:pPr>
            <a:r>
              <a:rPr lang="en-US" sz="1400" dirty="0" smtClean="0">
                <a:latin typeface="Huawei Sans" panose="020C0503030203020204" pitchFamily="34" charset="0"/>
              </a:rPr>
              <a:t>Neighbor ID     </a:t>
            </a:r>
            <a:r>
              <a:rPr lang="en-US" sz="1400" dirty="0" err="1" smtClean="0">
                <a:latin typeface="Huawei Sans" panose="020C0503030203020204" pitchFamily="34" charset="0"/>
              </a:rPr>
              <a:t>Pri</a:t>
            </a:r>
            <a:r>
              <a:rPr lang="en-US" sz="1400" dirty="0" smtClean="0">
                <a:latin typeface="Huawei Sans" panose="020C0503030203020204" pitchFamily="34" charset="0"/>
              </a:rPr>
              <a:t>  State                Dead Time Interface     Instance ID</a:t>
            </a:r>
          </a:p>
          <a:p>
            <a:pPr fontAlgn="ctr">
              <a:spcBef>
                <a:spcPts val="0"/>
              </a:spcBef>
              <a:spcAft>
                <a:spcPts val="0"/>
              </a:spcAft>
            </a:pPr>
            <a:r>
              <a:rPr lang="en-US" sz="1400" dirty="0" smtClean="0">
                <a:latin typeface="Huawei Sans" panose="020C0503030203020204" pitchFamily="34" charset="0"/>
              </a:rPr>
              <a:t>10.1.1.1             </a:t>
            </a:r>
            <a:r>
              <a:rPr lang="en-US" sz="1400" dirty="0" smtClean="0">
                <a:solidFill>
                  <a:prstClr val="black"/>
                </a:solidFill>
                <a:latin typeface="Huawei Sans" panose="020C0503030203020204" pitchFamily="34" charset="0"/>
              </a:rPr>
              <a:t>1   Full/Backup      00:00:37     GE0/0/1        </a:t>
            </a:r>
            <a:r>
              <a:rPr lang="en-US" sz="1400" dirty="0" smtClean="0">
                <a:solidFill>
                  <a:srgbClr val="EC7061"/>
                </a:solidFill>
                <a:latin typeface="Huawei Sans" panose="020C0503030203020204" pitchFamily="34" charset="0"/>
              </a:rPr>
              <a:t>0</a:t>
            </a:r>
            <a:endParaRPr lang="en-US" altLang="zh-CN" sz="1400" dirty="0">
              <a:solidFill>
                <a:srgbClr val="EC7061"/>
              </a:solidFill>
              <a:latin typeface="Huawei Sans" panose="020C0503030203020204" pitchFamily="34" charset="0"/>
              <a:cs typeface="Courier New" panose="02070309020205020404" pitchFamily="49" charset="0"/>
            </a:endParaRPr>
          </a:p>
        </p:txBody>
      </p:sp>
      <p:sp>
        <p:nvSpPr>
          <p:cNvPr id="37" name="矩形 36"/>
          <p:cNvSpPr/>
          <p:nvPr/>
        </p:nvSpPr>
        <p:spPr>
          <a:xfrm>
            <a:off x="5366357" y="4621840"/>
            <a:ext cx="1202459" cy="1344751"/>
          </a:xfrm>
          <a:prstGeom prst="rect">
            <a:avLst/>
          </a:prstGeom>
          <a:solidFill>
            <a:srgbClr val="FFD17D">
              <a:alpha val="21000"/>
            </a:srgbClr>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ndParaRPr>
          </a:p>
        </p:txBody>
      </p:sp>
      <p:sp>
        <p:nvSpPr>
          <p:cNvPr id="38" name="矩形 37"/>
          <p:cNvSpPr/>
          <p:nvPr/>
        </p:nvSpPr>
        <p:spPr>
          <a:xfrm>
            <a:off x="7358480" y="3988739"/>
            <a:ext cx="4063458" cy="1850086"/>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fontAlgn="ctr"/>
            <a:r>
              <a:rPr lang="en-US" sz="1600" dirty="0" smtClean="0">
                <a:solidFill>
                  <a:schemeClr val="tx1"/>
                </a:solidFill>
                <a:latin typeface="Huawei Sans" panose="020C0503030203020204" pitchFamily="34" charset="0"/>
              </a:rPr>
              <a:t>If no instance ID is specified, the default value 0 is used.</a:t>
            </a:r>
            <a:endParaRPr lang="en-US" altLang="zh-CN" sz="1600" dirty="0" smtClean="0">
              <a:solidFill>
                <a:schemeClr val="tx1"/>
              </a:solidFill>
              <a:latin typeface="Huawei Sans" panose="020C0503030203020204" pitchFamily="34" charset="0"/>
              <a:ea typeface="方正兰亭黑简体" panose="02000000000000000000" pitchFamily="2" charset="-122"/>
            </a:endParaRPr>
          </a:p>
          <a:p>
            <a:pPr fontAlgn="ctr"/>
            <a:r>
              <a:rPr lang="en-US" sz="1600" dirty="0" smtClean="0">
                <a:solidFill>
                  <a:schemeClr val="tx1"/>
                </a:solidFill>
                <a:latin typeface="Huawei Sans" panose="020C0503030203020204" pitchFamily="34" charset="0"/>
              </a:rPr>
              <a:t>The instance IDs of the directly connected interfaces on the two devices must be the same. Otherwise, the OSPFv3 neighbor relationship cannot be established.</a:t>
            </a:r>
            <a:endParaRPr lang="en-US" altLang="zh-CN" sz="1600" dirty="0">
              <a:solidFill>
                <a:schemeClr val="tx1"/>
              </a:solidFill>
              <a:latin typeface="Huawei Sans" panose="020C0503030203020204" pitchFamily="34" charset="0"/>
              <a:ea typeface="方正兰亭黑简体" panose="02000000000000000000" pitchFamily="2" charset="-122"/>
            </a:endParaRPr>
          </a:p>
        </p:txBody>
      </p:sp>
      <p:cxnSp>
        <p:nvCxnSpPr>
          <p:cNvPr id="40" name="直接箭头连接符 39"/>
          <p:cNvCxnSpPr>
            <a:stCxn id="38" idx="1"/>
            <a:endCxn id="37" idx="3"/>
          </p:cNvCxnSpPr>
          <p:nvPr/>
        </p:nvCxnSpPr>
        <p:spPr>
          <a:xfrm flipH="1">
            <a:off x="6568816" y="4913782"/>
            <a:ext cx="789664" cy="380434"/>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36" name="圆角矩形 35"/>
          <p:cNvSpPr/>
          <p:nvPr/>
        </p:nvSpPr>
        <p:spPr>
          <a:xfrm>
            <a:off x="4248122" y="1536202"/>
            <a:ext cx="1719465" cy="1033427"/>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39" name="圆角矩形 38"/>
          <p:cNvSpPr/>
          <p:nvPr/>
        </p:nvSpPr>
        <p:spPr>
          <a:xfrm>
            <a:off x="550603" y="1536202"/>
            <a:ext cx="1719465"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1" name="圆角矩形 40"/>
          <p:cNvSpPr/>
          <p:nvPr/>
        </p:nvSpPr>
        <p:spPr>
          <a:xfrm>
            <a:off x="2316117" y="1536202"/>
            <a:ext cx="1875110"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4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91310" y="2318689"/>
            <a:ext cx="541201" cy="442800"/>
          </a:xfrm>
          <a:prstGeom prst="rect">
            <a:avLst/>
          </a:prstGeom>
          <a:noFill/>
        </p:spPr>
      </p:pic>
      <p:pic>
        <p:nvPicPr>
          <p:cNvPr id="4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91062" y="1789099"/>
            <a:ext cx="541201" cy="442800"/>
          </a:xfrm>
          <a:prstGeom prst="rect">
            <a:avLst/>
          </a:prstGeom>
          <a:noFill/>
        </p:spPr>
      </p:pic>
      <p:cxnSp>
        <p:nvCxnSpPr>
          <p:cNvPr id="45" name="直接连接符 44"/>
          <p:cNvCxnSpPr>
            <a:stCxn id="42" idx="3"/>
          </p:cNvCxnSpPr>
          <p:nvPr/>
        </p:nvCxnSpPr>
        <p:spPr>
          <a:xfrm>
            <a:off x="1132511" y="2540089"/>
            <a:ext cx="88893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66" idx="1"/>
          </p:cNvCxnSpPr>
          <p:nvPr/>
        </p:nvCxnSpPr>
        <p:spPr>
          <a:xfrm>
            <a:off x="2562643" y="2540089"/>
            <a:ext cx="6086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6" idx="1"/>
            <a:endCxn id="44" idx="1"/>
          </p:cNvCxnSpPr>
          <p:nvPr/>
        </p:nvCxnSpPr>
        <p:spPr>
          <a:xfrm flipV="1">
            <a:off x="3171277" y="2010499"/>
            <a:ext cx="819785"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Rectangle 312"/>
          <p:cNvSpPr>
            <a:spLocks noChangeArrowheads="1"/>
          </p:cNvSpPr>
          <p:nvPr/>
        </p:nvSpPr>
        <p:spPr bwMode="auto">
          <a:xfrm>
            <a:off x="562559" y="207790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49" name="Rectangle 312"/>
          <p:cNvSpPr>
            <a:spLocks noChangeArrowheads="1"/>
          </p:cNvSpPr>
          <p:nvPr/>
        </p:nvSpPr>
        <p:spPr bwMode="auto">
          <a:xfrm>
            <a:off x="1993990" y="207797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50" name="Rectangle 312"/>
          <p:cNvSpPr>
            <a:spLocks noChangeArrowheads="1"/>
          </p:cNvSpPr>
          <p:nvPr/>
        </p:nvSpPr>
        <p:spPr bwMode="auto">
          <a:xfrm>
            <a:off x="3964286"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51" name="Rectangle 312"/>
          <p:cNvSpPr>
            <a:spLocks noChangeArrowheads="1"/>
          </p:cNvSpPr>
          <p:nvPr/>
        </p:nvSpPr>
        <p:spPr bwMode="auto">
          <a:xfrm>
            <a:off x="3956108" y="265848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52" name="Rectangle 312"/>
          <p:cNvSpPr>
            <a:spLocks noChangeArrowheads="1"/>
          </p:cNvSpPr>
          <p:nvPr/>
        </p:nvSpPr>
        <p:spPr bwMode="auto">
          <a:xfrm>
            <a:off x="1001283" y="22925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3" name="Rectangle 312"/>
          <p:cNvSpPr>
            <a:spLocks noChangeArrowheads="1"/>
          </p:cNvSpPr>
          <p:nvPr/>
        </p:nvSpPr>
        <p:spPr bwMode="auto">
          <a:xfrm>
            <a:off x="1248333" y="250721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4" name="Rectangle 312"/>
          <p:cNvSpPr>
            <a:spLocks noChangeArrowheads="1"/>
          </p:cNvSpPr>
          <p:nvPr/>
        </p:nvSpPr>
        <p:spPr bwMode="auto">
          <a:xfrm>
            <a:off x="2407650" y="22925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GE0/0/0</a:t>
            </a:r>
            <a:endParaRPr lang="en-US" altLang="zh-CN" sz="1200" dirty="0">
              <a:latin typeface="Huawei Sans" panose="020C0503030203020204" pitchFamily="34" charset="0"/>
            </a:endParaRPr>
          </a:p>
        </p:txBody>
      </p:sp>
      <p:sp>
        <p:nvSpPr>
          <p:cNvPr id="55" name="Rectangle 312"/>
          <p:cNvSpPr>
            <a:spLocks noChangeArrowheads="1"/>
          </p:cNvSpPr>
          <p:nvPr/>
        </p:nvSpPr>
        <p:spPr bwMode="auto">
          <a:xfrm>
            <a:off x="3213864" y="177238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6" name="Rectangle 312"/>
          <p:cNvSpPr>
            <a:spLocks noChangeArrowheads="1"/>
          </p:cNvSpPr>
          <p:nvPr/>
        </p:nvSpPr>
        <p:spPr bwMode="auto">
          <a:xfrm>
            <a:off x="3198791" y="306574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5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91062" y="2884131"/>
            <a:ext cx="541201" cy="442800"/>
          </a:xfrm>
          <a:prstGeom prst="rect">
            <a:avLst/>
          </a:prstGeom>
          <a:noFill/>
        </p:spPr>
      </p:pic>
      <p:cxnSp>
        <p:nvCxnSpPr>
          <p:cNvPr id="58" name="直接连接符 57"/>
          <p:cNvCxnSpPr>
            <a:stCxn id="66" idx="1"/>
            <a:endCxn id="57" idx="1"/>
          </p:cNvCxnSpPr>
          <p:nvPr/>
        </p:nvCxnSpPr>
        <p:spPr>
          <a:xfrm>
            <a:off x="3171277" y="2540089"/>
            <a:ext cx="819785"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31513" y="1789099"/>
            <a:ext cx="541201" cy="442800"/>
          </a:xfrm>
          <a:prstGeom prst="rect">
            <a:avLst/>
          </a:prstGeom>
          <a:noFill/>
        </p:spPr>
      </p:pic>
      <p:cxnSp>
        <p:nvCxnSpPr>
          <p:cNvPr id="60" name="直接连接符 59"/>
          <p:cNvCxnSpPr>
            <a:stCxn id="44" idx="3"/>
            <a:endCxn id="59" idx="1"/>
          </p:cNvCxnSpPr>
          <p:nvPr/>
        </p:nvCxnSpPr>
        <p:spPr>
          <a:xfrm>
            <a:off x="4532263" y="2010499"/>
            <a:ext cx="69925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Rectangle 312"/>
          <p:cNvSpPr>
            <a:spLocks noChangeArrowheads="1"/>
          </p:cNvSpPr>
          <p:nvPr/>
        </p:nvSpPr>
        <p:spPr bwMode="auto">
          <a:xfrm>
            <a:off x="4413671" y="175665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62" name="Rectangle 312"/>
          <p:cNvSpPr>
            <a:spLocks noChangeArrowheads="1"/>
          </p:cNvSpPr>
          <p:nvPr/>
        </p:nvSpPr>
        <p:spPr bwMode="auto">
          <a:xfrm>
            <a:off x="5204737"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R5</a:t>
            </a:r>
            <a:endParaRPr lang="en-US" altLang="zh-CN" sz="1400" b="1" dirty="0">
              <a:latin typeface="Huawei Sans" panose="020C0503030203020204" pitchFamily="34" charset="0"/>
            </a:endParaRPr>
          </a:p>
        </p:txBody>
      </p:sp>
      <p:sp>
        <p:nvSpPr>
          <p:cNvPr id="63" name="Rectangle 312"/>
          <p:cNvSpPr>
            <a:spLocks noChangeArrowheads="1"/>
          </p:cNvSpPr>
          <p:nvPr/>
        </p:nvSpPr>
        <p:spPr bwMode="auto">
          <a:xfrm>
            <a:off x="600821" y="163120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1</a:t>
            </a:r>
            <a:endParaRPr lang="en-US" altLang="zh-CN" sz="1400" b="1" dirty="0">
              <a:latin typeface="Huawei Sans" panose="020C0503030203020204" pitchFamily="34" charset="0"/>
            </a:endParaRPr>
          </a:p>
        </p:txBody>
      </p:sp>
      <p:sp>
        <p:nvSpPr>
          <p:cNvPr id="64" name="Rectangle 312"/>
          <p:cNvSpPr>
            <a:spLocks noChangeArrowheads="1"/>
          </p:cNvSpPr>
          <p:nvPr/>
        </p:nvSpPr>
        <p:spPr bwMode="auto">
          <a:xfrm>
            <a:off x="2335679" y="1631209"/>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0</a:t>
            </a:r>
            <a:endParaRPr lang="en-US" altLang="zh-CN" sz="1400" b="1" dirty="0">
              <a:latin typeface="Huawei Sans" panose="020C0503030203020204" pitchFamily="34" charset="0"/>
            </a:endParaRPr>
          </a:p>
        </p:txBody>
      </p:sp>
      <p:sp>
        <p:nvSpPr>
          <p:cNvPr id="65" name="Rectangle 312"/>
          <p:cNvSpPr>
            <a:spLocks noChangeArrowheads="1"/>
          </p:cNvSpPr>
          <p:nvPr/>
        </p:nvSpPr>
        <p:spPr bwMode="auto">
          <a:xfrm>
            <a:off x="4443242" y="2292558"/>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2</a:t>
            </a:r>
            <a:endParaRPr lang="en-US" altLang="zh-CN" sz="1400" b="1" dirty="0">
              <a:latin typeface="Huawei Sans" panose="020C0503030203020204" pitchFamily="34" charset="0"/>
            </a:endParaRPr>
          </a:p>
        </p:txBody>
      </p:sp>
      <p:pic>
        <p:nvPicPr>
          <p:cNvPr id="66" name="图片 6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171277" y="2318689"/>
            <a:ext cx="540000" cy="442800"/>
          </a:xfrm>
          <a:prstGeom prst="rect">
            <a:avLst/>
          </a:prstGeom>
        </p:spPr>
      </p:pic>
      <p:pic>
        <p:nvPicPr>
          <p:cNvPr id="67" name="Picture 2" descr="G:\做的项目\公共\扁平图标切换\更新2015_01_21\oss扁平图标库2015_01_21更新-04.png"/>
          <p:cNvPicPr>
            <a:picLocks noChangeAspect="1" noChangeArrowheads="1"/>
          </p:cNvPicPr>
          <p:nvPr/>
        </p:nvPicPr>
        <p:blipFill>
          <a:blip r:embed="rId3" cstate="print">
            <a:duotone>
              <a:srgbClr val="EC7061">
                <a:shade val="45000"/>
                <a:satMod val="135000"/>
              </a:srgbClr>
              <a:prstClr val="white"/>
            </a:duotone>
          </a:blip>
          <a:stretch>
            <a:fillRect/>
          </a:stretch>
        </p:blipFill>
        <p:spPr bwMode="auto">
          <a:xfrm>
            <a:off x="2009250" y="2343073"/>
            <a:ext cx="541201" cy="442800"/>
          </a:xfrm>
          <a:prstGeom prst="rect">
            <a:avLst/>
          </a:prstGeom>
          <a:noFill/>
        </p:spPr>
      </p:pic>
    </p:spTree>
    <p:extLst>
      <p:ext uri="{BB962C8B-B14F-4D97-AF65-F5344CB8AC3E}">
        <p14:creationId xmlns:p14="http://schemas.microsoft.com/office/powerpoint/2010/main" val="16210402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b="1" dirty="0" smtClean="0">
                <a:latin typeface="Huawei Sans" panose="020C0503030203020204" pitchFamily="34" charset="0"/>
              </a:rPr>
              <a:t>IPv6 Static Routes</a:t>
            </a:r>
            <a:endParaRPr lang="en-US" altLang="zh-CN" b="1" dirty="0" smtClean="0">
              <a:latin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OSPFv3 Implementation and Configurations</a:t>
            </a:r>
            <a:endParaRPr lang="en-US" altLang="zh-CN" dirty="0" smtClean="0">
              <a:solidFill>
                <a:schemeClr val="bg1">
                  <a:lumMod val="50000"/>
                </a:schemeClr>
              </a:solidFill>
              <a:latin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IS-IS (IPv6) Implementation and Configurations</a:t>
            </a:r>
            <a:endParaRPr lang="en-US" altLang="zh-CN" dirty="0" smtClean="0">
              <a:solidFill>
                <a:schemeClr val="bg1">
                  <a:lumMod val="50000"/>
                </a:schemeClr>
              </a:solidFill>
              <a:latin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BGP4+ Implementation and Configurations</a:t>
            </a:r>
            <a:endParaRPr lang="en-US" altLang="zh-CN" dirty="0" smtClean="0">
              <a:solidFill>
                <a:schemeClr val="bg1">
                  <a:lumMod val="50000"/>
                </a:schemeClr>
              </a:solidFill>
              <a:latin typeface="Huawei Sans" panose="020C0503030203020204" pitchFamily="34" charset="0"/>
            </a:endParaRPr>
          </a:p>
          <a:p>
            <a:pPr lvl="1" fontAlgn="ct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97722096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219900"/>
            <a:ext cx="9831600" cy="640800"/>
          </a:xfrm>
        </p:spPr>
        <p:txBody>
          <a:bodyPr wrap="square">
            <a:noAutofit/>
          </a:bodyPr>
          <a:lstStyle/>
          <a:p>
            <a:pPr fontAlgn="ctr"/>
            <a:r>
              <a:rPr lang="en-US" dirty="0" smtClean="0">
                <a:latin typeface="Huawei Sans" panose="020C0503030203020204" pitchFamily="34" charset="0"/>
              </a:rPr>
              <a:t>Checking the Routing Information on the OSPFv3 Network</a:t>
            </a:r>
            <a:endParaRPr lang="en-US" altLang="zh-CN" dirty="0">
              <a:latin typeface="Huawei Sans" panose="020C0503030203020204" pitchFamily="34" charset="0"/>
            </a:endParaRPr>
          </a:p>
        </p:txBody>
      </p:sp>
      <p:sp>
        <p:nvSpPr>
          <p:cNvPr id="37" name="文本框 36"/>
          <p:cNvSpPr txBox="1"/>
          <p:nvPr/>
        </p:nvSpPr>
        <p:spPr>
          <a:xfrm>
            <a:off x="562559" y="4000204"/>
            <a:ext cx="8235077" cy="2031325"/>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[R2]</a:t>
            </a:r>
            <a:r>
              <a:rPr lang="en-US" sz="1400" b="1" dirty="0" smtClean="0">
                <a:solidFill>
                  <a:prstClr val="black"/>
                </a:solidFill>
                <a:latin typeface="Huawei Sans" panose="020C0503030203020204" pitchFamily="34" charset="0"/>
              </a:rPr>
              <a:t>display ospfv3 routing </a:t>
            </a: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Codes : E2 - Type 2 External, E1 - Type 1 External, IA - Inter-Area, N - NSSA, U - Uninstalled</a:t>
            </a: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OSPFv3 Process (1)</a:t>
            </a:r>
          </a:p>
          <a:p>
            <a:pPr fontAlgn="ctr">
              <a:spcBef>
                <a:spcPts val="0"/>
              </a:spcBef>
              <a:spcAft>
                <a:spcPts val="0"/>
              </a:spcAft>
            </a:pPr>
            <a:r>
              <a:rPr lang="en-US" sz="1400" dirty="0" smtClean="0">
                <a:solidFill>
                  <a:prstClr val="black"/>
                </a:solidFill>
                <a:latin typeface="Huawei Sans" panose="020C0503030203020204" pitchFamily="34" charset="0"/>
              </a:rPr>
              <a:t>     Destination		Metric	Next-hop</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     </a:t>
            </a:r>
            <a:r>
              <a:rPr lang="en-US" sz="1400" dirty="0" smtClean="0">
                <a:latin typeface="Huawei Sans" panose="020C0503030203020204" pitchFamily="34" charset="0"/>
              </a:rPr>
              <a:t>2001:DB8:2345:12::/64	1	directly connected, GigabitEthernet0/0/1</a:t>
            </a:r>
          </a:p>
          <a:p>
            <a:pPr fontAlgn="ctr">
              <a:spcBef>
                <a:spcPts val="0"/>
              </a:spcBef>
              <a:spcAft>
                <a:spcPts val="0"/>
              </a:spcAft>
            </a:pPr>
            <a:r>
              <a:rPr lang="en-US" sz="1400" dirty="0" smtClean="0">
                <a:latin typeface="Huawei Sans" panose="020C0503030203020204" pitchFamily="34" charset="0"/>
              </a:rPr>
              <a:t>     2001:DB8:2345:23::/64	1	directly connected, GigabitEthernet0/0/0</a:t>
            </a:r>
            <a:endParaRPr lang="en-US" altLang="zh-CN" sz="1400" dirty="0" smtClean="0">
              <a:solidFill>
                <a:srgbClr val="EC7061"/>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srgbClr val="EC7061"/>
                </a:solidFill>
                <a:latin typeface="Huawei Sans" panose="020C0503030203020204" pitchFamily="34" charset="0"/>
              </a:rPr>
              <a:t> IA 2001:DB8:2345:35::/64	2	via FE80::2E0:FCFF:FE38:50A0, GigabitEthernet0/0/0</a:t>
            </a:r>
            <a:endParaRPr lang="en-US" altLang="zh-CN" sz="1400" dirty="0">
              <a:solidFill>
                <a:srgbClr val="EC7061"/>
              </a:solidFill>
              <a:latin typeface="Huawei Sans" panose="020C0503030203020204" pitchFamily="34" charset="0"/>
              <a:cs typeface="Courier New" panose="02070309020205020404" pitchFamily="49" charset="0"/>
            </a:endParaRPr>
          </a:p>
        </p:txBody>
      </p:sp>
      <p:sp>
        <p:nvSpPr>
          <p:cNvPr id="42" name="矩形 41"/>
          <p:cNvSpPr/>
          <p:nvPr/>
        </p:nvSpPr>
        <p:spPr>
          <a:xfrm>
            <a:off x="674440" y="5765052"/>
            <a:ext cx="7864566" cy="216648"/>
          </a:xfrm>
          <a:prstGeom prst="rect">
            <a:avLst/>
          </a:prstGeom>
          <a:solidFill>
            <a:srgbClr val="FFD17D">
              <a:alpha val="21000"/>
            </a:srgbClr>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ndParaRPr>
          </a:p>
        </p:txBody>
      </p:sp>
      <p:sp>
        <p:nvSpPr>
          <p:cNvPr id="43" name="矩形 42"/>
          <p:cNvSpPr/>
          <p:nvPr/>
        </p:nvSpPr>
        <p:spPr>
          <a:xfrm>
            <a:off x="8863348" y="4067176"/>
            <a:ext cx="2882566" cy="1702034"/>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fontAlgn="ctr"/>
            <a:r>
              <a:rPr lang="en-US" sz="1600" dirty="0" smtClean="0">
                <a:solidFill>
                  <a:schemeClr val="tx1"/>
                </a:solidFill>
                <a:latin typeface="Huawei Sans" panose="020C0503030203020204" pitchFamily="34" charset="0"/>
              </a:rPr>
              <a:t>In OSPFv3, the next-hop address of a route is a link-local address.</a:t>
            </a:r>
            <a:endParaRPr lang="en-US" altLang="zh-CN" sz="1600" dirty="0" smtClean="0">
              <a:solidFill>
                <a:schemeClr val="tx1"/>
              </a:solidFill>
              <a:latin typeface="Huawei Sans" panose="020C0503030203020204" pitchFamily="34" charset="0"/>
              <a:ea typeface="方正兰亭黑简体" panose="02000000000000000000" pitchFamily="2" charset="-122"/>
            </a:endParaRPr>
          </a:p>
          <a:p>
            <a:pPr fontAlgn="ctr"/>
            <a:r>
              <a:rPr lang="en-US" sz="1600" dirty="0" smtClean="0">
                <a:solidFill>
                  <a:schemeClr val="tx1"/>
                </a:solidFill>
                <a:latin typeface="Huawei Sans" panose="020C0503030203020204" pitchFamily="34" charset="0"/>
              </a:rPr>
              <a:t>The next-hop address of this route is the link-local address of R3's GE0/0/1.</a:t>
            </a:r>
            <a:endParaRPr lang="en-US" altLang="zh-CN" sz="1600" dirty="0">
              <a:solidFill>
                <a:schemeClr val="tx1"/>
              </a:solidFill>
              <a:latin typeface="Huawei Sans" panose="020C0503030203020204" pitchFamily="34" charset="0"/>
              <a:ea typeface="方正兰亭黑简体" panose="02000000000000000000" pitchFamily="2" charset="-122"/>
            </a:endParaRPr>
          </a:p>
        </p:txBody>
      </p:sp>
      <p:cxnSp>
        <p:nvCxnSpPr>
          <p:cNvPr id="44" name="直接箭头连接符 43"/>
          <p:cNvCxnSpPr>
            <a:stCxn id="43" idx="1"/>
            <a:endCxn id="42" idx="3"/>
          </p:cNvCxnSpPr>
          <p:nvPr/>
        </p:nvCxnSpPr>
        <p:spPr>
          <a:xfrm flipH="1">
            <a:off x="8539006" y="4918193"/>
            <a:ext cx="324342" cy="955183"/>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40" name="圆角矩形 39"/>
          <p:cNvSpPr/>
          <p:nvPr/>
        </p:nvSpPr>
        <p:spPr>
          <a:xfrm>
            <a:off x="5242033" y="1536202"/>
            <a:ext cx="2484063" cy="1033427"/>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5" name="圆角矩形 44"/>
          <p:cNvSpPr/>
          <p:nvPr/>
        </p:nvSpPr>
        <p:spPr>
          <a:xfrm>
            <a:off x="550603" y="1536202"/>
            <a:ext cx="2234219"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46" name="圆角矩形 45"/>
          <p:cNvSpPr/>
          <p:nvPr/>
        </p:nvSpPr>
        <p:spPr>
          <a:xfrm>
            <a:off x="2846205" y="1536202"/>
            <a:ext cx="2337775" cy="1975624"/>
          </a:xfrm>
          <a:prstGeom prst="roundRect">
            <a:avLst>
              <a:gd name="adj" fmla="val 5934"/>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4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91310" y="2318689"/>
            <a:ext cx="541201" cy="442800"/>
          </a:xfrm>
          <a:prstGeom prst="rect">
            <a:avLst/>
          </a:prstGeom>
          <a:noFill/>
        </p:spPr>
      </p:pic>
      <p:pic>
        <p:nvPicPr>
          <p:cNvPr id="4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984973" y="1789099"/>
            <a:ext cx="541201" cy="442800"/>
          </a:xfrm>
          <a:prstGeom prst="rect">
            <a:avLst/>
          </a:prstGeom>
          <a:noFill/>
        </p:spPr>
      </p:pic>
      <p:cxnSp>
        <p:nvCxnSpPr>
          <p:cNvPr id="50" name="直接连接符 49"/>
          <p:cNvCxnSpPr>
            <a:stCxn id="47" idx="3"/>
          </p:cNvCxnSpPr>
          <p:nvPr/>
        </p:nvCxnSpPr>
        <p:spPr>
          <a:xfrm>
            <a:off x="1132511" y="2540089"/>
            <a:ext cx="14190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71" idx="1"/>
          </p:cNvCxnSpPr>
          <p:nvPr/>
        </p:nvCxnSpPr>
        <p:spPr>
          <a:xfrm>
            <a:off x="3092732" y="2540089"/>
            <a:ext cx="7279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71" idx="1"/>
            <a:endCxn id="49" idx="1"/>
          </p:cNvCxnSpPr>
          <p:nvPr/>
        </p:nvCxnSpPr>
        <p:spPr>
          <a:xfrm flipV="1">
            <a:off x="3820634" y="2010499"/>
            <a:ext cx="1164339" cy="52959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Rectangle 312"/>
          <p:cNvSpPr>
            <a:spLocks noChangeArrowheads="1"/>
          </p:cNvSpPr>
          <p:nvPr/>
        </p:nvSpPr>
        <p:spPr bwMode="auto">
          <a:xfrm>
            <a:off x="562559" y="207790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54" name="Rectangle 312"/>
          <p:cNvSpPr>
            <a:spLocks noChangeArrowheads="1"/>
          </p:cNvSpPr>
          <p:nvPr/>
        </p:nvSpPr>
        <p:spPr bwMode="auto">
          <a:xfrm>
            <a:off x="2524755" y="207797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55" name="Rectangle 312"/>
          <p:cNvSpPr>
            <a:spLocks noChangeArrowheads="1"/>
          </p:cNvSpPr>
          <p:nvPr/>
        </p:nvSpPr>
        <p:spPr bwMode="auto">
          <a:xfrm>
            <a:off x="4958197"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56" name="Rectangle 312"/>
          <p:cNvSpPr>
            <a:spLocks noChangeArrowheads="1"/>
          </p:cNvSpPr>
          <p:nvPr/>
        </p:nvSpPr>
        <p:spPr bwMode="auto">
          <a:xfrm>
            <a:off x="4950019" y="265848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57" name="Rectangle 312"/>
          <p:cNvSpPr>
            <a:spLocks noChangeArrowheads="1"/>
          </p:cNvSpPr>
          <p:nvPr/>
        </p:nvSpPr>
        <p:spPr bwMode="auto">
          <a:xfrm>
            <a:off x="1001283" y="22925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8" name="Rectangle 312"/>
          <p:cNvSpPr>
            <a:spLocks noChangeArrowheads="1"/>
          </p:cNvSpPr>
          <p:nvPr/>
        </p:nvSpPr>
        <p:spPr bwMode="auto">
          <a:xfrm>
            <a:off x="1248333" y="250721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9" name="Rectangle 312"/>
          <p:cNvSpPr>
            <a:spLocks noChangeArrowheads="1"/>
          </p:cNvSpPr>
          <p:nvPr/>
        </p:nvSpPr>
        <p:spPr bwMode="auto">
          <a:xfrm>
            <a:off x="2952647" y="229255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GE0/0/0</a:t>
            </a:r>
            <a:endParaRPr lang="en-US" altLang="zh-CN" sz="1200" dirty="0">
              <a:latin typeface="Huawei Sans" panose="020C0503030203020204" pitchFamily="34" charset="0"/>
            </a:endParaRPr>
          </a:p>
        </p:txBody>
      </p:sp>
      <p:sp>
        <p:nvSpPr>
          <p:cNvPr id="60" name="Rectangle 312"/>
          <p:cNvSpPr>
            <a:spLocks noChangeArrowheads="1"/>
          </p:cNvSpPr>
          <p:nvPr/>
        </p:nvSpPr>
        <p:spPr bwMode="auto">
          <a:xfrm>
            <a:off x="4137491" y="178909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61" name="Rectangle 312"/>
          <p:cNvSpPr>
            <a:spLocks noChangeArrowheads="1"/>
          </p:cNvSpPr>
          <p:nvPr/>
        </p:nvSpPr>
        <p:spPr bwMode="auto">
          <a:xfrm>
            <a:off x="4194843" y="306574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pic>
        <p:nvPicPr>
          <p:cNvPr id="6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984973" y="2884131"/>
            <a:ext cx="541201" cy="442800"/>
          </a:xfrm>
          <a:prstGeom prst="rect">
            <a:avLst/>
          </a:prstGeom>
          <a:noFill/>
        </p:spPr>
      </p:pic>
      <p:cxnSp>
        <p:nvCxnSpPr>
          <p:cNvPr id="63" name="直接连接符 62"/>
          <p:cNvCxnSpPr>
            <a:stCxn id="71" idx="1"/>
            <a:endCxn id="62" idx="1"/>
          </p:cNvCxnSpPr>
          <p:nvPr/>
        </p:nvCxnSpPr>
        <p:spPr>
          <a:xfrm>
            <a:off x="3820634" y="2540089"/>
            <a:ext cx="1164339" cy="5654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7100068" y="1789099"/>
            <a:ext cx="541201" cy="442800"/>
          </a:xfrm>
          <a:prstGeom prst="rect">
            <a:avLst/>
          </a:prstGeom>
          <a:noFill/>
        </p:spPr>
      </p:pic>
      <p:cxnSp>
        <p:nvCxnSpPr>
          <p:cNvPr id="65" name="直接连接符 64"/>
          <p:cNvCxnSpPr>
            <a:stCxn id="49" idx="3"/>
            <a:endCxn id="64" idx="1"/>
          </p:cNvCxnSpPr>
          <p:nvPr/>
        </p:nvCxnSpPr>
        <p:spPr>
          <a:xfrm>
            <a:off x="5526174" y="2010499"/>
            <a:ext cx="157389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Rectangle 312"/>
          <p:cNvSpPr>
            <a:spLocks noChangeArrowheads="1"/>
          </p:cNvSpPr>
          <p:nvPr/>
        </p:nvSpPr>
        <p:spPr bwMode="auto">
          <a:xfrm>
            <a:off x="5884705" y="1750621"/>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67" name="Rectangle 312"/>
          <p:cNvSpPr>
            <a:spLocks noChangeArrowheads="1"/>
          </p:cNvSpPr>
          <p:nvPr/>
        </p:nvSpPr>
        <p:spPr bwMode="auto">
          <a:xfrm>
            <a:off x="7073292" y="153620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R5</a:t>
            </a:r>
            <a:endParaRPr lang="en-US" altLang="zh-CN" sz="1400" b="1" dirty="0">
              <a:latin typeface="Huawei Sans" panose="020C0503030203020204" pitchFamily="34" charset="0"/>
            </a:endParaRPr>
          </a:p>
        </p:txBody>
      </p:sp>
      <p:sp>
        <p:nvSpPr>
          <p:cNvPr id="68" name="Rectangle 312"/>
          <p:cNvSpPr>
            <a:spLocks noChangeArrowheads="1"/>
          </p:cNvSpPr>
          <p:nvPr/>
        </p:nvSpPr>
        <p:spPr bwMode="auto">
          <a:xfrm>
            <a:off x="600821" y="3207572"/>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1</a:t>
            </a:r>
            <a:endParaRPr lang="en-US" altLang="zh-CN" sz="1400" b="1" dirty="0">
              <a:latin typeface="Huawei Sans" panose="020C0503030203020204" pitchFamily="34" charset="0"/>
            </a:endParaRPr>
          </a:p>
        </p:txBody>
      </p:sp>
      <p:sp>
        <p:nvSpPr>
          <p:cNvPr id="69" name="Rectangle 312"/>
          <p:cNvSpPr>
            <a:spLocks noChangeArrowheads="1"/>
          </p:cNvSpPr>
          <p:nvPr/>
        </p:nvSpPr>
        <p:spPr bwMode="auto">
          <a:xfrm>
            <a:off x="2865768" y="3207572"/>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0</a:t>
            </a:r>
            <a:endParaRPr lang="en-US" altLang="zh-CN" sz="1400" b="1" dirty="0">
              <a:latin typeface="Huawei Sans" panose="020C0503030203020204" pitchFamily="34" charset="0"/>
            </a:endParaRPr>
          </a:p>
        </p:txBody>
      </p:sp>
      <p:sp>
        <p:nvSpPr>
          <p:cNvPr id="70" name="Rectangle 312"/>
          <p:cNvSpPr>
            <a:spLocks noChangeArrowheads="1"/>
          </p:cNvSpPr>
          <p:nvPr/>
        </p:nvSpPr>
        <p:spPr bwMode="auto">
          <a:xfrm>
            <a:off x="5437153" y="2292558"/>
            <a:ext cx="801728" cy="270484"/>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Area 2</a:t>
            </a:r>
            <a:endParaRPr lang="en-US" altLang="zh-CN" sz="1400" b="1" dirty="0">
              <a:latin typeface="Huawei Sans" panose="020C0503030203020204" pitchFamily="34" charset="0"/>
            </a:endParaRPr>
          </a:p>
        </p:txBody>
      </p:sp>
      <p:pic>
        <p:nvPicPr>
          <p:cNvPr id="71" name="图片 7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820634" y="2318689"/>
            <a:ext cx="540000" cy="442800"/>
          </a:xfrm>
          <a:prstGeom prst="rect">
            <a:avLst/>
          </a:prstGeom>
        </p:spPr>
      </p:pic>
      <p:sp>
        <p:nvSpPr>
          <p:cNvPr id="38" name="Rectangle 312"/>
          <p:cNvSpPr>
            <a:spLocks noChangeArrowheads="1"/>
          </p:cNvSpPr>
          <p:nvPr/>
        </p:nvSpPr>
        <p:spPr bwMode="auto">
          <a:xfrm>
            <a:off x="843062" y="1907947"/>
            <a:ext cx="1804136" cy="26084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b="1" dirty="0" smtClean="0">
                <a:latin typeface="Huawei Sans" panose="020C0503030203020204" pitchFamily="34" charset="0"/>
              </a:rPr>
              <a:t>2001:D88:2345:12::/64</a:t>
            </a:r>
            <a:endParaRPr lang="en-US" sz="1200" b="1" dirty="0">
              <a:latin typeface="Huawei Sans" panose="020C0503030203020204" pitchFamily="34" charset="0"/>
            </a:endParaRPr>
          </a:p>
        </p:txBody>
      </p:sp>
      <p:sp>
        <p:nvSpPr>
          <p:cNvPr id="39" name="Rectangle 312"/>
          <p:cNvSpPr>
            <a:spLocks noChangeArrowheads="1"/>
          </p:cNvSpPr>
          <p:nvPr/>
        </p:nvSpPr>
        <p:spPr bwMode="auto">
          <a:xfrm>
            <a:off x="2890426" y="1613568"/>
            <a:ext cx="1846182"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b="1" dirty="0" smtClean="0">
                <a:latin typeface="Huawei Sans" panose="020C0503030203020204" pitchFamily="34" charset="0"/>
              </a:rPr>
              <a:t>2001:D88:2345:23::/64</a:t>
            </a:r>
            <a:endParaRPr lang="en-US" sz="1200" b="1" dirty="0">
              <a:latin typeface="Huawei Sans" panose="020C0503030203020204" pitchFamily="34" charset="0"/>
            </a:endParaRPr>
          </a:p>
        </p:txBody>
      </p:sp>
      <p:sp>
        <p:nvSpPr>
          <p:cNvPr id="41" name="Rectangle 312"/>
          <p:cNvSpPr>
            <a:spLocks noChangeArrowheads="1"/>
          </p:cNvSpPr>
          <p:nvPr/>
        </p:nvSpPr>
        <p:spPr bwMode="auto">
          <a:xfrm>
            <a:off x="5369033" y="1578611"/>
            <a:ext cx="1882938" cy="233463"/>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b="1" dirty="0" smtClean="0">
                <a:solidFill>
                  <a:srgbClr val="EC7061"/>
                </a:solidFill>
                <a:latin typeface="Huawei Sans" panose="020C0503030203020204" pitchFamily="34" charset="0"/>
              </a:rPr>
              <a:t>2001:D88:2345:35::/64</a:t>
            </a:r>
            <a:endParaRPr lang="en-US" sz="1200" b="1" dirty="0">
              <a:solidFill>
                <a:srgbClr val="EC7061"/>
              </a:solidFill>
              <a:latin typeface="Huawei Sans" panose="020C0503030203020204" pitchFamily="34" charset="0"/>
            </a:endParaRPr>
          </a:p>
        </p:txBody>
      </p:sp>
      <p:pic>
        <p:nvPicPr>
          <p:cNvPr id="73" name="Picture 2" descr="G:\做的项目\公共\扁平图标切换\更新2015_01_21\oss扁平图标库2015_01_21更新-04.png"/>
          <p:cNvPicPr>
            <a:picLocks noChangeAspect="1" noChangeArrowheads="1"/>
          </p:cNvPicPr>
          <p:nvPr/>
        </p:nvPicPr>
        <p:blipFill>
          <a:blip r:embed="rId3" cstate="print">
            <a:duotone>
              <a:srgbClr val="EC7061">
                <a:shade val="45000"/>
                <a:satMod val="135000"/>
              </a:srgbClr>
              <a:prstClr val="white"/>
            </a:duotone>
          </a:blip>
          <a:stretch>
            <a:fillRect/>
          </a:stretch>
        </p:blipFill>
        <p:spPr bwMode="auto">
          <a:xfrm>
            <a:off x="2539339" y="2343073"/>
            <a:ext cx="541201" cy="442800"/>
          </a:xfrm>
          <a:prstGeom prst="rect">
            <a:avLst/>
          </a:prstGeom>
          <a:noFill/>
        </p:spPr>
      </p:pic>
    </p:spTree>
    <p:extLst>
      <p:ext uri="{BB962C8B-B14F-4D97-AF65-F5344CB8AC3E}">
        <p14:creationId xmlns:p14="http://schemas.microsoft.com/office/powerpoint/2010/main" val="425168037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096000" y="4365927"/>
            <a:ext cx="5330400" cy="1586201"/>
          </a:xfrm>
        </p:spPr>
        <p:txBody>
          <a:bodyPr wrap="square">
            <a:noAutofit/>
          </a:bodyPr>
          <a:lstStyle/>
          <a:p>
            <a:pPr marL="0" indent="0" fontAlgn="ctr">
              <a:lnSpc>
                <a:spcPct val="150000"/>
              </a:lnSpc>
              <a:buNone/>
            </a:pPr>
            <a:r>
              <a:rPr lang="en-US" sz="1600" dirty="0" smtClean="0">
                <a:latin typeface="Huawei Sans" panose="020C0503030203020204" pitchFamily="34" charset="0"/>
              </a:rPr>
              <a:t>The LSDB on R2 contains the Type 1, Type 2, Type 3, Type 8, and Type 9 LSAs.</a:t>
            </a:r>
            <a:endParaRPr lang="en-US" altLang="zh-CN" sz="16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Checking the LSDB on the OSPFv3 Network</a:t>
            </a:r>
            <a:endParaRPr lang="en-US" altLang="zh-CN" dirty="0">
              <a:latin typeface="Huawei Sans" panose="020C0503030203020204" pitchFamily="34" charset="0"/>
            </a:endParaRPr>
          </a:p>
        </p:txBody>
      </p:sp>
      <p:sp>
        <p:nvSpPr>
          <p:cNvPr id="6" name="文本框 5"/>
          <p:cNvSpPr txBox="1"/>
          <p:nvPr/>
        </p:nvSpPr>
        <p:spPr>
          <a:xfrm>
            <a:off x="446088" y="1343891"/>
            <a:ext cx="5539076" cy="5037859"/>
          </a:xfrm>
          <a:prstGeom prst="rect">
            <a:avLst/>
          </a:prstGeom>
          <a:solidFill>
            <a:srgbClr val="F4FBFE"/>
          </a:solidFill>
          <a:ln>
            <a:solidFill>
              <a:srgbClr val="99DFF9"/>
            </a:solidFill>
          </a:ln>
        </p:spPr>
        <p:txBody>
          <a:bodyPr wrap="square" lIns="54000" rIns="54000" rtlCol="0" anchor="ctr" anchorCtr="0">
            <a:noAutofit/>
          </a:bodyPr>
          <a:lstStyle>
            <a:defPPr>
              <a:defRPr lang="en-US"/>
            </a:defPPr>
            <a:lvl1pPr fontAlgn="auto">
              <a:spcBef>
                <a:spcPts val="0"/>
              </a:spcBef>
              <a:spcAft>
                <a:spcPts val="0"/>
              </a:spcAft>
              <a:defRPr sz="12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[R2]display ospfv3 </a:t>
            </a:r>
            <a:r>
              <a:rPr lang="en-US" dirty="0" err="1" smtClean="0">
                <a:latin typeface="Huawei Sans" panose="020C0503030203020204" pitchFamily="34" charset="0"/>
              </a:rPr>
              <a:t>lsdb</a:t>
            </a:r>
            <a:r>
              <a:rPr lang="en-US" dirty="0" smtClean="0">
                <a:latin typeface="Huawei Sans" panose="020C0503030203020204" pitchFamily="34" charset="0"/>
              </a:rPr>
              <a:t> </a:t>
            </a:r>
          </a:p>
          <a:p>
            <a:pPr fontAlgn="ctr"/>
            <a:r>
              <a:rPr lang="en-US" dirty="0" smtClean="0">
                <a:latin typeface="Huawei Sans" panose="020C0503030203020204" pitchFamily="34" charset="0"/>
              </a:rPr>
              <a:t>* indicates STALE LSA</a:t>
            </a:r>
          </a:p>
          <a:p>
            <a:pPr fontAlgn="ctr"/>
            <a:r>
              <a:rPr lang="en-US" dirty="0" smtClean="0">
                <a:latin typeface="Huawei Sans" panose="020C0503030203020204" pitchFamily="34" charset="0"/>
              </a:rPr>
              <a:t>           OSPFv3 Router with ID (10.1.2.2) (Process 1)</a:t>
            </a:r>
          </a:p>
          <a:p>
            <a:pPr fontAlgn="ctr"/>
            <a:r>
              <a:rPr lang="en-US" dirty="0" smtClean="0">
                <a:solidFill>
                  <a:srgbClr val="EC7061"/>
                </a:solidFill>
                <a:latin typeface="Huawei Sans" panose="020C0503030203020204" pitchFamily="34" charset="0"/>
              </a:rPr>
              <a:t>               Link-LSA </a:t>
            </a:r>
            <a:r>
              <a:rPr lang="en-US" dirty="0" smtClean="0">
                <a:latin typeface="Huawei Sans" panose="020C0503030203020204" pitchFamily="34" charset="0"/>
              </a:rPr>
              <a:t>(Interface GigabitEthernet0/0/0)</a:t>
            </a:r>
          </a:p>
          <a:p>
            <a:pPr fontAlgn="ctr"/>
            <a:r>
              <a:rPr lang="en-US" dirty="0" smtClean="0">
                <a:latin typeface="Huawei Sans" panose="020C0503030203020204" pitchFamily="34" charset="0"/>
              </a:rPr>
              <a:t>Link State ID	 Origin Router    Age   </a:t>
            </a:r>
            <a:r>
              <a:rPr lang="en-US" dirty="0" err="1" smtClean="0">
                <a:latin typeface="Huawei Sans" panose="020C0503030203020204" pitchFamily="34" charset="0"/>
              </a:rPr>
              <a:t>Seq</a:t>
            </a:r>
            <a:r>
              <a:rPr lang="en-US" dirty="0" smtClean="0">
                <a:latin typeface="Huawei Sans" panose="020C0503030203020204" pitchFamily="34" charset="0"/>
              </a:rPr>
              <a:t>#              </a:t>
            </a:r>
            <a:r>
              <a:rPr lang="en-US" dirty="0" err="1" smtClean="0">
                <a:latin typeface="Huawei Sans" panose="020C0503030203020204" pitchFamily="34" charset="0"/>
              </a:rPr>
              <a:t>CkSum</a:t>
            </a:r>
            <a:r>
              <a:rPr lang="en-US" dirty="0" smtClean="0">
                <a:latin typeface="Huawei Sans" panose="020C0503030203020204" pitchFamily="34" charset="0"/>
              </a:rPr>
              <a:t>  Prefix</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0.0.0.3         	 10.1.2.2            0862  0x80000003    0x486d   1</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0.0.0.4         	 10.1.3.3            0854  0x80000003    0xc512   1</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0.0.0.5         	 10.1.4.4            0840  0x80000003    0x4e3c   1</a:t>
            </a:r>
          </a:p>
          <a:p>
            <a:pPr fontAlgn="ctr"/>
            <a:r>
              <a:rPr lang="en-US" dirty="0" smtClean="0">
                <a:latin typeface="Huawei Sans" panose="020C0503030203020204" pitchFamily="34" charset="0"/>
              </a:rPr>
              <a:t>               </a:t>
            </a:r>
            <a:r>
              <a:rPr lang="en-US" dirty="0" smtClean="0">
                <a:solidFill>
                  <a:srgbClr val="EC7061"/>
                </a:solidFill>
                <a:latin typeface="Huawei Sans" panose="020C0503030203020204" pitchFamily="34" charset="0"/>
              </a:rPr>
              <a:t>Link-LSA</a:t>
            </a:r>
            <a:r>
              <a:rPr lang="en-US" dirty="0" smtClean="0">
                <a:latin typeface="Huawei Sans" panose="020C0503030203020204" pitchFamily="34" charset="0"/>
              </a:rPr>
              <a:t> (Interface GigabitEthernet0/0/1)</a:t>
            </a:r>
          </a:p>
          <a:p>
            <a:pPr fontAlgn="ctr"/>
            <a:r>
              <a:rPr lang="en-US" dirty="0" smtClean="0">
                <a:latin typeface="Huawei Sans" panose="020C0503030203020204" pitchFamily="34" charset="0"/>
              </a:rPr>
              <a:t>Link State ID	 Origin Router    Age   </a:t>
            </a:r>
            <a:r>
              <a:rPr lang="en-US" dirty="0" err="1" smtClean="0">
                <a:latin typeface="Huawei Sans" panose="020C0503030203020204" pitchFamily="34" charset="0"/>
              </a:rPr>
              <a:t>Seq</a:t>
            </a:r>
            <a:r>
              <a:rPr lang="en-US" dirty="0" smtClean="0">
                <a:latin typeface="Huawei Sans" panose="020C0503030203020204" pitchFamily="34" charset="0"/>
              </a:rPr>
              <a:t>#              </a:t>
            </a:r>
            <a:r>
              <a:rPr lang="en-US" dirty="0" err="1" smtClean="0">
                <a:latin typeface="Huawei Sans" panose="020C0503030203020204" pitchFamily="34" charset="0"/>
              </a:rPr>
              <a:t>CkSum</a:t>
            </a:r>
            <a:r>
              <a:rPr lang="en-US" dirty="0" smtClean="0">
                <a:latin typeface="Huawei Sans" panose="020C0503030203020204" pitchFamily="34" charset="0"/>
              </a:rPr>
              <a:t>  Prefix</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0.0.0.4         	 10.1.1.1            0878  0x80000003    0x9d8f    1</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0.0.0.4         	 10.1.2.2            0868  0x80000003    0xcbf8    1               </a:t>
            </a:r>
          </a:p>
          <a:p>
            <a:pPr fontAlgn="ctr"/>
            <a:r>
              <a:rPr lang="en-US" dirty="0" smtClean="0">
                <a:latin typeface="Huawei Sans" panose="020C0503030203020204" pitchFamily="34" charset="0"/>
              </a:rPr>
              <a:t>               Router-LSA (Area 0.0.0.0)</a:t>
            </a:r>
          </a:p>
          <a:p>
            <a:pPr fontAlgn="ctr"/>
            <a:r>
              <a:rPr lang="en-US" dirty="0" smtClean="0">
                <a:latin typeface="Huawei Sans" panose="020C0503030203020204" pitchFamily="34" charset="0"/>
              </a:rPr>
              <a:t>Link State ID	 Origin Router    Age   </a:t>
            </a:r>
            <a:r>
              <a:rPr lang="en-US" dirty="0" err="1" smtClean="0">
                <a:latin typeface="Huawei Sans" panose="020C0503030203020204" pitchFamily="34" charset="0"/>
              </a:rPr>
              <a:t>Seq</a:t>
            </a:r>
            <a:r>
              <a:rPr lang="en-US" dirty="0" smtClean="0">
                <a:latin typeface="Huawei Sans" panose="020C0503030203020204" pitchFamily="34" charset="0"/>
              </a:rPr>
              <a:t>#              </a:t>
            </a:r>
            <a:r>
              <a:rPr lang="en-US" dirty="0" err="1" smtClean="0">
                <a:latin typeface="Huawei Sans" panose="020C0503030203020204" pitchFamily="34" charset="0"/>
              </a:rPr>
              <a:t>CkSum</a:t>
            </a:r>
            <a:r>
              <a:rPr lang="en-US" dirty="0" smtClean="0">
                <a:latin typeface="Huawei Sans" panose="020C0503030203020204" pitchFamily="34" charset="0"/>
              </a:rPr>
              <a:t>  Link</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0.0.0.0	 10.1.2.2            0567  0x8000000f    0xd411   1</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0.0.0.0	 10.1.3.3            0576  0x8000000e    0xd70c   1</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0.0.0.0	 10.1.4.4            0577  0x8000000a    0xdd08   1</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               Network-LSA (Area 0.0.0.0)</a:t>
            </a:r>
          </a:p>
          <a:p>
            <a:pPr fontAlgn="ctr"/>
            <a:r>
              <a:rPr lang="en-US" dirty="0" smtClean="0">
                <a:latin typeface="Huawei Sans" panose="020C0503030203020204" pitchFamily="34" charset="0"/>
              </a:rPr>
              <a:t>Link State ID	 Origin Router    Age   </a:t>
            </a:r>
            <a:r>
              <a:rPr lang="en-US" dirty="0" err="1" smtClean="0">
                <a:latin typeface="Huawei Sans" panose="020C0503030203020204" pitchFamily="34" charset="0"/>
              </a:rPr>
              <a:t>Seq</a:t>
            </a:r>
            <a:r>
              <a:rPr lang="en-US" dirty="0" smtClean="0">
                <a:latin typeface="Huawei Sans" panose="020C0503030203020204" pitchFamily="34" charset="0"/>
              </a:rPr>
              <a:t>#              </a:t>
            </a:r>
            <a:r>
              <a:rPr lang="en-US" dirty="0" err="1" smtClean="0">
                <a:latin typeface="Huawei Sans" panose="020C0503030203020204" pitchFamily="34" charset="0"/>
              </a:rPr>
              <a:t>CkSum</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0.0.0.5	 10.1.4.4            0577  0x80000006    0xc014</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               Inter-Area-Prefix-LSA (Area 0.0.0.0)</a:t>
            </a:r>
          </a:p>
          <a:p>
            <a:pPr fontAlgn="ctr"/>
            <a:r>
              <a:rPr lang="en-US" dirty="0" smtClean="0">
                <a:latin typeface="Huawei Sans" panose="020C0503030203020204" pitchFamily="34" charset="0"/>
              </a:rPr>
              <a:t>Link State ID	 Origin Router    Age   </a:t>
            </a:r>
            <a:r>
              <a:rPr lang="en-US" dirty="0" err="1" smtClean="0">
                <a:latin typeface="Huawei Sans" panose="020C0503030203020204" pitchFamily="34" charset="0"/>
              </a:rPr>
              <a:t>Seq</a:t>
            </a:r>
            <a:r>
              <a:rPr lang="en-US" dirty="0" smtClean="0">
                <a:latin typeface="Huawei Sans" panose="020C0503030203020204" pitchFamily="34" charset="0"/>
              </a:rPr>
              <a:t>#              </a:t>
            </a:r>
            <a:r>
              <a:rPr lang="en-US" dirty="0" err="1" smtClean="0">
                <a:latin typeface="Huawei Sans" panose="020C0503030203020204" pitchFamily="34" charset="0"/>
              </a:rPr>
              <a:t>CkSum</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0.0.0.1	 10.1.2.2            0862  0x80000003    0xceb3</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0.0.0.1	 10.1.3.3            0782  0x80000004    0x3824</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               </a:t>
            </a:r>
            <a:r>
              <a:rPr lang="en-US" dirty="0" smtClean="0">
                <a:solidFill>
                  <a:srgbClr val="EC7061"/>
                </a:solidFill>
                <a:latin typeface="Huawei Sans" panose="020C0503030203020204" pitchFamily="34" charset="0"/>
              </a:rPr>
              <a:t>Intra-Area-Prefix-LSA</a:t>
            </a:r>
            <a:r>
              <a:rPr lang="en-US" dirty="0" smtClean="0">
                <a:latin typeface="Huawei Sans" panose="020C0503030203020204" pitchFamily="34" charset="0"/>
              </a:rPr>
              <a:t> (Area 0.0.0.0)</a:t>
            </a:r>
          </a:p>
          <a:p>
            <a:pPr fontAlgn="ctr"/>
            <a:r>
              <a:rPr lang="en-US" dirty="0" smtClean="0">
                <a:latin typeface="Huawei Sans" panose="020C0503030203020204" pitchFamily="34" charset="0"/>
              </a:rPr>
              <a:t>Link State ID	 Origin Router    Age   </a:t>
            </a:r>
            <a:r>
              <a:rPr lang="en-US" dirty="0" err="1" smtClean="0">
                <a:latin typeface="Huawei Sans" panose="020C0503030203020204" pitchFamily="34" charset="0"/>
              </a:rPr>
              <a:t>Seq</a:t>
            </a:r>
            <a:r>
              <a:rPr lang="en-US" dirty="0" smtClean="0">
                <a:latin typeface="Huawei Sans" panose="020C0503030203020204" pitchFamily="34" charset="0"/>
              </a:rPr>
              <a:t>#              </a:t>
            </a:r>
            <a:r>
              <a:rPr lang="en-US" dirty="0" err="1" smtClean="0">
                <a:latin typeface="Huawei Sans" panose="020C0503030203020204" pitchFamily="34" charset="0"/>
              </a:rPr>
              <a:t>CkSum</a:t>
            </a:r>
            <a:r>
              <a:rPr lang="en-US" dirty="0" smtClean="0">
                <a:latin typeface="Huawei Sans" panose="020C0503030203020204" pitchFamily="34" charset="0"/>
              </a:rPr>
              <a:t> Prefix Reference</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0.0.0.1	 10.1.4.4            0576  0x8000000a    0xee2f     1   Network-LSA</a:t>
            </a:r>
            <a:endParaRPr lang="en-US" altLang="zh-CN" dirty="0">
              <a:latin typeface="Huawei Sans" panose="020C0503030203020204" pitchFamily="34" charset="0"/>
            </a:endParaRPr>
          </a:p>
        </p:txBody>
      </p:sp>
      <p:sp>
        <p:nvSpPr>
          <p:cNvPr id="7" name="文本框 6"/>
          <p:cNvSpPr txBox="1"/>
          <p:nvPr/>
        </p:nvSpPr>
        <p:spPr>
          <a:xfrm>
            <a:off x="6096000" y="1343891"/>
            <a:ext cx="5672369" cy="2729345"/>
          </a:xfrm>
          <a:prstGeom prst="rect">
            <a:avLst/>
          </a:prstGeom>
          <a:solidFill>
            <a:srgbClr val="F4FBFE"/>
          </a:solidFill>
          <a:ln>
            <a:solidFill>
              <a:srgbClr val="99DFF9"/>
            </a:solidFill>
          </a:ln>
        </p:spPr>
        <p:txBody>
          <a:bodyPr wrap="square" lIns="54000" rIns="54000" rtlCol="0" anchor="ctr" anchorCtr="0">
            <a:noAutofit/>
          </a:bodyPr>
          <a:lstStyle>
            <a:defPPr>
              <a:defRPr lang="en-US"/>
            </a:defPPr>
            <a:lvl1pPr fontAlgn="auto">
              <a:spcBef>
                <a:spcPts val="0"/>
              </a:spcBef>
              <a:spcAft>
                <a:spcPts val="0"/>
              </a:spcAft>
              <a:defRPr sz="1200">
                <a:solidFill>
                  <a:prstClr val="black"/>
                </a:solidFill>
                <a:cs typeface="Courier New" panose="02070309020205020404" pitchFamily="49" charset="0"/>
              </a:defRPr>
            </a:lvl1pPr>
          </a:lstStyle>
          <a:p>
            <a:pPr fontAlgn="ctr"/>
            <a:r>
              <a:rPr lang="en-US" dirty="0" smtClean="0">
                <a:latin typeface="Huawei Sans" panose="020C0503030203020204" pitchFamily="34" charset="0"/>
              </a:rPr>
              <a:t>               Router-LSA (Area 0.0.0.1)</a:t>
            </a:r>
          </a:p>
          <a:p>
            <a:pPr fontAlgn="ctr"/>
            <a:r>
              <a:rPr lang="en-US" dirty="0" smtClean="0">
                <a:latin typeface="Huawei Sans" panose="020C0503030203020204" pitchFamily="34" charset="0"/>
              </a:rPr>
              <a:t>Link State ID	 Origin Router    Age    </a:t>
            </a:r>
            <a:r>
              <a:rPr lang="en-US" dirty="0" err="1" smtClean="0">
                <a:latin typeface="Huawei Sans" panose="020C0503030203020204" pitchFamily="34" charset="0"/>
              </a:rPr>
              <a:t>Seq</a:t>
            </a:r>
            <a:r>
              <a:rPr lang="en-US" dirty="0" smtClean="0">
                <a:latin typeface="Huawei Sans" panose="020C0503030203020204" pitchFamily="34" charset="0"/>
              </a:rPr>
              <a:t>#           </a:t>
            </a:r>
            <a:r>
              <a:rPr lang="en-US" dirty="0" err="1" smtClean="0">
                <a:latin typeface="Huawei Sans" panose="020C0503030203020204" pitchFamily="34" charset="0"/>
              </a:rPr>
              <a:t>CkSum</a:t>
            </a:r>
            <a:r>
              <a:rPr lang="en-US" dirty="0" smtClean="0">
                <a:latin typeface="Huawei Sans" panose="020C0503030203020204" pitchFamily="34" charset="0"/>
              </a:rPr>
              <a:t>    Link</a:t>
            </a:r>
          </a:p>
          <a:p>
            <a:pPr fontAlgn="ctr"/>
            <a:r>
              <a:rPr lang="en-US" dirty="0" smtClean="0">
                <a:latin typeface="Huawei Sans" panose="020C0503030203020204" pitchFamily="34" charset="0"/>
              </a:rPr>
              <a:t>0.0.0.0	 10.1.1.1             0819  0x80000007 0x9460      1</a:t>
            </a:r>
          </a:p>
          <a:p>
            <a:pPr fontAlgn="ctr"/>
            <a:r>
              <a:rPr lang="en-US" dirty="0" smtClean="0">
                <a:latin typeface="Huawei Sans" panose="020C0503030203020204" pitchFamily="34" charset="0"/>
              </a:rPr>
              <a:t>0.0.0.0	 10.1.2.2             0827  0x80000007 0x8a67      1</a:t>
            </a:r>
          </a:p>
          <a:p>
            <a:pPr fontAlgn="ctr"/>
            <a:r>
              <a:rPr lang="en-US" dirty="0" smtClean="0">
                <a:latin typeface="Huawei Sans" panose="020C0503030203020204" pitchFamily="34" charset="0"/>
              </a:rPr>
              <a:t>               Network-LSA (Area 0.0.0.1)</a:t>
            </a:r>
          </a:p>
          <a:p>
            <a:pPr fontAlgn="ctr"/>
            <a:r>
              <a:rPr lang="en-US" dirty="0" smtClean="0">
                <a:latin typeface="Huawei Sans" panose="020C0503030203020204" pitchFamily="34" charset="0"/>
              </a:rPr>
              <a:t>Link State ID	 Origin Router    Age    </a:t>
            </a:r>
            <a:r>
              <a:rPr lang="en-US" dirty="0" err="1" smtClean="0">
                <a:latin typeface="Huawei Sans" panose="020C0503030203020204" pitchFamily="34" charset="0"/>
              </a:rPr>
              <a:t>Seq</a:t>
            </a:r>
            <a:r>
              <a:rPr lang="en-US" dirty="0" smtClean="0">
                <a:latin typeface="Huawei Sans" panose="020C0503030203020204" pitchFamily="34" charset="0"/>
              </a:rPr>
              <a:t>#           </a:t>
            </a:r>
            <a:r>
              <a:rPr lang="en-US" dirty="0" err="1" smtClean="0">
                <a:latin typeface="Huawei Sans" panose="020C0503030203020204" pitchFamily="34" charset="0"/>
              </a:rPr>
              <a:t>CkSum</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0.0.0.4	 10.1.2.2             0828  0x80000003 0x9166</a:t>
            </a:r>
          </a:p>
          <a:p>
            <a:pPr fontAlgn="ctr"/>
            <a:r>
              <a:rPr lang="en-US" dirty="0" smtClean="0">
                <a:latin typeface="Huawei Sans" panose="020C0503030203020204" pitchFamily="34" charset="0"/>
              </a:rPr>
              <a:t>               Inter-Area-Prefix-LSA (Area 0.0.0.1)</a:t>
            </a:r>
          </a:p>
          <a:p>
            <a:pPr fontAlgn="ctr"/>
            <a:r>
              <a:rPr lang="en-US" dirty="0" smtClean="0">
                <a:latin typeface="Huawei Sans" panose="020C0503030203020204" pitchFamily="34" charset="0"/>
              </a:rPr>
              <a:t>Link State ID	 Origin Router    Age    </a:t>
            </a:r>
            <a:r>
              <a:rPr lang="en-US" dirty="0" err="1" smtClean="0">
                <a:latin typeface="Huawei Sans" panose="020C0503030203020204" pitchFamily="34" charset="0"/>
              </a:rPr>
              <a:t>Seq</a:t>
            </a:r>
            <a:r>
              <a:rPr lang="en-US" dirty="0" smtClean="0">
                <a:latin typeface="Huawei Sans" panose="020C0503030203020204" pitchFamily="34" charset="0"/>
              </a:rPr>
              <a:t>#           </a:t>
            </a:r>
            <a:r>
              <a:rPr lang="en-US" dirty="0" err="1" smtClean="0">
                <a:latin typeface="Huawei Sans" panose="020C0503030203020204" pitchFamily="34" charset="0"/>
              </a:rPr>
              <a:t>CkSum</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0.0.0.1	 10.1.2.2             0570  0x80000001 0x510f</a:t>
            </a:r>
          </a:p>
          <a:p>
            <a:pPr fontAlgn="ctr"/>
            <a:r>
              <a:rPr lang="en-US" dirty="0" smtClean="0">
                <a:latin typeface="Huawei Sans" panose="020C0503030203020204" pitchFamily="34" charset="0"/>
              </a:rPr>
              <a:t>0.0.0.2 	 10.1.2.2             0596  0x80000001 0xfb76</a:t>
            </a:r>
          </a:p>
          <a:p>
            <a:pPr fontAlgn="ctr"/>
            <a:r>
              <a:rPr lang="en-US" dirty="0" smtClean="0">
                <a:solidFill>
                  <a:srgbClr val="EC7061"/>
                </a:solidFill>
                <a:latin typeface="Huawei Sans" panose="020C0503030203020204" pitchFamily="34" charset="0"/>
              </a:rPr>
              <a:t>               Intra-Area-Prefix-LSA </a:t>
            </a:r>
            <a:r>
              <a:rPr lang="en-US" dirty="0" smtClean="0">
                <a:latin typeface="Huawei Sans" panose="020C0503030203020204" pitchFamily="34" charset="0"/>
              </a:rPr>
              <a:t>(Area 0.0.0.1)</a:t>
            </a:r>
          </a:p>
          <a:p>
            <a:pPr fontAlgn="ctr"/>
            <a:r>
              <a:rPr lang="en-US" dirty="0" smtClean="0">
                <a:latin typeface="Huawei Sans" panose="020C0503030203020204" pitchFamily="34" charset="0"/>
              </a:rPr>
              <a:t>Link State ID	 Origin Router    Age    </a:t>
            </a:r>
            <a:r>
              <a:rPr lang="en-US" dirty="0" err="1" smtClean="0">
                <a:latin typeface="Huawei Sans" panose="020C0503030203020204" pitchFamily="34" charset="0"/>
              </a:rPr>
              <a:t>Seq</a:t>
            </a:r>
            <a:r>
              <a:rPr lang="en-US" dirty="0" smtClean="0">
                <a:latin typeface="Huawei Sans" panose="020C0503030203020204" pitchFamily="34" charset="0"/>
              </a:rPr>
              <a:t>#           </a:t>
            </a:r>
            <a:r>
              <a:rPr lang="en-US" dirty="0" err="1" smtClean="0">
                <a:latin typeface="Huawei Sans" panose="020C0503030203020204" pitchFamily="34" charset="0"/>
              </a:rPr>
              <a:t>CkSum</a:t>
            </a:r>
            <a:r>
              <a:rPr lang="en-US" dirty="0" smtClean="0">
                <a:latin typeface="Huawei Sans" panose="020C0503030203020204" pitchFamily="34" charset="0"/>
              </a:rPr>
              <a:t>  Prefix   Reference</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0.0.0.1         	 10.1.2.2             0826  0x80000004 0x1925      1     Network-LSA</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19141419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dirty="0" smtClean="0">
                <a:solidFill>
                  <a:schemeClr val="bg1">
                    <a:lumMod val="50000"/>
                  </a:schemeClr>
                </a:solidFill>
                <a:latin typeface="Huawei Sans" panose="020C0503030203020204" pitchFamily="34" charset="0"/>
              </a:rPr>
              <a:t>IPv6 Static Routes</a:t>
            </a:r>
            <a:endParaRPr lang="en-US" altLang="zh-CN" dirty="0" smtClean="0">
              <a:solidFill>
                <a:schemeClr val="bg1">
                  <a:lumMod val="50000"/>
                </a:schemeClr>
              </a:solidFill>
              <a:latin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OSPFv3 Implementation and Configurations</a:t>
            </a:r>
            <a:endParaRPr lang="en-US" altLang="zh-CN" dirty="0" smtClean="0">
              <a:solidFill>
                <a:schemeClr val="bg1">
                  <a:lumMod val="50000"/>
                </a:schemeClr>
              </a:solidFill>
              <a:latin typeface="Huawei Sans" panose="020C0503030203020204" pitchFamily="34" charset="0"/>
            </a:endParaRPr>
          </a:p>
          <a:p>
            <a:pPr fontAlgn="ctr"/>
            <a:r>
              <a:rPr lang="en-US" b="1" dirty="0" smtClean="0">
                <a:latin typeface="Huawei Sans" panose="020C0503030203020204" pitchFamily="34" charset="0"/>
              </a:rPr>
              <a:t>IS-IS (IPv6) Implementation and Configurations</a:t>
            </a:r>
            <a:endParaRPr lang="en-US" altLang="zh-CN" b="1" dirty="0" smtClean="0">
              <a:latin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BGP4+ Implementation and Configurations</a:t>
            </a:r>
            <a:endParaRPr lang="en-US" altLang="zh-CN" dirty="0" smtClean="0">
              <a:solidFill>
                <a:schemeClr val="bg1">
                  <a:lumMod val="50000"/>
                </a:schemeClr>
              </a:solidFill>
              <a:latin typeface="Huawei Sans" panose="020C0503030203020204" pitchFamily="34" charset="0"/>
            </a:endParaRPr>
          </a:p>
          <a:p>
            <a:pPr lvl="1" fontAlgn="ct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8075729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fontAlgn="ctr">
              <a:lnSpc>
                <a:spcPct val="100000"/>
              </a:lnSpc>
            </a:pPr>
            <a:r>
              <a:rPr lang="en-US" sz="2000" dirty="0" smtClean="0">
                <a:latin typeface="Huawei Sans" panose="020C0503030203020204" pitchFamily="34" charset="0"/>
              </a:rPr>
              <a:t>IS-IS is a link-state dynamic routing protocol, which was initially designed for the OSI network. Later, to support IPv4 routing, extensions were made to apply IS-IS to IPv4 networks. This is called integrated IS-IS.</a:t>
            </a:r>
            <a:endParaRPr lang="en-US" altLang="zh-CN" sz="2000" dirty="0" smtClean="0">
              <a:latin typeface="Huawei Sans" panose="020C0503030203020204" pitchFamily="34" charset="0"/>
            </a:endParaRPr>
          </a:p>
          <a:p>
            <a:pPr fontAlgn="ctr">
              <a:lnSpc>
                <a:spcPct val="100000"/>
              </a:lnSpc>
            </a:pPr>
            <a:r>
              <a:rPr lang="en-US" sz="2000" dirty="0" smtClean="0">
                <a:latin typeface="Huawei Sans" panose="020C0503030203020204" pitchFamily="34" charset="0"/>
              </a:rPr>
              <a:t>IS-IS packets are classified into Hello protocol data units (PDUs), link state PDUs (LSPs), and sequence number PDUs (SNPs).</a:t>
            </a:r>
            <a:endParaRPr lang="en-US" altLang="zh-CN" sz="2000" dirty="0" smtClean="0">
              <a:latin typeface="Huawei Sans" panose="020C0503030203020204" pitchFamily="34" charset="0"/>
            </a:endParaRPr>
          </a:p>
          <a:p>
            <a:pPr lvl="1" fontAlgn="ctr">
              <a:lnSpc>
                <a:spcPct val="100000"/>
              </a:lnSpc>
            </a:pPr>
            <a:r>
              <a:rPr lang="en-US" sz="1800" dirty="0" smtClean="0">
                <a:latin typeface="Huawei Sans" panose="020C0503030203020204" pitchFamily="34" charset="0"/>
              </a:rPr>
              <a:t>Packet format</a:t>
            </a:r>
          </a:p>
          <a:p>
            <a:pPr lvl="1" fontAlgn="ctr">
              <a:lnSpc>
                <a:spcPct val="100000"/>
              </a:lnSpc>
            </a:pPr>
            <a:endParaRPr lang="en-US" altLang="zh-CN" sz="1800" dirty="0" smtClean="0">
              <a:latin typeface="Huawei Sans" panose="020C0503030203020204" pitchFamily="34" charset="0"/>
            </a:endParaRPr>
          </a:p>
          <a:p>
            <a:pPr fontAlgn="ctr">
              <a:lnSpc>
                <a:spcPct val="100000"/>
              </a:lnSpc>
            </a:pPr>
            <a:endParaRPr lang="en-US" altLang="zh-CN" sz="2000" dirty="0" smtClean="0">
              <a:latin typeface="Huawei Sans" panose="020C0503030203020204" pitchFamily="34" charset="0"/>
            </a:endParaRPr>
          </a:p>
          <a:p>
            <a:pPr fontAlgn="ctr">
              <a:lnSpc>
                <a:spcPct val="100000"/>
              </a:lnSpc>
            </a:pPr>
            <a:endParaRPr lang="en-US" altLang="zh-CN" sz="2000" dirty="0" smtClean="0">
              <a:latin typeface="Huawei Sans" panose="020C0503030203020204" pitchFamily="34" charset="0"/>
            </a:endParaRPr>
          </a:p>
          <a:p>
            <a:pPr lvl="1" fontAlgn="ctr">
              <a:lnSpc>
                <a:spcPct val="100000"/>
              </a:lnSpc>
            </a:pPr>
            <a:r>
              <a:rPr lang="en-US" sz="1800" dirty="0" smtClean="0">
                <a:latin typeface="Huawei Sans" panose="020C0503030203020204" pitchFamily="34" charset="0"/>
              </a:rPr>
              <a:t>The Variable Length Fields (TLV) part consists of multiple TLV triplets. Using the TLV structure to construct packets improves the flexibility and scalability of IS-IS. To support new features, only new TLVs need to be added.</a:t>
            </a:r>
            <a:endParaRPr lang="en-US" altLang="zh-CN" sz="1800" dirty="0" smtClean="0">
              <a:latin typeface="Huawei Sans" panose="020C0503030203020204" pitchFamily="34" charset="0"/>
            </a:endParaRPr>
          </a:p>
          <a:p>
            <a:pPr fontAlgn="ctr">
              <a:lnSpc>
                <a:spcPct val="100000"/>
              </a:lnSpc>
            </a:pPr>
            <a:r>
              <a:rPr lang="en-US" sz="2000" dirty="0" smtClean="0">
                <a:latin typeface="Huawei Sans" panose="020C0503030203020204" pitchFamily="34" charset="0"/>
              </a:rPr>
              <a:t>To support the processing and calculation of IPv6 routes, IS-IS adds two TLVs and one network layer protocol identifier (NLPID).</a:t>
            </a:r>
            <a:endParaRPr lang="en-US" altLang="zh-CN" sz="2000" dirty="0">
              <a:latin typeface="Huawei Sans" panose="020C0503030203020204" pitchFamily="34" charset="0"/>
            </a:endParaRPr>
          </a:p>
        </p:txBody>
      </p:sp>
      <p:sp>
        <p:nvSpPr>
          <p:cNvPr id="3" name="标题 2"/>
          <p:cNvSpPr>
            <a:spLocks noGrp="1"/>
          </p:cNvSpPr>
          <p:nvPr>
            <p:ph type="title"/>
          </p:nvPr>
        </p:nvSpPr>
        <p:spPr/>
        <p:txBody>
          <a:bodyPr wrap="square">
            <a:noAutofit/>
          </a:bodyPr>
          <a:lstStyle/>
          <a:p>
            <a:pPr fontAlgn="ctr"/>
            <a:r>
              <a:rPr lang="en-US" dirty="0" smtClean="0">
                <a:latin typeface="Huawei Sans" panose="020C0503030203020204" pitchFamily="34" charset="0"/>
              </a:rPr>
              <a:t>IS-IS (IPv6) Overview</a:t>
            </a:r>
            <a:endParaRPr lang="en-US" altLang="zh-CN" dirty="0">
              <a:latin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311805537"/>
              </p:ext>
            </p:extLst>
          </p:nvPr>
        </p:nvGraphicFramePr>
        <p:xfrm>
          <a:off x="1259035" y="3471902"/>
          <a:ext cx="5040000" cy="918000"/>
        </p:xfrm>
        <a:graphic>
          <a:graphicData uri="http://schemas.openxmlformats.org/drawingml/2006/table">
            <a:tbl>
              <a:tblPr firstRow="1" bandRow="1"/>
              <a:tblGrid>
                <a:gridCol w="5040000"/>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PDU Common Header</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PDU Specific Header</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b="1" dirty="0" smtClean="0">
                          <a:solidFill>
                            <a:srgbClr val="EC7061"/>
                          </a:solidFill>
                          <a:latin typeface="Huawei Sans" panose="020C0503030203020204" pitchFamily="34" charset="0"/>
                        </a:rPr>
                        <a:t>Variable Length Fields (TLV)</a:t>
                      </a:r>
                      <a:endParaRPr kumimoji="0" lang="en-US" altLang="zh-CN" sz="1400" b="1" i="0" u="none" strike="noStrike" kern="1200" cap="none" normalizeH="0" baseline="0" dirty="0" smtClean="0">
                        <a:ln>
                          <a:noFill/>
                        </a:ln>
                        <a:solidFill>
                          <a:srgbClr val="EC706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3307469449"/>
              </p:ext>
            </p:extLst>
          </p:nvPr>
        </p:nvGraphicFramePr>
        <p:xfrm>
          <a:off x="7132141" y="3159429"/>
          <a:ext cx="2520000" cy="918000"/>
        </p:xfrm>
        <a:graphic>
          <a:graphicData uri="http://schemas.openxmlformats.org/drawingml/2006/table">
            <a:tbl>
              <a:tblPr firstRow="1" bandRow="1"/>
              <a:tblGrid>
                <a:gridCol w="2520000"/>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b="1" dirty="0" smtClean="0">
                          <a:solidFill>
                            <a:schemeClr val="tx1"/>
                          </a:solidFill>
                          <a:latin typeface="Huawei Sans" panose="020C0503030203020204" pitchFamily="34" charset="0"/>
                        </a:rPr>
                        <a:t>Type</a:t>
                      </a:r>
                      <a:endParaRPr lang="en-US" sz="1400" b="1"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b="1" dirty="0" smtClean="0">
                          <a:solidFill>
                            <a:schemeClr val="tx1"/>
                          </a:solidFill>
                          <a:latin typeface="Huawei Sans" panose="020C0503030203020204" pitchFamily="34" charset="0"/>
                        </a:rPr>
                        <a:t>Length</a:t>
                      </a:r>
                      <a:endParaRPr lang="en-US" sz="1400" b="1"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b="1" dirty="0" smtClean="0">
                          <a:solidFill>
                            <a:schemeClr val="tx1"/>
                          </a:solidFill>
                          <a:latin typeface="Huawei Sans" panose="020C0503030203020204" pitchFamily="34" charset="0"/>
                        </a:rPr>
                        <a:t>Value</a:t>
                      </a:r>
                      <a:endParaRPr lang="en-US" sz="1400" b="1"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bl>
          </a:graphicData>
        </a:graphic>
      </p:graphicFrame>
      <p:sp>
        <p:nvSpPr>
          <p:cNvPr id="10" name="Freeform 9"/>
          <p:cNvSpPr>
            <a:spLocks/>
          </p:cNvSpPr>
          <p:nvPr/>
        </p:nvSpPr>
        <p:spPr bwMode="auto">
          <a:xfrm rot="313144">
            <a:off x="6326868" y="3681568"/>
            <a:ext cx="747944" cy="362594"/>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rgbClr val="BAE6F6"/>
              </a:gs>
              <a:gs pos="31000">
                <a:srgbClr val="F3FBFE"/>
              </a:gs>
            </a:gsLst>
            <a:lin ang="16200000" scaled="1"/>
          </a:gradFill>
          <a:ln w="19050" cap="flat" cmpd="sng">
            <a:gradFill>
              <a:gsLst>
                <a:gs pos="0">
                  <a:srgbClr val="BAE6F6">
                    <a:alpha val="40000"/>
                  </a:srgbClr>
                </a:gs>
                <a:gs pos="100000">
                  <a:srgbClr val="1AABE2"/>
                </a:gs>
              </a:gsLst>
              <a:lin ang="0" scaled="0"/>
            </a:grad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101156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35" presetClass="path" presetSubtype="0" accel="50000" decel="50000" fill="hold" grpId="1" nodeType="withEffect">
                                  <p:stCondLst>
                                    <p:cond delay="0"/>
                                  </p:stCondLst>
                                  <p:childTnLst>
                                    <p:animMotion origin="layout" path="M 6.25E-7 -4.44444E-6 L -0.35482 0.28542 " pathEditMode="relative" rAng="0" ptsTypes="AA">
                                      <p:cBhvr>
                                        <p:cTn id="11" dur="1000" spd="-100000" fill="hold"/>
                                        <p:tgtEl>
                                          <p:spTgt spid="10"/>
                                        </p:tgtEl>
                                        <p:attrNameLst>
                                          <p:attrName>ppt_x</p:attrName>
                                          <p:attrName>ppt_y</p:attrName>
                                        </p:attrNameLst>
                                      </p:cBhvr>
                                      <p:rCtr x="-17747" y="142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New TLVs</a:t>
            </a:r>
            <a:endParaRPr lang="en-US" altLang="zh-CN"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4293261260"/>
              </p:ext>
            </p:extLst>
          </p:nvPr>
        </p:nvGraphicFramePr>
        <p:xfrm>
          <a:off x="820177" y="2601352"/>
          <a:ext cx="5040057" cy="1836000"/>
        </p:xfrm>
        <a:graphic>
          <a:graphicData uri="http://schemas.openxmlformats.org/drawingml/2006/table">
            <a:tbl>
              <a:tblPr firstRow="1" bandRow="1"/>
              <a:tblGrid>
                <a:gridCol w="1219550"/>
                <a:gridCol w="1248016"/>
                <a:gridCol w="2572491"/>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Type=232</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Length</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Interface Address 1</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Interface Address 1</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Interface Address 1</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Interface Address 1</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Interface Address 1</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Interface Address 2</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en-US" altLang="zh-CN" sz="1400" b="0" i="0" u="none" strike="noStrike" kern="1200" cap="none" normalizeH="0" baseline="0" dirty="0" smtClean="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sp>
        <p:nvSpPr>
          <p:cNvPr id="7" name="圆角矩形 75"/>
          <p:cNvSpPr/>
          <p:nvPr/>
        </p:nvSpPr>
        <p:spPr>
          <a:xfrm>
            <a:off x="692402" y="1288353"/>
            <a:ext cx="5403597"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b="1" dirty="0" smtClean="0">
                <a:solidFill>
                  <a:prstClr val="white"/>
                </a:solidFill>
                <a:latin typeface="Huawei Sans" panose="020C0503030203020204" pitchFamily="34" charset="0"/>
              </a:rPr>
              <a:t>TLV 232 (IPv6 Interface Address)</a:t>
            </a:r>
            <a:endParaRPr lang="en-US" altLang="zh-CN"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5"/>
          <p:cNvSpPr/>
          <p:nvPr/>
        </p:nvSpPr>
        <p:spPr>
          <a:xfrm>
            <a:off x="692402" y="1719859"/>
            <a:ext cx="5403597" cy="449563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algn="just" fontAlgn="ctr">
              <a:spcBef>
                <a:spcPts val="0"/>
              </a:spcBef>
              <a:spcAft>
                <a:spcPts val="600"/>
              </a:spcAft>
            </a:pPr>
            <a:r>
              <a:rPr lang="en-US" sz="1400" dirty="0" smtClean="0">
                <a:solidFill>
                  <a:prstClr val="black"/>
                </a:solidFill>
                <a:latin typeface="Huawei Sans" panose="020C0503030203020204" pitchFamily="34" charset="0"/>
              </a:rPr>
              <a:t>It is equivalent to TLV 132 (used to describe IPv4 interface addresses). The only difference is that TLV 232 describes 128-bit IPv6 addresses instead of 32-bit IPv4 addresses.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75"/>
          <p:cNvSpPr/>
          <p:nvPr/>
        </p:nvSpPr>
        <p:spPr>
          <a:xfrm>
            <a:off x="692402" y="4613561"/>
            <a:ext cx="5403597" cy="1601932"/>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algn="just" fontAlgn="ctr">
              <a:spcBef>
                <a:spcPts val="0"/>
              </a:spcBef>
              <a:spcAft>
                <a:spcPts val="600"/>
              </a:spcAft>
            </a:pPr>
            <a:r>
              <a:rPr lang="en-US" sz="1200" dirty="0" smtClean="0">
                <a:solidFill>
                  <a:prstClr val="black"/>
                </a:solidFill>
                <a:latin typeface="Huawei Sans" panose="020C0503030203020204" pitchFamily="34" charset="0"/>
              </a:rPr>
              <a:t>The content of the Interface Address field varies according to different PDUs: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spcBef>
                <a:spcPts val="0"/>
              </a:spcBef>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rPr>
              <a:t>For Hello PDUs, the Interface Address TLVs can contain only the link-local IPv6 addresses assigned to the interfaces that send the Hello PDUs.</a:t>
            </a:r>
            <a:endParaRPr lang="en-US" altLang="zh-CN" sz="12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spcBef>
                <a:spcPts val="0"/>
              </a:spcBef>
              <a:spcAft>
                <a:spcPts val="600"/>
              </a:spcAft>
              <a:buFont typeface="Huawei Sans" panose="020C0503030203020204" pitchFamily="34" charset="0"/>
              <a:buChar char="▫"/>
            </a:pPr>
            <a:r>
              <a:rPr lang="en-US" sz="1200" dirty="0" smtClean="0">
                <a:solidFill>
                  <a:prstClr val="black"/>
                </a:solidFill>
                <a:latin typeface="Huawei Sans" panose="020C0503030203020204" pitchFamily="34" charset="0"/>
              </a:rPr>
              <a:t>For LSPs, the Interface Address TLVs can contain only the non-link-local IPv6 addresses assigned to the device interfaces.</a:t>
            </a: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75"/>
          <p:cNvSpPr/>
          <p:nvPr/>
        </p:nvSpPr>
        <p:spPr>
          <a:xfrm>
            <a:off x="6342316" y="1288353"/>
            <a:ext cx="5403597" cy="39402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b="1" dirty="0" smtClean="0">
                <a:solidFill>
                  <a:prstClr val="white"/>
                </a:solidFill>
                <a:latin typeface="Huawei Sans" panose="020C0503030203020204" pitchFamily="34" charset="0"/>
              </a:rPr>
              <a:t>TLV 236 (IPv6 Reachability)</a:t>
            </a:r>
            <a:endParaRPr lang="en-US" altLang="zh-CN"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75"/>
          <p:cNvSpPr/>
          <p:nvPr/>
        </p:nvSpPr>
        <p:spPr>
          <a:xfrm>
            <a:off x="6342316" y="1719859"/>
            <a:ext cx="5403597" cy="449563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algn="just" fontAlgn="ctr">
              <a:spcBef>
                <a:spcPts val="0"/>
              </a:spcBef>
              <a:spcAft>
                <a:spcPts val="600"/>
              </a:spcAft>
            </a:pPr>
            <a:r>
              <a:rPr lang="en-US" sz="1400" dirty="0" smtClean="0">
                <a:solidFill>
                  <a:prstClr val="black"/>
                </a:solidFill>
                <a:latin typeface="Huawei Sans" panose="020C0503030203020204" pitchFamily="34" charset="0"/>
              </a:rPr>
              <a:t>It is equivalent to TLVs 128 and 130, and uses the X-bit to identify internal or external reachability information.</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6" name="表格 15"/>
          <p:cNvGraphicFramePr>
            <a:graphicFrameLocks noGrp="1"/>
          </p:cNvGraphicFramePr>
          <p:nvPr>
            <p:extLst>
              <p:ext uri="{D42A27DB-BD31-4B8C-83A1-F6EECF244321}">
                <p14:modId xmlns:p14="http://schemas.microsoft.com/office/powerpoint/2010/main" val="1419643779"/>
              </p:ext>
            </p:extLst>
          </p:nvPr>
        </p:nvGraphicFramePr>
        <p:xfrm>
          <a:off x="6524085" y="2601499"/>
          <a:ext cx="5040058" cy="1224000"/>
        </p:xfrm>
        <a:graphic>
          <a:graphicData uri="http://schemas.openxmlformats.org/drawingml/2006/table">
            <a:tbl>
              <a:tblPr firstRow="1" bandRow="1"/>
              <a:tblGrid>
                <a:gridCol w="1219550"/>
                <a:gridCol w="1248016"/>
                <a:gridCol w="257249"/>
                <a:gridCol w="257249"/>
                <a:gridCol w="257250"/>
                <a:gridCol w="514498"/>
                <a:gridCol w="1286246"/>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Type=236</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Length</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5">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Metric</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2">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Metric</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a:p>
                  </a:txBody>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U</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X</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S</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R</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Prefix Length</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06000">
                <a:tc gridSpan="7">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Prefix</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a:p>
                  </a:txBody>
                  <a:tcPr/>
                </a:tc>
                <a:tc hMerge="1">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endParaRPr kumimoji="0" lang="en-US" altLang="zh-CN" sz="1400" b="0" i="0" u="none" strike="noStrike" kern="1200" cap="none" normalizeH="0" baseline="0" dirty="0" smtClean="0">
                        <a:ln>
                          <a:noFill/>
                        </a:ln>
                        <a:solidFill>
                          <a:schemeClr val="tx1"/>
                        </a:solidFill>
                        <a:effectLst/>
                        <a:latin typeface="Arial"/>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Sub-TLV Len</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6">
                  <a:txBody>
                    <a:bodyPr/>
                    <a:lstStyle/>
                    <a:p>
                      <a:pPr algn="ctr" fontAlgn="ctr"/>
                      <a:r>
                        <a:rPr lang="en-US" sz="1400" dirty="0" smtClean="0">
                          <a:latin typeface="Huawei Sans" panose="020C0503030203020204" pitchFamily="34" charset="0"/>
                        </a:rPr>
                        <a:t>Sub-TLV</a:t>
                      </a:r>
                      <a:endParaRPr lang="en-US" altLang="zh-CN" sz="1400" dirty="0">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dirty="0"/>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18" name="圆角矩形 75"/>
          <p:cNvSpPr/>
          <p:nvPr/>
        </p:nvSpPr>
        <p:spPr>
          <a:xfrm>
            <a:off x="6342316" y="4613561"/>
            <a:ext cx="5403597" cy="1601932"/>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algn="just" fontAlgn="ctr">
              <a:spcBef>
                <a:spcPts val="0"/>
              </a:spcBef>
              <a:spcAft>
                <a:spcPts val="600"/>
              </a:spcAft>
            </a:pPr>
            <a:r>
              <a:rPr lang="en-US" sz="1200" dirty="0" smtClean="0">
                <a:solidFill>
                  <a:prstClr val="black"/>
                </a:solidFill>
                <a:latin typeface="Huawei Sans" panose="020C0503030203020204" pitchFamily="34" charset="0"/>
              </a:rPr>
              <a:t>The IPv6 Reachability TLV may appear any number of times (including 0) within an LSP. Link-local prefixes are not advertised using this TLV.</a:t>
            </a:r>
          </a:p>
          <a:p>
            <a:pPr marL="177800" indent="-177800" algn="just"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4720657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To support the processing and calculation of IPv6 routes, IS-IS adds a new NLPID to TLV 129.</a:t>
            </a:r>
            <a:endParaRPr lang="en-US" altLang="zh-CN" sz="2000" dirty="0" smtClean="0">
              <a:latin typeface="Huawei Sans" panose="020C0503030203020204" pitchFamily="34" charset="0"/>
            </a:endParaRPr>
          </a:p>
          <a:p>
            <a:pPr fontAlgn="ctr"/>
            <a:r>
              <a:rPr lang="en-US" sz="2000" dirty="0" smtClean="0">
                <a:latin typeface="Huawei Sans" panose="020C0503030203020204" pitchFamily="34" charset="0"/>
              </a:rPr>
              <a:t>TLV 129 (Protocol Supported)</a:t>
            </a:r>
            <a:endParaRPr lang="en-US" sz="2000" dirty="0">
              <a:latin typeface="Huawei Sans" panose="020C0503030203020204" pitchFamily="34" charset="0"/>
            </a:endParaRPr>
          </a:p>
        </p:txBody>
      </p:sp>
      <p:sp>
        <p:nvSpPr>
          <p:cNvPr id="3" name="标题 2"/>
          <p:cNvSpPr>
            <a:spLocks noGrp="1"/>
          </p:cNvSpPr>
          <p:nvPr>
            <p:ph type="title"/>
          </p:nvPr>
        </p:nvSpPr>
        <p:spPr/>
        <p:txBody>
          <a:bodyPr wrap="square">
            <a:noAutofit/>
          </a:bodyPr>
          <a:lstStyle/>
          <a:p>
            <a:pPr fontAlgn="ctr"/>
            <a:r>
              <a:rPr lang="en-US" dirty="0" smtClean="0">
                <a:latin typeface="Huawei Sans" panose="020C0503030203020204" pitchFamily="34" charset="0"/>
              </a:rPr>
              <a:t>New NLPID in TLV 129</a:t>
            </a:r>
            <a:endParaRPr lang="en-US" altLang="zh-CN" dirty="0">
              <a:latin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3584404225"/>
              </p:ext>
            </p:extLst>
          </p:nvPr>
        </p:nvGraphicFramePr>
        <p:xfrm>
          <a:off x="938527" y="2336758"/>
          <a:ext cx="5040058" cy="612000"/>
        </p:xfrm>
        <a:graphic>
          <a:graphicData uri="http://schemas.openxmlformats.org/drawingml/2006/table">
            <a:tbl>
              <a:tblPr firstRow="1" bandRow="1"/>
              <a:tblGrid>
                <a:gridCol w="1219550"/>
                <a:gridCol w="1248016"/>
                <a:gridCol w="1286246"/>
                <a:gridCol w="1286246"/>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Type=129</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Length</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NLPID</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NLPID</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gridSpan="4">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6" name="圆角矩形 75"/>
          <p:cNvSpPr/>
          <p:nvPr/>
        </p:nvSpPr>
        <p:spPr>
          <a:xfrm>
            <a:off x="806004" y="3044384"/>
            <a:ext cx="10452545" cy="1714182"/>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algn="just" fontAlgn="ctr">
              <a:lnSpc>
                <a:spcPct val="125000"/>
              </a:lnSpc>
              <a:spcBef>
                <a:spcPts val="0"/>
              </a:spcBef>
              <a:spcAft>
                <a:spcPts val="600"/>
              </a:spcAft>
            </a:pPr>
            <a:r>
              <a:rPr lang="en-US" sz="1400" dirty="0" smtClean="0">
                <a:solidFill>
                  <a:prstClr val="black"/>
                </a:solidFill>
                <a:latin typeface="Huawei Sans" panose="020C0503030203020204" pitchFamily="34" charset="0"/>
              </a:rPr>
              <a:t>Field description:</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Type: indicates the TLV type and occupies 8 bits. The value is 129 (0x81), indicating the Protocol Supported TLV.</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Length: indicates the length of the Value field in the TLV and occupies 8 bits.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NLPID: indicates the network layer protocol identifier and occupies 8 bits. If IPv4 is supported, the value is 204 (0xCC). If IPv6 is supported, the value is 142 (0x8E).</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文本占位符 3"/>
          <p:cNvSpPr txBox="1">
            <a:spLocks/>
          </p:cNvSpPr>
          <p:nvPr/>
        </p:nvSpPr>
        <p:spPr bwMode="auto">
          <a:xfrm>
            <a:off x="468317" y="4758566"/>
            <a:ext cx="11276183" cy="109889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2000" dirty="0" smtClean="0">
                <a:latin typeface="Huawei Sans" panose="020C0503030203020204" pitchFamily="34" charset="0"/>
              </a:rPr>
              <a:t>If IS-IS supports IPv6, the IPv6 routing information that it advertises must carry the IPv6 NLPID.</a:t>
            </a:r>
            <a:endParaRPr lang="en-US" sz="2000" dirty="0">
              <a:latin typeface="Huawei Sans" panose="020C0503030203020204" pitchFamily="34" charset="0"/>
            </a:endParaRPr>
          </a:p>
        </p:txBody>
      </p:sp>
    </p:spTree>
    <p:extLst>
      <p:ext uri="{BB962C8B-B14F-4D97-AF65-F5344CB8AC3E}">
        <p14:creationId xmlns:p14="http://schemas.microsoft.com/office/powerpoint/2010/main" val="351518594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圆角矩形 152"/>
          <p:cNvSpPr/>
          <p:nvPr/>
        </p:nvSpPr>
        <p:spPr>
          <a:xfrm>
            <a:off x="548985" y="2415256"/>
            <a:ext cx="2959669" cy="3609490"/>
          </a:xfrm>
          <a:prstGeom prst="roundRect">
            <a:avLst>
              <a:gd name="adj" fmla="val 755"/>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endParaRPr lang="en-US" altLang="zh-CN" dirty="0">
              <a:latin typeface="Huawei Sans" panose="020C0503030203020204" pitchFamily="34" charset="0"/>
            </a:endParaRPr>
          </a:p>
        </p:txBody>
      </p:sp>
      <p:sp>
        <p:nvSpPr>
          <p:cNvPr id="3" name="文本占位符 2"/>
          <p:cNvSpPr>
            <a:spLocks noGrp="1"/>
          </p:cNvSpPr>
          <p:nvPr>
            <p:ph type="body" sz="quarter" idx="10"/>
          </p:nvPr>
        </p:nvSpPr>
        <p:spPr>
          <a:xfrm>
            <a:off x="451877" y="1242453"/>
            <a:ext cx="11306175" cy="981842"/>
          </a:xfrm>
        </p:spPr>
        <p:txBody>
          <a:bodyPr wrap="square">
            <a:noAutofit/>
          </a:bodyPr>
          <a:lstStyle/>
          <a:p>
            <a:pPr marL="0" indent="0" fontAlgn="ctr">
              <a:buNone/>
            </a:pPr>
            <a:r>
              <a:rPr lang="en-US" sz="2000" dirty="0" smtClean="0">
                <a:latin typeface="Huawei Sans" panose="020C0503030203020204" pitchFamily="34" charset="0"/>
              </a:rPr>
              <a:t>By default, on an IS-IS network, a mix of IPv4 and IPv6 topologies is considered as an integrated topology, and IS-IS calculates the same SPT for IPv4 and IPv6.</a:t>
            </a:r>
            <a:endParaRPr lang="en-US" altLang="zh-CN" sz="2000" dirty="0" smtClean="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IS-IS Multi-Topology Background</a:t>
            </a:r>
            <a:endParaRPr lang="en-US" altLang="zh-CN" dirty="0">
              <a:latin typeface="Huawei Sans" panose="020C0503030203020204" pitchFamily="34" charset="0"/>
            </a:endParaRPr>
          </a:p>
        </p:txBody>
      </p:sp>
      <p:pic>
        <p:nvPicPr>
          <p:cNvPr id="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683859" y="2966332"/>
            <a:ext cx="541201" cy="442800"/>
          </a:xfrm>
          <a:prstGeom prst="rect">
            <a:avLst/>
          </a:prstGeom>
          <a:noFill/>
        </p:spPr>
      </p:pic>
      <p:pic>
        <p:nvPicPr>
          <p:cNvPr id="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77353" y="3825314"/>
            <a:ext cx="541201" cy="442800"/>
          </a:xfrm>
          <a:prstGeom prst="rect">
            <a:avLst/>
          </a:prstGeom>
          <a:noFill/>
        </p:spPr>
      </p:pic>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390366" y="4840016"/>
            <a:ext cx="541201" cy="442800"/>
          </a:xfrm>
          <a:prstGeom prst="rect">
            <a:avLst/>
          </a:prstGeom>
          <a:noFill/>
        </p:spPr>
      </p:pic>
      <p:cxnSp>
        <p:nvCxnSpPr>
          <p:cNvPr id="11" name="直接连接符 10"/>
          <p:cNvCxnSpPr>
            <a:stCxn id="4" idx="1"/>
            <a:endCxn id="6" idx="0"/>
          </p:cNvCxnSpPr>
          <p:nvPr/>
        </p:nvCxnSpPr>
        <p:spPr>
          <a:xfrm flipH="1">
            <a:off x="1247954" y="3187732"/>
            <a:ext cx="435905" cy="6375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 idx="3"/>
          </p:cNvCxnSpPr>
          <p:nvPr/>
        </p:nvCxnSpPr>
        <p:spPr>
          <a:xfrm>
            <a:off x="2225060" y="3187732"/>
            <a:ext cx="435907" cy="6375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6" idx="2"/>
            <a:endCxn id="8" idx="0"/>
          </p:cNvCxnSpPr>
          <p:nvPr/>
        </p:nvCxnSpPr>
        <p:spPr>
          <a:xfrm>
            <a:off x="1247954" y="4268114"/>
            <a:ext cx="0" cy="5719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endCxn id="9" idx="0"/>
          </p:cNvCxnSpPr>
          <p:nvPr/>
        </p:nvCxnSpPr>
        <p:spPr>
          <a:xfrm>
            <a:off x="2660967" y="4268114"/>
            <a:ext cx="0" cy="5719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8" idx="3"/>
            <a:endCxn id="9" idx="1"/>
          </p:cNvCxnSpPr>
          <p:nvPr/>
        </p:nvCxnSpPr>
        <p:spPr>
          <a:xfrm>
            <a:off x="1518554" y="5061416"/>
            <a:ext cx="8718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1247953" y="4029752"/>
            <a:ext cx="1413013" cy="10167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977353" y="4840016"/>
            <a:ext cx="541201" cy="442800"/>
          </a:xfrm>
          <a:prstGeom prst="rect">
            <a:avLst/>
          </a:prstGeom>
          <a:noFill/>
        </p:spPr>
      </p:pic>
      <p:sp>
        <p:nvSpPr>
          <p:cNvPr id="29" name="Rectangle 312"/>
          <p:cNvSpPr>
            <a:spLocks noChangeArrowheads="1"/>
          </p:cNvSpPr>
          <p:nvPr/>
        </p:nvSpPr>
        <p:spPr bwMode="auto">
          <a:xfrm>
            <a:off x="1126985" y="5734085"/>
            <a:ext cx="1828585"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Physical topology</a:t>
            </a:r>
            <a:endParaRPr lang="en-US" altLang="zh-CN" sz="1400" b="1" dirty="0">
              <a:latin typeface="Huawei Sans" panose="020C0503030203020204" pitchFamily="34" charset="0"/>
            </a:endParaRPr>
          </a:p>
        </p:txBody>
      </p:sp>
      <p:sp>
        <p:nvSpPr>
          <p:cNvPr id="89" name="圆角矩形 88"/>
          <p:cNvSpPr/>
          <p:nvPr/>
        </p:nvSpPr>
        <p:spPr>
          <a:xfrm>
            <a:off x="5790483" y="5646665"/>
            <a:ext cx="1278302" cy="489442"/>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IPv6 is not supported.</a:t>
            </a:r>
            <a:endParaRPr lang="en-US" altLang="zh-CN" sz="1400" dirty="0">
              <a:solidFill>
                <a:schemeClr val="tx1"/>
              </a:solidFill>
              <a:latin typeface="Huawei Sans" panose="020C0503030203020204" pitchFamily="34" charset="0"/>
            </a:endParaRPr>
          </a:p>
        </p:txBody>
      </p:sp>
      <p:sp>
        <p:nvSpPr>
          <p:cNvPr id="99" name="Rectangle 312"/>
          <p:cNvSpPr>
            <a:spLocks noChangeArrowheads="1"/>
          </p:cNvSpPr>
          <p:nvPr/>
        </p:nvSpPr>
        <p:spPr bwMode="auto">
          <a:xfrm>
            <a:off x="1247954" y="2616860"/>
            <a:ext cx="1386031" cy="325797"/>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R1 (IPv4/IPv6)</a:t>
            </a:r>
            <a:endParaRPr lang="en-US" altLang="zh-CN" sz="1400" dirty="0">
              <a:latin typeface="Huawei Sans" panose="020C0503030203020204" pitchFamily="34" charset="0"/>
            </a:endParaRPr>
          </a:p>
        </p:txBody>
      </p:sp>
      <p:sp>
        <p:nvSpPr>
          <p:cNvPr id="100" name="Rectangle 312"/>
          <p:cNvSpPr>
            <a:spLocks noChangeArrowheads="1"/>
          </p:cNvSpPr>
          <p:nvPr/>
        </p:nvSpPr>
        <p:spPr bwMode="auto">
          <a:xfrm>
            <a:off x="177082" y="3446379"/>
            <a:ext cx="1709110" cy="433977"/>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400" dirty="0" smtClean="0">
                <a:latin typeface="Huawei Sans" panose="020C0503030203020204" pitchFamily="34" charset="0"/>
              </a:rPr>
              <a:t>R2 (IPv4/IPv6)</a:t>
            </a:r>
            <a:endParaRPr lang="en-US" sz="1400" dirty="0">
              <a:latin typeface="Huawei Sans" panose="020C0503030203020204" pitchFamily="34" charset="0"/>
            </a:endParaRPr>
          </a:p>
        </p:txBody>
      </p:sp>
      <p:grpSp>
        <p:nvGrpSpPr>
          <p:cNvPr id="125" name="组合 124"/>
          <p:cNvGrpSpPr/>
          <p:nvPr/>
        </p:nvGrpSpPr>
        <p:grpSpPr>
          <a:xfrm>
            <a:off x="4148675" y="2640477"/>
            <a:ext cx="1375056" cy="1563061"/>
            <a:chOff x="4222542" y="2935888"/>
            <a:chExt cx="1375056" cy="1563061"/>
          </a:xfrm>
        </p:grpSpPr>
        <p:sp>
          <p:nvSpPr>
            <p:cNvPr id="90" name="圆角矩形 89"/>
            <p:cNvSpPr/>
            <p:nvPr/>
          </p:nvSpPr>
          <p:spPr>
            <a:xfrm>
              <a:off x="4222542" y="2935888"/>
              <a:ext cx="1375056" cy="1563061"/>
            </a:xfrm>
            <a:prstGeom prst="roundRect">
              <a:avLst>
                <a:gd name="adj" fmla="val 4925"/>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Oval 4"/>
            <p:cNvSpPr>
              <a:spLocks noChangeAspect="1"/>
            </p:cNvSpPr>
            <p:nvPr/>
          </p:nvSpPr>
          <p:spPr>
            <a:xfrm>
              <a:off x="4418958" y="334461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smtClean="0">
                  <a:solidFill>
                    <a:schemeClr val="tx1"/>
                  </a:solidFill>
                  <a:latin typeface="Huawei Sans" panose="020C0503030203020204" pitchFamily="34" charset="0"/>
                </a:rPr>
                <a:t>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Oval 4"/>
            <p:cNvSpPr>
              <a:spLocks noChangeAspect="1"/>
            </p:cNvSpPr>
            <p:nvPr/>
          </p:nvSpPr>
          <p:spPr>
            <a:xfrm>
              <a:off x="5107755" y="334461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dirty="0" smtClean="0">
                  <a:solidFill>
                    <a:schemeClr val="tx1"/>
                  </a:solidFill>
                  <a:latin typeface="Huawei Sans" panose="020C0503030203020204" pitchFamily="34" charset="0"/>
                </a:rPr>
                <a:t>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94"/>
            <p:cNvCxnSpPr>
              <a:stCxn id="91" idx="7"/>
              <a:endCxn id="92" idx="0"/>
            </p:cNvCxnSpPr>
            <p:nvPr/>
          </p:nvCxnSpPr>
          <p:spPr>
            <a:xfrm flipH="1">
              <a:off x="4544958" y="3032974"/>
              <a:ext cx="440421" cy="311640"/>
            </a:xfrm>
            <a:prstGeom prst="line">
              <a:avLst/>
            </a:prstGeom>
            <a:noFill/>
            <a:ln w="19050" cap="flat" cmpd="sng" algn="ctr">
              <a:solidFill>
                <a:srgbClr val="151515"/>
              </a:solidFill>
              <a:prstDash val="solid"/>
              <a:miter lim="800000"/>
            </a:ln>
            <a:effectLst/>
          </p:spPr>
        </p:cxnSp>
        <p:cxnSp>
          <p:nvCxnSpPr>
            <p:cNvPr id="96" name="直接连接符 95"/>
            <p:cNvCxnSpPr>
              <a:stCxn id="92" idx="4"/>
              <a:endCxn id="107" idx="0"/>
            </p:cNvCxnSpPr>
            <p:nvPr/>
          </p:nvCxnSpPr>
          <p:spPr>
            <a:xfrm>
              <a:off x="4544958" y="3596614"/>
              <a:ext cx="0" cy="170598"/>
            </a:xfrm>
            <a:prstGeom prst="line">
              <a:avLst/>
            </a:prstGeom>
            <a:noFill/>
            <a:ln w="19050" cap="flat" cmpd="sng" algn="ctr">
              <a:solidFill>
                <a:srgbClr val="151515"/>
              </a:solidFill>
              <a:prstDash val="solid"/>
              <a:miter lim="800000"/>
            </a:ln>
            <a:effectLst/>
          </p:spPr>
        </p:cxnSp>
        <p:sp>
          <p:nvSpPr>
            <p:cNvPr id="98" name="圆角矩形 97"/>
            <p:cNvSpPr/>
            <p:nvPr/>
          </p:nvSpPr>
          <p:spPr>
            <a:xfrm>
              <a:off x="4260196" y="4090958"/>
              <a:ext cx="1292609" cy="29587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IPv4 logical topology</a:t>
              </a:r>
              <a:endParaRPr lang="en-US" altLang="zh-CN" sz="1400" dirty="0">
                <a:solidFill>
                  <a:schemeClr val="tx1"/>
                </a:solidFill>
                <a:latin typeface="Huawei Sans" panose="020C0503030203020204" pitchFamily="34" charset="0"/>
              </a:endParaRPr>
            </a:p>
          </p:txBody>
        </p:sp>
        <p:sp>
          <p:nvSpPr>
            <p:cNvPr id="107" name="Oval 4"/>
            <p:cNvSpPr>
              <a:spLocks noChangeAspect="1"/>
            </p:cNvSpPr>
            <p:nvPr/>
          </p:nvSpPr>
          <p:spPr>
            <a:xfrm>
              <a:off x="4418958" y="3767212"/>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smtClean="0">
                  <a:solidFill>
                    <a:schemeClr val="tx1"/>
                  </a:solidFill>
                  <a:latin typeface="Huawei Sans" panose="020C0503030203020204" pitchFamily="34" charset="0"/>
                </a:rPr>
                <a:t>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Oval 4"/>
            <p:cNvSpPr>
              <a:spLocks noChangeAspect="1"/>
            </p:cNvSpPr>
            <p:nvPr/>
          </p:nvSpPr>
          <p:spPr>
            <a:xfrm>
              <a:off x="5107755" y="3767212"/>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dirty="0" smtClean="0">
                  <a:solidFill>
                    <a:schemeClr val="tx1"/>
                  </a:solidFill>
                  <a:latin typeface="Huawei Sans" panose="020C0503030203020204" pitchFamily="34" charset="0"/>
                </a:rPr>
                <a:t>5</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2" name="直接连接符 111"/>
            <p:cNvCxnSpPr>
              <a:stCxn id="94" idx="0"/>
              <a:endCxn id="91" idx="1"/>
            </p:cNvCxnSpPr>
            <p:nvPr/>
          </p:nvCxnSpPr>
          <p:spPr>
            <a:xfrm flipH="1" flipV="1">
              <a:off x="4807189" y="3032974"/>
              <a:ext cx="426566" cy="311640"/>
            </a:xfrm>
            <a:prstGeom prst="line">
              <a:avLst/>
            </a:prstGeom>
            <a:noFill/>
            <a:ln w="19050" cap="flat" cmpd="sng" algn="ctr">
              <a:solidFill>
                <a:srgbClr val="151515"/>
              </a:solidFill>
              <a:prstDash val="solid"/>
              <a:miter lim="800000"/>
            </a:ln>
            <a:effectLst/>
          </p:spPr>
        </p:cxnSp>
        <p:cxnSp>
          <p:nvCxnSpPr>
            <p:cNvPr id="117" name="直接连接符 116"/>
            <p:cNvCxnSpPr>
              <a:stCxn id="94" idx="4"/>
              <a:endCxn id="108" idx="0"/>
            </p:cNvCxnSpPr>
            <p:nvPr/>
          </p:nvCxnSpPr>
          <p:spPr>
            <a:xfrm>
              <a:off x="5233755" y="3596614"/>
              <a:ext cx="0" cy="170598"/>
            </a:xfrm>
            <a:prstGeom prst="line">
              <a:avLst/>
            </a:prstGeom>
            <a:noFill/>
            <a:ln w="19050" cap="flat" cmpd="sng" algn="ctr">
              <a:solidFill>
                <a:srgbClr val="151515"/>
              </a:solidFill>
              <a:prstDash val="solid"/>
              <a:miter lim="800000"/>
            </a:ln>
            <a:effectLst/>
          </p:spPr>
        </p:cxnSp>
        <p:sp>
          <p:nvSpPr>
            <p:cNvPr id="91" name="椭圆 90"/>
            <p:cNvSpPr>
              <a:spLocks noChangeAspect="1"/>
            </p:cNvSpPr>
            <p:nvPr/>
          </p:nvSpPr>
          <p:spPr>
            <a:xfrm>
              <a:off x="4770284" y="2996069"/>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smtClean="0">
                  <a:solidFill>
                    <a:schemeClr val="tx1"/>
                  </a:solidFill>
                  <a:latin typeface="Huawei Sans" panose="020C0503030203020204" pitchFamily="34" charset="0"/>
                </a:rPr>
                <a:t>1</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38" name="组合 137"/>
          <p:cNvGrpSpPr/>
          <p:nvPr/>
        </p:nvGrpSpPr>
        <p:grpSpPr>
          <a:xfrm>
            <a:off x="4186390" y="4430936"/>
            <a:ext cx="1375056" cy="1563061"/>
            <a:chOff x="4222542" y="2944340"/>
            <a:chExt cx="1375056" cy="1563061"/>
          </a:xfrm>
        </p:grpSpPr>
        <p:sp>
          <p:nvSpPr>
            <p:cNvPr id="139" name="圆角矩形 138"/>
            <p:cNvSpPr/>
            <p:nvPr/>
          </p:nvSpPr>
          <p:spPr>
            <a:xfrm>
              <a:off x="4222542" y="2944340"/>
              <a:ext cx="1375056" cy="1563061"/>
            </a:xfrm>
            <a:prstGeom prst="roundRect">
              <a:avLst>
                <a:gd name="adj" fmla="val 4925"/>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Oval 4"/>
            <p:cNvSpPr>
              <a:spLocks noChangeAspect="1"/>
            </p:cNvSpPr>
            <p:nvPr/>
          </p:nvSpPr>
          <p:spPr>
            <a:xfrm>
              <a:off x="4418958" y="334461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smtClean="0">
                  <a:solidFill>
                    <a:schemeClr val="tx1"/>
                  </a:solidFill>
                  <a:latin typeface="Huawei Sans" panose="020C0503030203020204" pitchFamily="34" charset="0"/>
                </a:rPr>
                <a:t>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2" name="直接连接符 141"/>
            <p:cNvCxnSpPr>
              <a:stCxn id="149" idx="7"/>
              <a:endCxn id="140" idx="0"/>
            </p:cNvCxnSpPr>
            <p:nvPr/>
          </p:nvCxnSpPr>
          <p:spPr>
            <a:xfrm flipH="1">
              <a:off x="4544958" y="3032974"/>
              <a:ext cx="440421" cy="311640"/>
            </a:xfrm>
            <a:prstGeom prst="line">
              <a:avLst/>
            </a:prstGeom>
            <a:noFill/>
            <a:ln w="19050" cap="flat" cmpd="sng" algn="ctr">
              <a:solidFill>
                <a:srgbClr val="151515"/>
              </a:solidFill>
              <a:prstDash val="solid"/>
              <a:miter lim="800000"/>
            </a:ln>
            <a:effectLst/>
          </p:spPr>
        </p:cxnSp>
        <p:cxnSp>
          <p:nvCxnSpPr>
            <p:cNvPr id="143" name="直接连接符 142"/>
            <p:cNvCxnSpPr>
              <a:stCxn id="140" idx="4"/>
              <a:endCxn id="145" idx="0"/>
            </p:cNvCxnSpPr>
            <p:nvPr/>
          </p:nvCxnSpPr>
          <p:spPr>
            <a:xfrm>
              <a:off x="4544958" y="3596614"/>
              <a:ext cx="0" cy="170598"/>
            </a:xfrm>
            <a:prstGeom prst="line">
              <a:avLst/>
            </a:prstGeom>
            <a:noFill/>
            <a:ln w="19050" cap="flat" cmpd="sng" algn="ctr">
              <a:solidFill>
                <a:srgbClr val="151515"/>
              </a:solidFill>
              <a:prstDash val="solid"/>
              <a:miter lim="800000"/>
            </a:ln>
            <a:effectLst/>
          </p:spPr>
        </p:cxnSp>
        <p:sp>
          <p:nvSpPr>
            <p:cNvPr id="144" name="圆角矩形 143"/>
            <p:cNvSpPr/>
            <p:nvPr/>
          </p:nvSpPr>
          <p:spPr>
            <a:xfrm>
              <a:off x="4260196" y="4090958"/>
              <a:ext cx="1292609" cy="29587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IPv6 logical topology</a:t>
              </a:r>
              <a:endParaRPr lang="en-US" altLang="zh-CN" sz="1400" dirty="0">
                <a:solidFill>
                  <a:schemeClr val="tx1"/>
                </a:solidFill>
                <a:latin typeface="Huawei Sans" panose="020C0503030203020204" pitchFamily="34" charset="0"/>
              </a:endParaRPr>
            </a:p>
          </p:txBody>
        </p:sp>
        <p:sp>
          <p:nvSpPr>
            <p:cNvPr id="145" name="Oval 4"/>
            <p:cNvSpPr>
              <a:spLocks noChangeAspect="1"/>
            </p:cNvSpPr>
            <p:nvPr/>
          </p:nvSpPr>
          <p:spPr>
            <a:xfrm>
              <a:off x="4418958" y="3767212"/>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smtClean="0">
                  <a:solidFill>
                    <a:schemeClr val="tx1"/>
                  </a:solidFill>
                  <a:latin typeface="Huawei Sans" panose="020C0503030203020204" pitchFamily="34" charset="0"/>
                </a:rPr>
                <a:t>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6" name="Oval 4"/>
            <p:cNvSpPr>
              <a:spLocks noChangeAspect="1"/>
            </p:cNvSpPr>
            <p:nvPr/>
          </p:nvSpPr>
          <p:spPr>
            <a:xfrm>
              <a:off x="5107755" y="3767212"/>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dirty="0" smtClean="0">
                  <a:solidFill>
                    <a:schemeClr val="tx1"/>
                  </a:solidFill>
                  <a:latin typeface="Huawei Sans" panose="020C0503030203020204" pitchFamily="34" charset="0"/>
                </a:rPr>
                <a:t>5</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7" name="直接连接符 146"/>
            <p:cNvCxnSpPr>
              <a:endCxn id="149" idx="1"/>
            </p:cNvCxnSpPr>
            <p:nvPr/>
          </p:nvCxnSpPr>
          <p:spPr>
            <a:xfrm flipH="1" flipV="1">
              <a:off x="4807189" y="3032974"/>
              <a:ext cx="426566" cy="311640"/>
            </a:xfrm>
            <a:prstGeom prst="line">
              <a:avLst/>
            </a:prstGeom>
            <a:noFill/>
            <a:ln w="19050" cap="flat" cmpd="sng" algn="ctr">
              <a:solidFill>
                <a:srgbClr val="151515"/>
              </a:solidFill>
              <a:prstDash val="solid"/>
              <a:miter lim="800000"/>
            </a:ln>
            <a:effectLst/>
          </p:spPr>
        </p:cxnSp>
        <p:cxnSp>
          <p:nvCxnSpPr>
            <p:cNvPr id="148" name="直接连接符 147"/>
            <p:cNvCxnSpPr>
              <a:endCxn id="146" idx="0"/>
            </p:cNvCxnSpPr>
            <p:nvPr/>
          </p:nvCxnSpPr>
          <p:spPr>
            <a:xfrm>
              <a:off x="5233755" y="3596614"/>
              <a:ext cx="0" cy="170598"/>
            </a:xfrm>
            <a:prstGeom prst="line">
              <a:avLst/>
            </a:prstGeom>
            <a:noFill/>
            <a:ln w="19050" cap="flat" cmpd="sng" algn="ctr">
              <a:solidFill>
                <a:srgbClr val="151515"/>
              </a:solidFill>
              <a:prstDash val="solid"/>
              <a:miter lim="800000"/>
            </a:ln>
            <a:effectLst/>
          </p:spPr>
        </p:cxnSp>
        <p:sp>
          <p:nvSpPr>
            <p:cNvPr id="149" name="椭圆 148"/>
            <p:cNvSpPr>
              <a:spLocks noChangeAspect="1"/>
            </p:cNvSpPr>
            <p:nvPr/>
          </p:nvSpPr>
          <p:spPr>
            <a:xfrm>
              <a:off x="4770284" y="2996069"/>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smtClean="0">
                  <a:solidFill>
                    <a:schemeClr val="tx1"/>
                  </a:solidFill>
                  <a:latin typeface="Huawei Sans" panose="020C0503030203020204" pitchFamily="34" charset="0"/>
                </a:rPr>
                <a:t>1</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50" name="下箭头 63"/>
          <p:cNvSpPr/>
          <p:nvPr/>
        </p:nvSpPr>
        <p:spPr>
          <a:xfrm rot="5400000" flipV="1">
            <a:off x="3508837" y="3938107"/>
            <a:ext cx="588864" cy="500252"/>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4FBFE"/>
              </a:gs>
              <a:gs pos="100000">
                <a:schemeClr val="bg1">
                  <a:alpha val="0"/>
                </a:schemeClr>
              </a:gs>
            </a:gsLst>
            <a:lin ang="16200000" scaled="1"/>
            <a:tileRect/>
          </a:gradFill>
          <a:ln w="19050">
            <a:gradFill flip="none" rotWithShape="1">
              <a:gsLst>
                <a:gs pos="100000">
                  <a:srgbClr val="F4FBFE"/>
                </a:gs>
                <a:gs pos="31000">
                  <a:srgbClr val="99DFF9"/>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2" name="文本占位符 2"/>
          <p:cNvSpPr txBox="1">
            <a:spLocks/>
          </p:cNvSpPr>
          <p:nvPr/>
        </p:nvSpPr>
        <p:spPr bwMode="auto">
          <a:xfrm>
            <a:off x="7538967" y="2513605"/>
            <a:ext cx="3887433" cy="362250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600" dirty="0" smtClean="0">
                <a:latin typeface="Huawei Sans" panose="020C0503030203020204" pitchFamily="34" charset="0"/>
              </a:rPr>
              <a:t>IS-IS single-topology has the following problems:</a:t>
            </a:r>
            <a:endParaRPr lang="en-US" altLang="zh-CN" sz="1600" dirty="0" smtClean="0">
              <a:latin typeface="Huawei Sans" panose="020C0503030203020204" pitchFamily="34" charset="0"/>
            </a:endParaRPr>
          </a:p>
          <a:p>
            <a:pPr marL="360000" lvl="1" fontAlgn="ctr"/>
            <a:r>
              <a:rPr lang="en-US" sz="1400" dirty="0" smtClean="0">
                <a:latin typeface="Huawei Sans" panose="020C0503030203020204" pitchFamily="34" charset="0"/>
              </a:rPr>
              <a:t>In a mixed topology, routers that support the IPv4/IPv6 dual stack cannot detect the routers or links that do not support IPv6 and may still forward IPv6 packets to them. As a result, the IPv6 packets are discarded due to a forwarding failure.</a:t>
            </a:r>
            <a:endParaRPr lang="en-US" altLang="zh-CN" sz="1400" dirty="0" smtClean="0">
              <a:latin typeface="Huawei Sans" panose="020C0503030203020204" pitchFamily="34" charset="0"/>
            </a:endParaRPr>
          </a:p>
          <a:p>
            <a:pPr marL="360000" lvl="1" fontAlgn="ctr"/>
            <a:r>
              <a:rPr lang="en-US" sz="1400" dirty="0" smtClean="0">
                <a:latin typeface="Huawei Sans" panose="020C0503030203020204" pitchFamily="34" charset="0"/>
              </a:rPr>
              <a:t>Similarly, if routers and links that do not support IPv4 exist in the topology, IPv4 packets are discarded.</a:t>
            </a:r>
            <a:endParaRPr lang="en-US" altLang="zh-CN" sz="1400" dirty="0" smtClean="0">
              <a:latin typeface="Huawei Sans" panose="020C0503030203020204" pitchFamily="34" charset="0"/>
            </a:endParaRPr>
          </a:p>
        </p:txBody>
      </p:sp>
      <p:sp>
        <p:nvSpPr>
          <p:cNvPr id="154" name="Rectangle 312"/>
          <p:cNvSpPr>
            <a:spLocks noChangeArrowheads="1"/>
          </p:cNvSpPr>
          <p:nvPr/>
        </p:nvSpPr>
        <p:spPr bwMode="auto">
          <a:xfrm>
            <a:off x="435322" y="2425746"/>
            <a:ext cx="898588"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solidFill>
                  <a:srgbClr val="EC7061"/>
                </a:solidFill>
                <a:latin typeface="Huawei Sans" panose="020C0503030203020204" pitchFamily="34" charset="0"/>
              </a:rPr>
              <a:t>IS-IS</a:t>
            </a:r>
            <a:endParaRPr lang="en-US" altLang="zh-CN" sz="1600" b="1" dirty="0">
              <a:solidFill>
                <a:srgbClr val="EC7061"/>
              </a:solidFill>
              <a:latin typeface="Huawei Sans" panose="020C0503030203020204" pitchFamily="34" charset="0"/>
            </a:endParaRPr>
          </a:p>
        </p:txBody>
      </p:sp>
      <p:sp>
        <p:nvSpPr>
          <p:cNvPr id="155" name="圆角矩形标注 154"/>
          <p:cNvSpPr/>
          <p:nvPr/>
        </p:nvSpPr>
        <p:spPr>
          <a:xfrm>
            <a:off x="5757862" y="4608665"/>
            <a:ext cx="1654390" cy="773534"/>
          </a:xfrm>
          <a:prstGeom prst="wedgeRoundRectCallout">
            <a:avLst>
              <a:gd name="adj1" fmla="val -71180"/>
              <a:gd name="adj2" fmla="val -9897"/>
              <a:gd name="adj3" fmla="val 16667"/>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oAutofit/>
          </a:bodyPr>
          <a:lstStyle/>
          <a:p>
            <a:pPr fontAlgn="ctr">
              <a:spcAft>
                <a:spcPts val="600"/>
              </a:spcAft>
            </a:pPr>
            <a:r>
              <a:rPr lang="en-US" sz="1200" dirty="0" smtClean="0">
                <a:solidFill>
                  <a:prstClr val="black"/>
                </a:solidFill>
                <a:latin typeface="Huawei Sans" panose="020C0503030203020204" pitchFamily="34" charset="0"/>
              </a:rPr>
              <a:t>R3 does not support IPv6 and discards the IPv6 packets received from R1.</a:t>
            </a: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54" name="Rectangle 312"/>
          <p:cNvSpPr>
            <a:spLocks noChangeArrowheads="1"/>
          </p:cNvSpPr>
          <p:nvPr/>
        </p:nvSpPr>
        <p:spPr bwMode="auto">
          <a:xfrm>
            <a:off x="2219448" y="3421334"/>
            <a:ext cx="1296640" cy="433977"/>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400" dirty="0" smtClean="0">
                <a:latin typeface="Huawei Sans" panose="020C0503030203020204" pitchFamily="34" charset="0"/>
              </a:rPr>
              <a:t>R3 (IPv4)</a:t>
            </a:r>
            <a:endParaRPr lang="en-US" altLang="zh-CN" sz="1400" dirty="0">
              <a:latin typeface="Huawei Sans" panose="020C0503030203020204" pitchFamily="34" charset="0"/>
            </a:endParaRPr>
          </a:p>
        </p:txBody>
      </p:sp>
      <p:sp>
        <p:nvSpPr>
          <p:cNvPr id="55" name="Rectangle 312"/>
          <p:cNvSpPr>
            <a:spLocks noChangeArrowheads="1"/>
          </p:cNvSpPr>
          <p:nvPr/>
        </p:nvSpPr>
        <p:spPr bwMode="auto">
          <a:xfrm>
            <a:off x="426038" y="5237721"/>
            <a:ext cx="1537545" cy="433977"/>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400" dirty="0" smtClean="0">
                <a:latin typeface="Huawei Sans" panose="020C0503030203020204" pitchFamily="34" charset="0"/>
              </a:rPr>
              <a:t>R4 (IPv4/IPv6)</a:t>
            </a:r>
            <a:endParaRPr lang="en-US" sz="1400" dirty="0">
              <a:latin typeface="Huawei Sans" panose="020C0503030203020204" pitchFamily="34" charset="0"/>
            </a:endParaRPr>
          </a:p>
        </p:txBody>
      </p:sp>
      <p:sp>
        <p:nvSpPr>
          <p:cNvPr id="56" name="Rectangle 312"/>
          <p:cNvSpPr>
            <a:spLocks noChangeArrowheads="1"/>
          </p:cNvSpPr>
          <p:nvPr/>
        </p:nvSpPr>
        <p:spPr bwMode="auto">
          <a:xfrm>
            <a:off x="1971995" y="5205715"/>
            <a:ext cx="1386887" cy="433977"/>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400" dirty="0" smtClean="0">
                <a:latin typeface="Huawei Sans" panose="020C0503030203020204" pitchFamily="34" charset="0"/>
              </a:rPr>
              <a:t>R5 (IPv4/IPv6)</a:t>
            </a:r>
            <a:endParaRPr lang="en-US" sz="1400" dirty="0">
              <a:latin typeface="Huawei Sans" panose="020C0503030203020204" pitchFamily="34" charset="0"/>
            </a:endParaRPr>
          </a:p>
        </p:txBody>
      </p:sp>
      <p:pic>
        <p:nvPicPr>
          <p:cNvPr id="53" name="Picture 2" descr="G:\做的项目\公共\扁平图标切换\更新2015_01_21\oss扁平图标库2015_01_21更新-04.png"/>
          <p:cNvPicPr>
            <a:picLocks noChangeAspect="1" noChangeArrowheads="1"/>
          </p:cNvPicPr>
          <p:nvPr/>
        </p:nvPicPr>
        <p:blipFill>
          <a:blip r:embed="rId3" cstate="print">
            <a:duotone>
              <a:srgbClr val="EC7061">
                <a:shade val="45000"/>
                <a:satMod val="135000"/>
              </a:srgbClr>
              <a:prstClr val="white"/>
            </a:duotone>
          </a:blip>
          <a:stretch>
            <a:fillRect/>
          </a:stretch>
        </p:blipFill>
        <p:spPr bwMode="auto">
          <a:xfrm>
            <a:off x="2396462" y="3794834"/>
            <a:ext cx="541201" cy="442800"/>
          </a:xfrm>
          <a:prstGeom prst="rect">
            <a:avLst/>
          </a:prstGeom>
          <a:noFill/>
        </p:spPr>
      </p:pic>
      <p:sp>
        <p:nvSpPr>
          <p:cNvPr id="59" name="Oval 4"/>
          <p:cNvSpPr>
            <a:spLocks noChangeAspect="1"/>
          </p:cNvSpPr>
          <p:nvPr/>
        </p:nvSpPr>
        <p:spPr>
          <a:xfrm>
            <a:off x="5077699" y="4828162"/>
            <a:ext cx="252000" cy="25200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0" cap="none" spc="0" normalizeH="0" baseline="0" noProof="0" dirty="0" smtClean="0">
                <a:ln>
                  <a:noFill/>
                </a:ln>
                <a:solidFill>
                  <a:prstClr val="white"/>
                </a:solidFill>
                <a:effectLst/>
                <a:uLnTx/>
                <a:uFillTx/>
                <a:latin typeface="Huawei Sans"/>
                <a:ea typeface="方正兰亭黑简体"/>
                <a:cs typeface="+mn-cs"/>
                <a:sym typeface="Huawei Sans" panose="020C0503030203020204" pitchFamily="34" charset="0"/>
              </a:rPr>
              <a:t>3</a:t>
            </a:r>
            <a:endParaRPr kumimoji="0" lang="zh-CN" altLang="en-US" sz="1400" b="1" i="0" u="none" strike="noStrike" kern="0" cap="none" spc="0" normalizeH="0" baseline="0" noProof="0" dirty="0" smtClean="0">
              <a:ln>
                <a:noFill/>
              </a:ln>
              <a:solidFill>
                <a:prstClr val="white"/>
              </a:solidFill>
              <a:effectLst/>
              <a:uLnTx/>
              <a:uFillTx/>
              <a:latin typeface="Huawei Sans"/>
              <a:ea typeface="方正兰亭黑简体"/>
              <a:cs typeface="+mn-cs"/>
              <a:sym typeface="Huawei Sans" panose="020C0503030203020204" pitchFamily="34" charset="0"/>
            </a:endParaRPr>
          </a:p>
        </p:txBody>
      </p:sp>
      <p:sp>
        <p:nvSpPr>
          <p:cNvPr id="61" name="Oval 4"/>
          <p:cNvSpPr>
            <a:spLocks noChangeAspect="1"/>
          </p:cNvSpPr>
          <p:nvPr/>
        </p:nvSpPr>
        <p:spPr>
          <a:xfrm>
            <a:off x="5660070" y="5762338"/>
            <a:ext cx="252000" cy="252000"/>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dirty="0" smtClean="0">
              <a:ln>
                <a:noFill/>
              </a:ln>
              <a:solidFill>
                <a:prstClr val="white"/>
              </a:solidFill>
              <a:effectLst/>
              <a:uLnTx/>
              <a:uFillTx/>
              <a:latin typeface="Huawei Sans"/>
              <a:ea typeface="方正兰亭黑简体"/>
              <a:cs typeface="+mn-cs"/>
              <a:sym typeface="Huawei Sans" panose="020C0503030203020204" pitchFamily="34" charset="0"/>
            </a:endParaRPr>
          </a:p>
        </p:txBody>
      </p:sp>
    </p:spTree>
    <p:extLst>
      <p:ext uri="{BB962C8B-B14F-4D97-AF65-F5344CB8AC3E}">
        <p14:creationId xmlns:p14="http://schemas.microsoft.com/office/powerpoint/2010/main" val="3119950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P spid="15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The IS-IS multi-topology (MT) feature indicates that multiple independent IP topologies run in an IS-IS domain. For example, IPv4 and IPv6 topologies are not considered as a single integrated topology. This ensures that IS-IS routes are calculated for both IPv4 and IPv6 networks. Based on the IP versions supported by links, separate SPF calculation is performed in each topology to shield networks from each other.</a:t>
            </a:r>
            <a:endParaRPr lang="en-US" altLang="zh-CN" sz="2000" dirty="0" smtClean="0">
              <a:latin typeface="Huawei Sans" panose="020C0503030203020204" pitchFamily="34" charset="0"/>
            </a:endParaRPr>
          </a:p>
          <a:p>
            <a:pPr fontAlgn="ctr"/>
            <a:r>
              <a:rPr lang="en-US" sz="2000" dirty="0" smtClean="0">
                <a:latin typeface="Huawei Sans" panose="020C0503030203020204" pitchFamily="34" charset="0"/>
              </a:rPr>
              <a:t>IS-IS MT implementation</a:t>
            </a:r>
          </a:p>
          <a:p>
            <a:pPr lvl="1" fontAlgn="ctr"/>
            <a:r>
              <a:rPr lang="en-US" sz="1800" dirty="0" smtClean="0">
                <a:latin typeface="Huawei Sans" panose="020C0503030203020204" pitchFamily="34" charset="0"/>
              </a:rPr>
              <a:t>Topology establishment: Neighbor relationships are established through packet exchange to set up multiple topologies.</a:t>
            </a:r>
          </a:p>
          <a:p>
            <a:pPr lvl="1" fontAlgn="ctr"/>
            <a:r>
              <a:rPr lang="en-US" sz="1800" dirty="0" smtClean="0">
                <a:latin typeface="Huawei Sans" panose="020C0503030203020204" pitchFamily="34" charset="0"/>
              </a:rPr>
              <a:t>SPF calculation: SPF calculation is performed in each topology.</a:t>
            </a:r>
          </a:p>
          <a:p>
            <a:pPr fontAlgn="ctr"/>
            <a:endParaRPr lang="en-US" altLang="zh-CN" sz="2000" dirty="0" smtClean="0">
              <a:latin typeface="Huawei Sans" panose="020C0503030203020204" pitchFamily="34" charset="0"/>
            </a:endParaRPr>
          </a:p>
          <a:p>
            <a:pPr fontAlgn="ctr"/>
            <a:endParaRPr lang="en-US" altLang="zh-CN"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IS-IS Multi-Topology Overview</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180578013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nSpc>
                <a:spcPct val="100000"/>
              </a:lnSpc>
            </a:pPr>
            <a:r>
              <a:rPr lang="en-US" sz="2000" dirty="0"/>
              <a:t>IS-IS defines new TLVs, which contain MT information, </a:t>
            </a:r>
            <a:r>
              <a:rPr lang="en-US" sz="2000" dirty="0" smtClean="0">
                <a:latin typeface="Huawei Sans" panose="020C0503030203020204" pitchFamily="34" charset="0"/>
              </a:rPr>
              <a:t>that is, information about the topologies to which interfaces belong. The advertisement of MT information enables the network to perform separate SPF calculations for different topologies, implementing topology separation.</a:t>
            </a:r>
          </a:p>
          <a:p>
            <a:pPr fontAlgn="ctr">
              <a:lnSpc>
                <a:spcPct val="100000"/>
              </a:lnSpc>
            </a:pPr>
            <a:r>
              <a:rPr lang="en-US" sz="2000" dirty="0" smtClean="0">
                <a:latin typeface="Huawei Sans" panose="020C0503030203020204" pitchFamily="34" charset="0"/>
              </a:rPr>
              <a:t>Multi-Topology TLV 229</a:t>
            </a:r>
            <a:endParaRPr lang="en-US" altLang="zh-CN" sz="2000" dirty="0" smtClean="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IS-IS MT Implementation</a:t>
            </a:r>
            <a:endParaRPr lang="en-US" altLang="zh-CN" dirty="0">
              <a:latin typeface="Huawei Sans" panose="020C0503030203020204" pitchFamily="34" charset="0"/>
            </a:endParaRPr>
          </a:p>
        </p:txBody>
      </p:sp>
      <p:graphicFrame>
        <p:nvGraphicFramePr>
          <p:cNvPr id="52" name="表格 51"/>
          <p:cNvGraphicFramePr>
            <a:graphicFrameLocks noGrp="1"/>
          </p:cNvGraphicFramePr>
          <p:nvPr>
            <p:extLst>
              <p:ext uri="{D42A27DB-BD31-4B8C-83A1-F6EECF244321}">
                <p14:modId xmlns:p14="http://schemas.microsoft.com/office/powerpoint/2010/main" val="788777349"/>
              </p:ext>
            </p:extLst>
          </p:nvPr>
        </p:nvGraphicFramePr>
        <p:xfrm>
          <a:off x="806321" y="3053150"/>
          <a:ext cx="5040060" cy="609600"/>
        </p:xfrm>
        <a:graphic>
          <a:graphicData uri="http://schemas.openxmlformats.org/drawingml/2006/table">
            <a:tbl>
              <a:tblPr firstRow="1" bandRow="1"/>
              <a:tblGrid>
                <a:gridCol w="1219550"/>
                <a:gridCol w="1248016"/>
                <a:gridCol w="321562"/>
                <a:gridCol w="321562"/>
                <a:gridCol w="551249"/>
                <a:gridCol w="1378121"/>
              </a:tblGrid>
              <a:tr h="222014">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Type=229</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Length</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O</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A</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R</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MT ID</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222014">
                <a:tc gridSpan="6">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54" name="圆角矩形 75"/>
          <p:cNvSpPr/>
          <p:nvPr/>
        </p:nvSpPr>
        <p:spPr>
          <a:xfrm>
            <a:off x="730424" y="3707366"/>
            <a:ext cx="5275824" cy="2406340"/>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marL="177800" indent="-177800" algn="just" fontAlgn="ctr">
              <a:lnSpc>
                <a:spcPct val="125000"/>
              </a:lnSpc>
              <a:spcBef>
                <a:spcPts val="0"/>
              </a:spcBef>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Key fields are described as follows:</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Type: indicates the TLV type and occupies 8 bits. The value is 229 (0xE5), indicating support for MT.</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O: Overload bit, which occupies 1 bit.</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A: Attach bit, which occupies 1 bit.</a:t>
            </a:r>
            <a:endParaRPr lang="en-US" altLang="zh-CN"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360000" indent="-180000" algn="just" fontAlgn="ctr">
              <a:lnSpc>
                <a:spcPct val="125000"/>
              </a:lnSpc>
              <a:spcBef>
                <a:spcPts val="0"/>
              </a:spcBef>
              <a:spcAft>
                <a:spcPts val="600"/>
              </a:spcAft>
              <a:buFont typeface="Huawei Sans" panose="020C0503030203020204" pitchFamily="34" charset="0"/>
              <a:buChar char="▫"/>
            </a:pPr>
            <a:r>
              <a:rPr lang="en-US" sz="1400" dirty="0" smtClean="0">
                <a:solidFill>
                  <a:prstClr val="black"/>
                </a:solidFill>
                <a:latin typeface="Huawei Sans" panose="020C0503030203020204" pitchFamily="34" charset="0"/>
              </a:rPr>
              <a:t>MT ID: indicates the topology to which the interface belongs, and occupies 12 bits.</a:t>
            </a:r>
            <a:endParaRPr lang="en-US" altLang="zh-CN"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椭圆 56"/>
          <p:cNvSpPr/>
          <p:nvPr/>
        </p:nvSpPr>
        <p:spPr>
          <a:xfrm>
            <a:off x="7058887" y="2298531"/>
            <a:ext cx="3898492" cy="3696576"/>
          </a:xfrm>
          <a:prstGeom prst="ellipse">
            <a:avLst/>
          </a:prstGeom>
          <a:solidFill>
            <a:srgbClr val="F4FBFE"/>
          </a:solidFill>
          <a:ln w="2857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p:cNvGrpSpPr/>
          <p:nvPr/>
        </p:nvGrpSpPr>
        <p:grpSpPr>
          <a:xfrm>
            <a:off x="8320278" y="2516720"/>
            <a:ext cx="1375056" cy="1563061"/>
            <a:chOff x="4222542" y="2944928"/>
            <a:chExt cx="1375056" cy="1563061"/>
          </a:xfrm>
        </p:grpSpPr>
        <p:sp>
          <p:nvSpPr>
            <p:cNvPr id="61" name="圆角矩形 60"/>
            <p:cNvSpPr/>
            <p:nvPr/>
          </p:nvSpPr>
          <p:spPr>
            <a:xfrm>
              <a:off x="4222542" y="2944928"/>
              <a:ext cx="1375056" cy="1563061"/>
            </a:xfrm>
            <a:prstGeom prst="roundRect">
              <a:avLst>
                <a:gd name="adj" fmla="val 4925"/>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4"/>
            <p:cNvSpPr>
              <a:spLocks noChangeAspect="1"/>
            </p:cNvSpPr>
            <p:nvPr/>
          </p:nvSpPr>
          <p:spPr>
            <a:xfrm>
              <a:off x="4418958" y="334461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smtClean="0">
                  <a:solidFill>
                    <a:schemeClr val="tx1"/>
                  </a:solidFill>
                  <a:latin typeface="Huawei Sans" panose="020C0503030203020204" pitchFamily="34" charset="0"/>
                </a:rPr>
                <a:t>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Oval 4"/>
            <p:cNvSpPr>
              <a:spLocks noChangeAspect="1"/>
            </p:cNvSpPr>
            <p:nvPr/>
          </p:nvSpPr>
          <p:spPr>
            <a:xfrm>
              <a:off x="5107755" y="334461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dirty="0" smtClean="0">
                  <a:solidFill>
                    <a:schemeClr val="tx1"/>
                  </a:solidFill>
                  <a:latin typeface="Huawei Sans" panose="020C0503030203020204" pitchFamily="34" charset="0"/>
                </a:rPr>
                <a:t>3</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4" name="直接连接符 63"/>
            <p:cNvCxnSpPr>
              <a:stCxn id="72" idx="7"/>
              <a:endCxn id="62" idx="0"/>
            </p:cNvCxnSpPr>
            <p:nvPr/>
          </p:nvCxnSpPr>
          <p:spPr>
            <a:xfrm flipH="1">
              <a:off x="4544958" y="3032974"/>
              <a:ext cx="440421" cy="311640"/>
            </a:xfrm>
            <a:prstGeom prst="line">
              <a:avLst/>
            </a:prstGeom>
            <a:noFill/>
            <a:ln w="19050" cap="flat" cmpd="sng" algn="ctr">
              <a:solidFill>
                <a:srgbClr val="151515"/>
              </a:solidFill>
              <a:prstDash val="solid"/>
              <a:miter lim="800000"/>
            </a:ln>
            <a:effectLst/>
          </p:spPr>
        </p:cxnSp>
        <p:cxnSp>
          <p:nvCxnSpPr>
            <p:cNvPr id="65" name="直接连接符 64"/>
            <p:cNvCxnSpPr>
              <a:stCxn id="62" idx="4"/>
              <a:endCxn id="67" idx="0"/>
            </p:cNvCxnSpPr>
            <p:nvPr/>
          </p:nvCxnSpPr>
          <p:spPr>
            <a:xfrm>
              <a:off x="4544958" y="3596614"/>
              <a:ext cx="0" cy="170598"/>
            </a:xfrm>
            <a:prstGeom prst="line">
              <a:avLst/>
            </a:prstGeom>
            <a:noFill/>
            <a:ln w="19050" cap="flat" cmpd="sng" algn="ctr">
              <a:solidFill>
                <a:srgbClr val="151515"/>
              </a:solidFill>
              <a:prstDash val="solid"/>
              <a:miter lim="800000"/>
            </a:ln>
            <a:effectLst/>
          </p:spPr>
        </p:cxnSp>
        <p:sp>
          <p:nvSpPr>
            <p:cNvPr id="66" name="圆角矩形 65"/>
            <p:cNvSpPr/>
            <p:nvPr/>
          </p:nvSpPr>
          <p:spPr>
            <a:xfrm>
              <a:off x="4260196" y="4090958"/>
              <a:ext cx="1292609" cy="29587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IPv4 logical topology</a:t>
              </a:r>
              <a:endParaRPr lang="en-US" altLang="zh-CN" sz="1400" dirty="0">
                <a:solidFill>
                  <a:schemeClr val="tx1"/>
                </a:solidFill>
                <a:latin typeface="Huawei Sans" panose="020C0503030203020204" pitchFamily="34" charset="0"/>
              </a:endParaRPr>
            </a:p>
          </p:txBody>
        </p:sp>
        <p:sp>
          <p:nvSpPr>
            <p:cNvPr id="67" name="Oval 4"/>
            <p:cNvSpPr>
              <a:spLocks noChangeAspect="1"/>
            </p:cNvSpPr>
            <p:nvPr/>
          </p:nvSpPr>
          <p:spPr>
            <a:xfrm>
              <a:off x="4418958" y="3767212"/>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smtClean="0">
                  <a:solidFill>
                    <a:schemeClr val="tx1"/>
                  </a:solidFill>
                  <a:latin typeface="Huawei Sans" panose="020C0503030203020204" pitchFamily="34" charset="0"/>
                </a:rPr>
                <a:t>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Oval 4"/>
            <p:cNvSpPr>
              <a:spLocks noChangeAspect="1"/>
            </p:cNvSpPr>
            <p:nvPr/>
          </p:nvSpPr>
          <p:spPr>
            <a:xfrm>
              <a:off x="5107755" y="3767212"/>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dirty="0" smtClean="0">
                  <a:solidFill>
                    <a:schemeClr val="tx1"/>
                  </a:solidFill>
                  <a:latin typeface="Huawei Sans" panose="020C0503030203020204" pitchFamily="34" charset="0"/>
                </a:rPr>
                <a:t>5</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连接符 69"/>
            <p:cNvCxnSpPr>
              <a:stCxn id="63" idx="0"/>
              <a:endCxn id="72" idx="1"/>
            </p:cNvCxnSpPr>
            <p:nvPr/>
          </p:nvCxnSpPr>
          <p:spPr>
            <a:xfrm flipH="1" flipV="1">
              <a:off x="4807189" y="3032974"/>
              <a:ext cx="426566" cy="311640"/>
            </a:xfrm>
            <a:prstGeom prst="line">
              <a:avLst/>
            </a:prstGeom>
            <a:noFill/>
            <a:ln w="19050" cap="flat" cmpd="sng" algn="ctr">
              <a:solidFill>
                <a:srgbClr val="151515"/>
              </a:solidFill>
              <a:prstDash val="solid"/>
              <a:miter lim="800000"/>
            </a:ln>
            <a:effectLst/>
          </p:spPr>
        </p:cxnSp>
        <p:cxnSp>
          <p:nvCxnSpPr>
            <p:cNvPr id="71" name="直接连接符 70"/>
            <p:cNvCxnSpPr>
              <a:stCxn id="63" idx="4"/>
              <a:endCxn id="69" idx="0"/>
            </p:cNvCxnSpPr>
            <p:nvPr/>
          </p:nvCxnSpPr>
          <p:spPr>
            <a:xfrm>
              <a:off x="5233755" y="3596614"/>
              <a:ext cx="0" cy="170598"/>
            </a:xfrm>
            <a:prstGeom prst="line">
              <a:avLst/>
            </a:prstGeom>
            <a:noFill/>
            <a:ln w="19050" cap="flat" cmpd="sng" algn="ctr">
              <a:solidFill>
                <a:srgbClr val="151515"/>
              </a:solidFill>
              <a:prstDash val="solid"/>
              <a:miter lim="800000"/>
            </a:ln>
            <a:effectLst/>
          </p:spPr>
        </p:cxnSp>
        <p:sp>
          <p:nvSpPr>
            <p:cNvPr id="72" name="椭圆 71"/>
            <p:cNvSpPr>
              <a:spLocks noChangeAspect="1"/>
            </p:cNvSpPr>
            <p:nvPr/>
          </p:nvSpPr>
          <p:spPr>
            <a:xfrm>
              <a:off x="4770284" y="2996069"/>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smtClean="0">
                  <a:solidFill>
                    <a:schemeClr val="tx1"/>
                  </a:solidFill>
                  <a:latin typeface="Huawei Sans" panose="020C0503030203020204" pitchFamily="34" charset="0"/>
                </a:rPr>
                <a:t>1</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73" name="组合 72"/>
          <p:cNvGrpSpPr/>
          <p:nvPr/>
        </p:nvGrpSpPr>
        <p:grpSpPr>
          <a:xfrm>
            <a:off x="8320278" y="4313774"/>
            <a:ext cx="1375056" cy="1563061"/>
            <a:chOff x="4222542" y="2923077"/>
            <a:chExt cx="1375056" cy="1563061"/>
          </a:xfrm>
        </p:grpSpPr>
        <p:sp>
          <p:nvSpPr>
            <p:cNvPr id="74" name="圆角矩形 73"/>
            <p:cNvSpPr/>
            <p:nvPr/>
          </p:nvSpPr>
          <p:spPr>
            <a:xfrm>
              <a:off x="4222542" y="2923077"/>
              <a:ext cx="1375056" cy="1563061"/>
            </a:xfrm>
            <a:prstGeom prst="roundRect">
              <a:avLst>
                <a:gd name="adj" fmla="val 4925"/>
              </a:avLst>
            </a:prstGeom>
            <a:solidFill>
              <a:schemeClr val="bg1"/>
            </a:solidFill>
            <a:ln w="12700" cap="flat" cmpd="sng" algn="ctr">
              <a:solidFill>
                <a:schemeClr val="bg1">
                  <a:lumMod val="7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Oval 4"/>
            <p:cNvSpPr>
              <a:spLocks noChangeAspect="1"/>
            </p:cNvSpPr>
            <p:nvPr/>
          </p:nvSpPr>
          <p:spPr>
            <a:xfrm>
              <a:off x="4418958" y="3344614"/>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smtClean="0">
                  <a:solidFill>
                    <a:schemeClr val="tx1"/>
                  </a:solidFill>
                  <a:latin typeface="Huawei Sans" panose="020C0503030203020204" pitchFamily="34" charset="0"/>
                </a:rPr>
                <a:t>2</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7" name="直接连接符 76"/>
            <p:cNvCxnSpPr>
              <a:stCxn id="84" idx="7"/>
              <a:endCxn id="75" idx="0"/>
            </p:cNvCxnSpPr>
            <p:nvPr/>
          </p:nvCxnSpPr>
          <p:spPr>
            <a:xfrm flipH="1">
              <a:off x="4544958" y="3032974"/>
              <a:ext cx="440421" cy="311640"/>
            </a:xfrm>
            <a:prstGeom prst="line">
              <a:avLst/>
            </a:prstGeom>
            <a:noFill/>
            <a:ln w="19050" cap="flat" cmpd="sng" algn="ctr">
              <a:solidFill>
                <a:srgbClr val="151515"/>
              </a:solidFill>
              <a:prstDash val="solid"/>
              <a:miter lim="800000"/>
            </a:ln>
            <a:effectLst/>
          </p:spPr>
        </p:cxnSp>
        <p:cxnSp>
          <p:nvCxnSpPr>
            <p:cNvPr id="78" name="直接连接符 77"/>
            <p:cNvCxnSpPr>
              <a:stCxn id="75" idx="4"/>
              <a:endCxn id="80" idx="0"/>
            </p:cNvCxnSpPr>
            <p:nvPr/>
          </p:nvCxnSpPr>
          <p:spPr>
            <a:xfrm>
              <a:off x="4544958" y="3596614"/>
              <a:ext cx="0" cy="170598"/>
            </a:xfrm>
            <a:prstGeom prst="line">
              <a:avLst/>
            </a:prstGeom>
            <a:noFill/>
            <a:ln w="19050" cap="flat" cmpd="sng" algn="ctr">
              <a:solidFill>
                <a:srgbClr val="151515"/>
              </a:solidFill>
              <a:prstDash val="solid"/>
              <a:miter lim="800000"/>
            </a:ln>
            <a:effectLst/>
          </p:spPr>
        </p:cxnSp>
        <p:sp>
          <p:nvSpPr>
            <p:cNvPr id="79" name="圆角矩形 78"/>
            <p:cNvSpPr/>
            <p:nvPr/>
          </p:nvSpPr>
          <p:spPr>
            <a:xfrm>
              <a:off x="4260196" y="4090958"/>
              <a:ext cx="1292609" cy="295876"/>
            </a:xfrm>
            <a:prstGeom prst="round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smtClean="0">
                  <a:solidFill>
                    <a:schemeClr val="tx1"/>
                  </a:solidFill>
                  <a:latin typeface="Huawei Sans" panose="020C0503030203020204" pitchFamily="34" charset="0"/>
                </a:rPr>
                <a:t>IPv6 logical topology</a:t>
              </a:r>
              <a:endParaRPr lang="en-US" altLang="zh-CN" sz="1400" dirty="0">
                <a:solidFill>
                  <a:schemeClr val="tx1"/>
                </a:solidFill>
                <a:latin typeface="Huawei Sans" panose="020C0503030203020204" pitchFamily="34" charset="0"/>
              </a:endParaRPr>
            </a:p>
          </p:txBody>
        </p:sp>
        <p:sp>
          <p:nvSpPr>
            <p:cNvPr id="80" name="Oval 4"/>
            <p:cNvSpPr>
              <a:spLocks noChangeAspect="1"/>
            </p:cNvSpPr>
            <p:nvPr/>
          </p:nvSpPr>
          <p:spPr>
            <a:xfrm>
              <a:off x="4418958" y="3767212"/>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smtClean="0">
                  <a:solidFill>
                    <a:schemeClr val="tx1"/>
                  </a:solidFill>
                  <a:latin typeface="Huawei Sans" panose="020C0503030203020204" pitchFamily="34" charset="0"/>
                </a:rPr>
                <a:t>4</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Oval 4"/>
            <p:cNvSpPr>
              <a:spLocks noChangeAspect="1"/>
            </p:cNvSpPr>
            <p:nvPr/>
          </p:nvSpPr>
          <p:spPr>
            <a:xfrm>
              <a:off x="5107755" y="3767212"/>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dirty="0" smtClean="0">
                  <a:solidFill>
                    <a:schemeClr val="tx1"/>
                  </a:solidFill>
                  <a:latin typeface="Huawei Sans" panose="020C0503030203020204" pitchFamily="34" charset="0"/>
                </a:rPr>
                <a:t>5</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2" name="直接连接符 81"/>
            <p:cNvCxnSpPr>
              <a:endCxn id="84" idx="1"/>
            </p:cNvCxnSpPr>
            <p:nvPr/>
          </p:nvCxnSpPr>
          <p:spPr>
            <a:xfrm flipH="1" flipV="1">
              <a:off x="4807189" y="3032974"/>
              <a:ext cx="426566" cy="311640"/>
            </a:xfrm>
            <a:prstGeom prst="line">
              <a:avLst/>
            </a:prstGeom>
            <a:noFill/>
            <a:ln w="19050" cap="flat" cmpd="sng" algn="ctr">
              <a:solidFill>
                <a:srgbClr val="151515"/>
              </a:solidFill>
              <a:prstDash val="solid"/>
              <a:miter lim="800000"/>
            </a:ln>
            <a:effectLst/>
          </p:spPr>
        </p:cxnSp>
        <p:cxnSp>
          <p:nvCxnSpPr>
            <p:cNvPr id="83" name="直接连接符 82"/>
            <p:cNvCxnSpPr>
              <a:stCxn id="80" idx="6"/>
              <a:endCxn id="81" idx="2"/>
            </p:cNvCxnSpPr>
            <p:nvPr/>
          </p:nvCxnSpPr>
          <p:spPr>
            <a:xfrm>
              <a:off x="4670958" y="3893212"/>
              <a:ext cx="436797" cy="0"/>
            </a:xfrm>
            <a:prstGeom prst="line">
              <a:avLst/>
            </a:prstGeom>
            <a:noFill/>
            <a:ln w="19050" cap="flat" cmpd="sng" algn="ctr">
              <a:solidFill>
                <a:srgbClr val="151515"/>
              </a:solidFill>
              <a:prstDash val="solid"/>
              <a:miter lim="800000"/>
            </a:ln>
            <a:effectLst/>
          </p:spPr>
        </p:cxnSp>
        <p:sp>
          <p:nvSpPr>
            <p:cNvPr id="84" name="椭圆 83"/>
            <p:cNvSpPr>
              <a:spLocks noChangeAspect="1"/>
            </p:cNvSpPr>
            <p:nvPr/>
          </p:nvSpPr>
          <p:spPr>
            <a:xfrm>
              <a:off x="4770284" y="2996069"/>
              <a:ext cx="252000" cy="252000"/>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dirty="0" smtClean="0">
                  <a:solidFill>
                    <a:schemeClr val="tx1"/>
                  </a:solidFill>
                  <a:latin typeface="Huawei Sans" panose="020C0503030203020204" pitchFamily="34" charset="0"/>
                </a:rPr>
                <a:t>1</a:t>
              </a: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86" name="圆角矩形标注 85"/>
          <p:cNvSpPr/>
          <p:nvPr/>
        </p:nvSpPr>
        <p:spPr>
          <a:xfrm>
            <a:off x="9874600" y="4964289"/>
            <a:ext cx="1774061" cy="725179"/>
          </a:xfrm>
          <a:prstGeom prst="wedgeRoundRectCallout">
            <a:avLst>
              <a:gd name="adj1" fmla="val -68947"/>
              <a:gd name="adj2" fmla="val -55221"/>
              <a:gd name="adj3" fmla="val 16667"/>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spcAft>
                <a:spcPts val="600"/>
              </a:spcAft>
            </a:pPr>
            <a:r>
              <a:rPr lang="en-US" sz="1200" dirty="0" smtClean="0">
                <a:solidFill>
                  <a:prstClr val="black"/>
                </a:solidFill>
                <a:latin typeface="Huawei Sans" panose="020C0503030203020204" pitchFamily="34" charset="0"/>
              </a:rPr>
              <a:t>R3 does not support IPv6 and therefore does not exist in the IPv6 SPT.</a:t>
            </a:r>
            <a:endParaRPr lang="en-US" altLang="zh-CN" sz="1200" dirty="0">
              <a:solidFill>
                <a:prstClr val="black"/>
              </a:solidFill>
              <a:latin typeface="Huawei Sans" panose="020C0503030203020204" pitchFamily="34" charset="0"/>
              <a:ea typeface="方正兰亭黑简体" panose="02000000000000000000" pitchFamily="2" charset="-122"/>
            </a:endParaRPr>
          </a:p>
        </p:txBody>
      </p:sp>
      <p:sp>
        <p:nvSpPr>
          <p:cNvPr id="31" name="圆角矩形 75"/>
          <p:cNvSpPr/>
          <p:nvPr/>
        </p:nvSpPr>
        <p:spPr>
          <a:xfrm>
            <a:off x="6006247" y="6044516"/>
            <a:ext cx="6404827" cy="365809"/>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36000" rIns="108000" bIns="36000" rtlCol="0" anchor="t" anchorCtr="0">
            <a:noAutofit/>
          </a:bodyPr>
          <a:lstStyle/>
          <a:p>
            <a:pPr fontAlgn="ctr">
              <a:lnSpc>
                <a:spcPct val="125000"/>
              </a:lnSpc>
              <a:spcBef>
                <a:spcPts val="0"/>
              </a:spcBef>
              <a:spcAft>
                <a:spcPts val="600"/>
              </a:spcAft>
            </a:pPr>
            <a:r>
              <a:rPr lang="en-US" sz="1300" dirty="0" smtClean="0">
                <a:solidFill>
                  <a:prstClr val="black"/>
                </a:solidFill>
                <a:latin typeface="Huawei Sans" panose="020C0503030203020204" pitchFamily="34" charset="0"/>
              </a:rPr>
              <a:t>IS-IS calculates a separate topology for each of the IPv4 and IPv6 networks.</a:t>
            </a:r>
            <a:endParaRPr lang="en-US" altLang="zh-CN" sz="13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85761148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pPr fontAlgn="ctr"/>
            <a:r>
              <a:rPr lang="en-US" dirty="0" smtClean="0">
                <a:latin typeface="Huawei Sans" panose="020C0503030203020204" pitchFamily="34" charset="0"/>
              </a:rPr>
              <a:t>Basic IS-IS (IPv6) Configuration Commands</a:t>
            </a:r>
            <a:endParaRPr lang="en-US" altLang="zh-CN" dirty="0">
              <a:latin typeface="Huawei Sans" panose="020C0503030203020204" pitchFamily="34" charset="0"/>
            </a:endParaRPr>
          </a:p>
        </p:txBody>
      </p:sp>
      <p:sp>
        <p:nvSpPr>
          <p:cNvPr id="4" name="矩形 3"/>
          <p:cNvSpPr/>
          <p:nvPr/>
        </p:nvSpPr>
        <p:spPr>
          <a:xfrm>
            <a:off x="1031917" y="1797459"/>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[Huawei-isis-1] </a:t>
            </a:r>
            <a:r>
              <a:rPr lang="en-US" sz="1600" b="1" dirty="0" smtClean="0">
                <a:latin typeface="Huawei Sans" panose="020C0503030203020204" pitchFamily="34" charset="0"/>
              </a:rPr>
              <a:t>ipv6 enable</a:t>
            </a:r>
            <a:r>
              <a:rPr lang="en-US" sz="1600" dirty="0" smtClean="0">
                <a:latin typeface="Huawei Sans" panose="020C0503030203020204" pitchFamily="34" charset="0"/>
              </a:rPr>
              <a:t> [ </a:t>
            </a:r>
            <a:r>
              <a:rPr lang="en-US" sz="1600" b="1" dirty="0" smtClean="0">
                <a:latin typeface="Huawei Sans" panose="020C0503030203020204" pitchFamily="34" charset="0"/>
              </a:rPr>
              <a:t>topology</a:t>
            </a:r>
            <a:r>
              <a:rPr lang="en-US" sz="1600" dirty="0" smtClean="0">
                <a:latin typeface="Huawei Sans" panose="020C0503030203020204" pitchFamily="34" charset="0"/>
              </a:rPr>
              <a:t> { </a:t>
            </a:r>
            <a:r>
              <a:rPr lang="en-US" sz="1600" b="1" dirty="0" smtClean="0">
                <a:latin typeface="Huawei Sans" panose="020C0503030203020204" pitchFamily="34" charset="0"/>
              </a:rPr>
              <a:t>ipv6</a:t>
            </a:r>
            <a:r>
              <a:rPr lang="en-US" sz="1600" dirty="0" smtClean="0">
                <a:latin typeface="Huawei Sans" panose="020C0503030203020204" pitchFamily="34" charset="0"/>
              </a:rPr>
              <a:t> | </a:t>
            </a:r>
            <a:r>
              <a:rPr lang="en-US" sz="1600" b="1" dirty="0" smtClean="0">
                <a:latin typeface="Huawei Sans" panose="020C0503030203020204" pitchFamily="34" charset="0"/>
              </a:rPr>
              <a:t>standard</a:t>
            </a:r>
            <a:r>
              <a:rPr lang="en-US" sz="1600" dirty="0" smtClean="0">
                <a:latin typeface="Huawei Sans" panose="020C0503030203020204" pitchFamily="34" charset="0"/>
              </a:rPr>
              <a:t> } ]</a:t>
            </a:r>
            <a:endParaRPr lang="en-US" altLang="zh-CN" sz="1600" dirty="0">
              <a:latin typeface="Huawei Sans" panose="020C0503030203020204" pitchFamily="34" charset="0"/>
              <a:cs typeface="Courier New" panose="02070309020205020404" pitchFamily="49" charset="0"/>
            </a:endParaRP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Enable IS-IS (IPv6).</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a:xfrm>
            <a:off x="1031917" y="2150094"/>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IPv6 capability is enabled in the IS-IS process.</a:t>
            </a:r>
            <a:endParaRPr lang="en-US" altLang="zh-CN" sz="1600" dirty="0">
              <a:latin typeface="Huawei Sans" panose="020C0503030203020204" pitchFamily="34" charset="0"/>
              <a:cs typeface="Courier New" panose="02070309020205020404" pitchFamily="49" charset="0"/>
            </a:endParaRPr>
          </a:p>
        </p:txBody>
      </p:sp>
      <p:sp>
        <p:nvSpPr>
          <p:cNvPr id="12" name="矩形 11"/>
          <p:cNvSpPr/>
          <p:nvPr/>
        </p:nvSpPr>
        <p:spPr>
          <a:xfrm>
            <a:off x="1031917" y="2720746"/>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isis</a:t>
            </a:r>
            <a:r>
              <a:rPr lang="en-US" sz="1600" b="1" dirty="0" smtClean="0">
                <a:latin typeface="Huawei Sans" panose="020C0503030203020204" pitchFamily="34" charset="0"/>
              </a:rPr>
              <a:t> ipv6 enable</a:t>
            </a:r>
            <a:r>
              <a:rPr lang="en-US" sz="1600" dirty="0" smtClean="0">
                <a:latin typeface="Huawei Sans" panose="020C0503030203020204" pitchFamily="34" charset="0"/>
              </a:rPr>
              <a:t> [ </a:t>
            </a:r>
            <a:r>
              <a:rPr lang="en-US" sz="1600" i="1" dirty="0" smtClean="0">
                <a:latin typeface="Huawei Sans" panose="020C0503030203020204" pitchFamily="34" charset="0"/>
              </a:rPr>
              <a:t>process-id</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13" name="矩形 12"/>
          <p:cNvSpPr/>
          <p:nvPr/>
        </p:nvSpPr>
        <p:spPr>
          <a:xfrm>
            <a:off x="1031917" y="3073381"/>
            <a:ext cx="10608699" cy="1015663"/>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IS-IS IPv6 is enabled on the interface, and the ID of the IS-IS process to be associated with the interface is specified.</a:t>
            </a:r>
            <a:endParaRPr lang="en-US" altLang="zh-CN" sz="1600" dirty="0" smtClean="0">
              <a:latin typeface="Huawei Sans" panose="020C0503030203020204" pitchFamily="34" charset="0"/>
              <a:cs typeface="Courier New" panose="02070309020205020404" pitchFamily="49" charset="0"/>
            </a:endParaRPr>
          </a:p>
          <a:p>
            <a:pPr fontAlgn="ctr">
              <a:lnSpc>
                <a:spcPts val="2400"/>
              </a:lnSpc>
            </a:pPr>
            <a:r>
              <a:rPr lang="en-US" sz="1600" dirty="0" smtClean="0">
                <a:latin typeface="Huawei Sans" panose="020C0503030203020204" pitchFamily="34" charset="0"/>
              </a:rPr>
              <a:t>Note: Before running this command, you must enable the IPv6 function on the interface.</a:t>
            </a:r>
            <a:endParaRPr lang="en-US" altLang="zh-CN" sz="1600" dirty="0">
              <a:latin typeface="Huawei Sans" panose="020C0503030203020204" pitchFamily="34" charset="0"/>
              <a:cs typeface="Courier New" panose="02070309020205020404" pitchFamily="49" charset="0"/>
            </a:endParaRPr>
          </a:p>
        </p:txBody>
      </p:sp>
      <p:sp>
        <p:nvSpPr>
          <p:cNvPr id="14" name="矩形 13"/>
          <p:cNvSpPr/>
          <p:nvPr/>
        </p:nvSpPr>
        <p:spPr>
          <a:xfrm>
            <a:off x="1031917" y="4776186"/>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[Huawei-GigabitEthernet0/0/1] </a:t>
            </a:r>
            <a:r>
              <a:rPr lang="en-US" sz="1600" b="1" dirty="0" err="1" smtClean="0">
                <a:latin typeface="Huawei Sans" panose="020C0503030203020204" pitchFamily="34" charset="0"/>
              </a:rPr>
              <a:t>isis</a:t>
            </a:r>
            <a:r>
              <a:rPr lang="en-US" sz="1600" b="1" dirty="0" smtClean="0">
                <a:latin typeface="Huawei Sans" panose="020C0503030203020204" pitchFamily="34" charset="0"/>
              </a:rPr>
              <a:t> ipv6</a:t>
            </a:r>
            <a:r>
              <a:rPr lang="en-US" sz="1600" dirty="0" smtClean="0">
                <a:latin typeface="Huawei Sans" panose="020C0503030203020204" pitchFamily="34" charset="0"/>
              </a:rPr>
              <a:t> </a:t>
            </a:r>
            <a:r>
              <a:rPr lang="en-US" sz="1600" b="1" dirty="0" smtClean="0">
                <a:latin typeface="Huawei Sans" panose="020C0503030203020204" pitchFamily="34" charset="0"/>
              </a:rPr>
              <a:t>cost</a:t>
            </a:r>
            <a:r>
              <a:rPr lang="en-US" sz="1600" dirty="0" smtClean="0">
                <a:latin typeface="Huawei Sans" panose="020C0503030203020204" pitchFamily="34" charset="0"/>
              </a:rPr>
              <a:t> { </a:t>
            </a:r>
            <a:r>
              <a:rPr lang="en-US" sz="1600" i="1" dirty="0" smtClean="0">
                <a:latin typeface="Huawei Sans" panose="020C0503030203020204" pitchFamily="34" charset="0"/>
              </a:rPr>
              <a:t>cost</a:t>
            </a:r>
            <a:r>
              <a:rPr lang="en-US" sz="1600" dirty="0" smtClean="0">
                <a:latin typeface="Huawei Sans" panose="020C0503030203020204" pitchFamily="34" charset="0"/>
              </a:rPr>
              <a:t> | </a:t>
            </a:r>
            <a:r>
              <a:rPr lang="en-US" sz="1600" b="1" dirty="0" smtClean="0">
                <a:latin typeface="Huawei Sans" panose="020C0503030203020204" pitchFamily="34" charset="0"/>
              </a:rPr>
              <a:t>maximum</a:t>
            </a:r>
            <a:r>
              <a:rPr lang="en-US" sz="1600" dirty="0" smtClean="0">
                <a:latin typeface="Huawei Sans" panose="020C0503030203020204" pitchFamily="34" charset="0"/>
              </a:rPr>
              <a:t> } [ </a:t>
            </a:r>
            <a:r>
              <a:rPr lang="en-US" sz="1600" b="1" dirty="0" smtClean="0">
                <a:latin typeface="Huawei Sans" panose="020C0503030203020204" pitchFamily="34" charset="0"/>
              </a:rPr>
              <a:t>level-1</a:t>
            </a:r>
            <a:r>
              <a:rPr lang="en-US" sz="1600" dirty="0" smtClean="0">
                <a:latin typeface="Huawei Sans" panose="020C0503030203020204" pitchFamily="34" charset="0"/>
              </a:rPr>
              <a:t> | </a:t>
            </a:r>
            <a:r>
              <a:rPr lang="en-US" sz="1600" b="1" dirty="0" smtClean="0">
                <a:latin typeface="Huawei Sans" panose="020C0503030203020204" pitchFamily="34" charset="0"/>
              </a:rPr>
              <a:t>level-2</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15" name="矩形 14"/>
          <p:cNvSpPr/>
          <p:nvPr/>
        </p:nvSpPr>
        <p:spPr>
          <a:xfrm>
            <a:off x="551384" y="4344039"/>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Set a cost for the IS-IS interface on the IPv6 network.</a:t>
            </a:r>
            <a:endParaRPr lang="en-US" sz="1600" dirty="0">
              <a:latin typeface="Huawei Sans" panose="020C0503030203020204" pitchFamily="34" charset="0"/>
            </a:endParaRPr>
          </a:p>
        </p:txBody>
      </p:sp>
      <p:sp>
        <p:nvSpPr>
          <p:cNvPr id="16" name="矩形 15"/>
          <p:cNvSpPr/>
          <p:nvPr/>
        </p:nvSpPr>
        <p:spPr>
          <a:xfrm>
            <a:off x="1031917" y="5138346"/>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By default, the link cost of an IS-IS interface in an IPv6 topology is 10.</a:t>
            </a:r>
            <a:endParaRPr lang="en-US" sz="1600" dirty="0">
              <a:latin typeface="Huawei Sans" panose="020C0503030203020204" pitchFamily="34" charset="0"/>
            </a:endParaRPr>
          </a:p>
        </p:txBody>
      </p:sp>
    </p:spTree>
    <p:extLst>
      <p:ext uri="{BB962C8B-B14F-4D97-AF65-F5344CB8AC3E}">
        <p14:creationId xmlns:p14="http://schemas.microsoft.com/office/powerpoint/2010/main" val="1284625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Similar to IPv4 static routes, IPv6 static routes are configured by the administrator and are applicable to IPv6 networks with simple structures.</a:t>
            </a:r>
            <a:endParaRPr lang="en-US" altLang="zh-CN" sz="2000" dirty="0" smtClean="0">
              <a:latin typeface="Huawei Sans" panose="020C0503030203020204" pitchFamily="34" charset="0"/>
            </a:endParaRPr>
          </a:p>
          <a:p>
            <a:pPr fontAlgn="ctr"/>
            <a:r>
              <a:rPr lang="en-US" sz="2000" dirty="0" smtClean="0">
                <a:latin typeface="Huawei Sans" panose="020C0503030203020204" pitchFamily="34" charset="0"/>
              </a:rPr>
              <a:t>When creating an IPv6 static route, you can specify both the outbound interface and next hop, or specify only the outbound interface or next hop.</a:t>
            </a:r>
          </a:p>
          <a:p>
            <a:pPr lvl="1" fontAlgn="ctr"/>
            <a:r>
              <a:rPr lang="en-US" sz="1800" dirty="0" smtClean="0">
                <a:latin typeface="Huawei Sans" panose="020C0503030203020204" pitchFamily="34" charset="0"/>
              </a:rPr>
              <a:t>Point-to-point (P2P) interface: specify the outbound interface.</a:t>
            </a:r>
          </a:p>
          <a:p>
            <a:pPr lvl="1" fontAlgn="ctr"/>
            <a:r>
              <a:rPr lang="en-US" sz="1800" dirty="0" smtClean="0">
                <a:latin typeface="Huawei Sans" panose="020C0503030203020204" pitchFamily="34" charset="0"/>
              </a:rPr>
              <a:t>Broadcast interface: specify the next hop.</a:t>
            </a:r>
            <a:endParaRPr lang="en-US" altLang="zh-CN" sz="1800" dirty="0" smtClean="0">
              <a:latin typeface="Huawei Sans" panose="020C0503030203020204" pitchFamily="34" charset="0"/>
            </a:endParaRPr>
          </a:p>
          <a:p>
            <a:pPr fontAlgn="ctr"/>
            <a:r>
              <a:rPr lang="en-US" sz="2000" dirty="0" smtClean="0">
                <a:latin typeface="Huawei Sans" panose="020C0503030203020204" pitchFamily="34" charset="0"/>
              </a:rPr>
              <a:t>Load balancing and backup:</a:t>
            </a:r>
            <a:endParaRPr lang="en-US" altLang="zh-CN" sz="2000" dirty="0" smtClean="0">
              <a:latin typeface="Huawei Sans" panose="020C0503030203020204" pitchFamily="34" charset="0"/>
            </a:endParaRPr>
          </a:p>
          <a:p>
            <a:pPr lvl="1" fontAlgn="ctr"/>
            <a:r>
              <a:rPr lang="en-US" sz="1800" dirty="0" smtClean="0">
                <a:latin typeface="Huawei Sans" panose="020C0503030203020204" pitchFamily="34" charset="0"/>
              </a:rPr>
              <a:t>Setting the same preference value for IPv6 static routes to the same destination implements load balancing among these routes, whereas setting different preference values for such routes implements route backup.</a:t>
            </a:r>
          </a:p>
          <a:p>
            <a:pPr fontAlgn="ctr"/>
            <a:endParaRPr lang="en-US" altLang="zh-CN"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IPv6 Static Routes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140346976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402867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800" y="229425"/>
            <a:ext cx="9831600" cy="640800"/>
          </a:xfrm>
        </p:spPr>
        <p:txBody>
          <a:bodyPr wrap="square">
            <a:noAutofit/>
          </a:bodyPr>
          <a:lstStyle/>
          <a:p>
            <a:pPr fontAlgn="ctr"/>
            <a:r>
              <a:rPr lang="en-US" dirty="0" smtClean="0">
                <a:latin typeface="Huawei Sans" panose="020C0503030203020204" pitchFamily="34" charset="0"/>
              </a:rPr>
              <a:t>Verifying the Configuration of Basic IS-IS (IPv6) Functions</a:t>
            </a:r>
            <a:endParaRPr lang="en-US" dirty="0">
              <a:latin typeface="Huawei Sans" panose="020C0503030203020204" pitchFamily="34" charset="0"/>
            </a:endParaRPr>
          </a:p>
        </p:txBody>
      </p:sp>
      <p:sp>
        <p:nvSpPr>
          <p:cNvPr id="4" name="矩形 3"/>
          <p:cNvSpPr/>
          <p:nvPr/>
        </p:nvSpPr>
        <p:spPr>
          <a:xfrm>
            <a:off x="1031917" y="1797459"/>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a:t>
            </a:r>
            <a:r>
              <a:rPr lang="en-US" sz="1600" b="1" dirty="0" err="1" smtClean="0">
                <a:latin typeface="Huawei Sans" panose="020C0503030203020204" pitchFamily="34" charset="0"/>
              </a:rPr>
              <a:t>isis</a:t>
            </a:r>
            <a:r>
              <a:rPr lang="en-US" sz="1600" b="1" dirty="0" smtClean="0">
                <a:latin typeface="Huawei Sans" panose="020C0503030203020204" pitchFamily="34" charset="0"/>
              </a:rPr>
              <a:t> interface</a:t>
            </a:r>
            <a:r>
              <a:rPr lang="en-US" sz="1600" dirty="0" smtClean="0">
                <a:latin typeface="Huawei Sans" panose="020C0503030203020204" pitchFamily="34" charset="0"/>
              </a:rPr>
              <a:t> </a:t>
            </a:r>
            <a:r>
              <a:rPr lang="en-US" sz="1600" i="1" dirty="0" smtClean="0">
                <a:latin typeface="Huawei Sans" panose="020C0503030203020204" pitchFamily="34" charset="0"/>
              </a:rPr>
              <a:t>interface-type interface-number</a:t>
            </a:r>
            <a:r>
              <a:rPr lang="en-US" sz="1600" dirty="0" smtClean="0">
                <a:latin typeface="Huawei Sans" panose="020C0503030203020204" pitchFamily="34" charset="0"/>
              </a:rPr>
              <a:t> [ </a:t>
            </a:r>
            <a:r>
              <a:rPr lang="en-US" sz="1600" b="1" dirty="0" smtClean="0">
                <a:latin typeface="Huawei Sans" panose="020C0503030203020204" pitchFamily="34" charset="0"/>
              </a:rPr>
              <a:t>verbose</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Check information about the interface with IS-IS (IPv6) enabled.</a:t>
            </a:r>
            <a:endParaRPr lang="en-US" altLang="zh-CN" sz="1600" dirty="0">
              <a:latin typeface="Huawei Sans" panose="020C0503030203020204" pitchFamily="34" charset="0"/>
              <a:cs typeface="Courier New" panose="02070309020205020404" pitchFamily="49" charset="0"/>
            </a:endParaRPr>
          </a:p>
        </p:txBody>
      </p:sp>
      <p:sp>
        <p:nvSpPr>
          <p:cNvPr id="9" name="矩形 8"/>
          <p:cNvSpPr/>
          <p:nvPr/>
        </p:nvSpPr>
        <p:spPr>
          <a:xfrm>
            <a:off x="1031917" y="2773966"/>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a:t>
            </a:r>
            <a:r>
              <a:rPr lang="en-US" sz="1600" b="1" dirty="0" err="1" smtClean="0">
                <a:latin typeface="Huawei Sans" panose="020C0503030203020204" pitchFamily="34" charset="0"/>
              </a:rPr>
              <a:t>isis</a:t>
            </a:r>
            <a:r>
              <a:rPr lang="en-US" sz="1600" dirty="0" smtClean="0">
                <a:latin typeface="Huawei Sans" panose="020C0503030203020204" pitchFamily="34" charset="0"/>
              </a:rPr>
              <a:t> </a:t>
            </a:r>
            <a:r>
              <a:rPr lang="en-US" sz="1600" i="1" dirty="0" smtClean="0">
                <a:latin typeface="Huawei Sans" panose="020C0503030203020204" pitchFamily="34" charset="0"/>
              </a:rPr>
              <a:t>process-id</a:t>
            </a:r>
            <a:r>
              <a:rPr lang="en-US" sz="1600" dirty="0" smtClean="0">
                <a:latin typeface="Huawei Sans" panose="020C0503030203020204" pitchFamily="34" charset="0"/>
              </a:rPr>
              <a:t> </a:t>
            </a:r>
            <a:r>
              <a:rPr lang="en-US" sz="1600" b="1" dirty="0" smtClean="0">
                <a:latin typeface="Huawei Sans" panose="020C0503030203020204" pitchFamily="34" charset="0"/>
              </a:rPr>
              <a:t>peer</a:t>
            </a:r>
            <a:r>
              <a:rPr lang="en-US" sz="1600" dirty="0" smtClean="0">
                <a:latin typeface="Huawei Sans" panose="020C0503030203020204" pitchFamily="34" charset="0"/>
              </a:rPr>
              <a:t> [ </a:t>
            </a:r>
            <a:r>
              <a:rPr lang="en-US" sz="1600" b="1" dirty="0" smtClean="0">
                <a:latin typeface="Huawei Sans" panose="020C0503030203020204" pitchFamily="34" charset="0"/>
              </a:rPr>
              <a:t>verbose</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10" name="矩形 9"/>
          <p:cNvSpPr/>
          <p:nvPr/>
        </p:nvSpPr>
        <p:spPr>
          <a:xfrm>
            <a:off x="551384" y="2341819"/>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Check IS-IS (IPv6) neighbor information.</a:t>
            </a:r>
            <a:endParaRPr lang="en-US" altLang="zh-CN" sz="1600" dirty="0">
              <a:latin typeface="Huawei Sans" panose="020C0503030203020204" pitchFamily="34" charset="0"/>
              <a:cs typeface="Courier New" panose="02070309020205020404" pitchFamily="49" charset="0"/>
            </a:endParaRPr>
          </a:p>
        </p:txBody>
      </p:sp>
      <p:sp>
        <p:nvSpPr>
          <p:cNvPr id="12" name="矩形 11"/>
          <p:cNvSpPr/>
          <p:nvPr/>
        </p:nvSpPr>
        <p:spPr>
          <a:xfrm>
            <a:off x="1031917" y="3813056"/>
            <a:ext cx="10608699" cy="584775"/>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a:t>
            </a:r>
            <a:r>
              <a:rPr lang="en-US" sz="1600" b="1" dirty="0" err="1" smtClean="0">
                <a:latin typeface="Huawei Sans" panose="020C0503030203020204" pitchFamily="34" charset="0"/>
              </a:rPr>
              <a:t>isis</a:t>
            </a:r>
            <a:r>
              <a:rPr lang="en-US" sz="1600" b="1" dirty="0" smtClean="0">
                <a:latin typeface="Huawei Sans" panose="020C0503030203020204" pitchFamily="34" charset="0"/>
              </a:rPr>
              <a:t> route</a:t>
            </a:r>
            <a:r>
              <a:rPr lang="en-US" sz="1600" dirty="0" smtClean="0">
                <a:latin typeface="Huawei Sans" panose="020C0503030203020204" pitchFamily="34" charset="0"/>
              </a:rPr>
              <a:t> [ </a:t>
            </a:r>
            <a:r>
              <a:rPr lang="en-US" sz="1600" i="1" dirty="0" smtClean="0">
                <a:latin typeface="Huawei Sans" panose="020C0503030203020204" pitchFamily="34" charset="0"/>
              </a:rPr>
              <a:t>process-id</a:t>
            </a:r>
            <a:r>
              <a:rPr lang="en-US" sz="1600" dirty="0" smtClean="0">
                <a:latin typeface="Huawei Sans" panose="020C0503030203020204" pitchFamily="34" charset="0"/>
              </a:rPr>
              <a:t> |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-instance-name</a:t>
            </a:r>
            <a:r>
              <a:rPr lang="en-US" sz="1600" dirty="0" smtClean="0">
                <a:latin typeface="Huawei Sans" panose="020C0503030203020204" pitchFamily="34" charset="0"/>
              </a:rPr>
              <a:t> ] </a:t>
            </a:r>
            <a:r>
              <a:rPr lang="en-US" sz="1600" b="1" dirty="0" smtClean="0">
                <a:latin typeface="Huawei Sans" panose="020C0503030203020204" pitchFamily="34" charset="0"/>
              </a:rPr>
              <a:t>ipv6</a:t>
            </a:r>
            <a:r>
              <a:rPr lang="en-US" sz="1600" dirty="0" smtClean="0">
                <a:latin typeface="Huawei Sans" panose="020C0503030203020204" pitchFamily="34" charset="0"/>
              </a:rPr>
              <a:t> [ </a:t>
            </a:r>
            <a:r>
              <a:rPr lang="en-US" sz="1600" b="1" dirty="0" smtClean="0">
                <a:latin typeface="Huawei Sans" panose="020C0503030203020204" pitchFamily="34" charset="0"/>
              </a:rPr>
              <a:t>verbose</a:t>
            </a:r>
            <a:r>
              <a:rPr lang="en-US" sz="1600" dirty="0" smtClean="0">
                <a:latin typeface="Huawei Sans" panose="020C0503030203020204" pitchFamily="34" charset="0"/>
              </a:rPr>
              <a:t> | [ </a:t>
            </a:r>
            <a:r>
              <a:rPr lang="en-US" sz="1600" b="1" dirty="0" smtClean="0">
                <a:latin typeface="Huawei Sans" panose="020C0503030203020204" pitchFamily="34" charset="0"/>
              </a:rPr>
              <a:t>level-1</a:t>
            </a:r>
            <a:r>
              <a:rPr lang="en-US" sz="1600" dirty="0" smtClean="0">
                <a:latin typeface="Huawei Sans" panose="020C0503030203020204" pitchFamily="34" charset="0"/>
              </a:rPr>
              <a:t> | </a:t>
            </a:r>
            <a:r>
              <a:rPr lang="en-US" sz="1600" b="1" dirty="0" smtClean="0">
                <a:latin typeface="Huawei Sans" panose="020C0503030203020204" pitchFamily="34" charset="0"/>
              </a:rPr>
              <a:t>level-2</a:t>
            </a:r>
            <a:r>
              <a:rPr lang="en-US" sz="1600" dirty="0" smtClean="0">
                <a:latin typeface="Huawei Sans" panose="020C0503030203020204" pitchFamily="34" charset="0"/>
              </a:rPr>
              <a:t> ] | </a:t>
            </a:r>
            <a:r>
              <a:rPr lang="en-US" sz="1600" i="1" dirty="0" smtClean="0">
                <a:latin typeface="Huawei Sans" panose="020C0503030203020204" pitchFamily="34" charset="0"/>
              </a:rPr>
              <a:t>ipv6-address</a:t>
            </a:r>
            <a:r>
              <a:rPr lang="en-US" sz="1600" dirty="0" smtClean="0">
                <a:latin typeface="Huawei Sans" panose="020C0503030203020204" pitchFamily="34" charset="0"/>
              </a:rPr>
              <a:t> [ </a:t>
            </a:r>
            <a:r>
              <a:rPr lang="en-US" sz="1600" i="1" dirty="0" smtClean="0">
                <a:latin typeface="Huawei Sans" panose="020C0503030203020204" pitchFamily="34" charset="0"/>
              </a:rPr>
              <a:t>prefix-length </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13" name="矩形 12"/>
          <p:cNvSpPr/>
          <p:nvPr/>
        </p:nvSpPr>
        <p:spPr>
          <a:xfrm>
            <a:off x="551384" y="3380909"/>
            <a:ext cx="11089232"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Check IS-IS (IPv6) routing information.</a:t>
            </a:r>
            <a:endParaRPr lang="en-US" altLang="zh-CN" sz="16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248432793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219900"/>
            <a:ext cx="8730300" cy="640800"/>
          </a:xfrm>
        </p:spPr>
        <p:txBody>
          <a:bodyPr wrap="square">
            <a:noAutofit/>
          </a:bodyPr>
          <a:lstStyle/>
          <a:p>
            <a:pPr fontAlgn="ctr"/>
            <a:r>
              <a:rPr lang="en-US" dirty="0" smtClean="0">
                <a:latin typeface="Huawei Sans" panose="020C0503030203020204" pitchFamily="34" charset="0"/>
              </a:rPr>
              <a:t>Example for Configuring IS-IS IPv4/IPv6 Dual Stack</a:t>
            </a:r>
            <a:endParaRPr lang="en-US" altLang="zh-CN" dirty="0">
              <a:latin typeface="Huawei Sans" panose="020C0503030203020204" pitchFamily="34" charset="0"/>
            </a:endParaRPr>
          </a:p>
        </p:txBody>
      </p:sp>
      <p:sp>
        <p:nvSpPr>
          <p:cNvPr id="36" name="文本占位符 2"/>
          <p:cNvSpPr txBox="1">
            <a:spLocks/>
          </p:cNvSpPr>
          <p:nvPr/>
        </p:nvSpPr>
        <p:spPr bwMode="auto">
          <a:xfrm>
            <a:off x="6118230" y="1233486"/>
            <a:ext cx="5630857" cy="487189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buNone/>
            </a:pPr>
            <a:r>
              <a:rPr lang="en-US" sz="1800" dirty="0" smtClean="0">
                <a:latin typeface="Huawei Sans" panose="020C0503030203020204" pitchFamily="34" charset="0"/>
              </a:rPr>
              <a:t>Scenario description:</a:t>
            </a:r>
            <a:endParaRPr lang="en-US" altLang="zh-CN" sz="18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A company has IS-IS deployed over an IPv4 network to implement IPv4 network interconnection. To ensure future service development, the company has an IPv6 network deployed for service testing. In this case, the IPv6 function needs to be enabled in the IS-IS process on the network.</a:t>
            </a:r>
            <a:endParaRPr lang="en-US" altLang="zh-CN"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As device performance varies, link cost modification is required to ensure that IPv4 and IPv6 services are routed through different paths, and IS-IS MT is required to ensure that a separate topology is calculated for the IPv6 network.</a:t>
            </a:r>
            <a:endParaRPr lang="en-US" altLang="zh-CN"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All routers run IS-IS and are all Level-2 routers. The entire network is in area 49.0001. After the configuration is complete, each router should learn the IPv4 and IPv6 routes to all network segments in the AS.</a:t>
            </a:r>
            <a:endParaRPr lang="en-US" altLang="zh-CN" sz="1600" dirty="0" smtClean="0">
              <a:latin typeface="Huawei Sans" panose="020C0503030203020204" pitchFamily="34" charset="0"/>
            </a:endParaRPr>
          </a:p>
          <a:p>
            <a:pPr lvl="1" fontAlgn="ctr">
              <a:lnSpc>
                <a:spcPct val="100000"/>
              </a:lnSpc>
            </a:pPr>
            <a:endParaRPr lang="en-US" altLang="zh-CN" sz="1600" dirty="0">
              <a:latin typeface="Huawei Sans" panose="020C0503030203020204" pitchFamily="34" charset="0"/>
            </a:endParaRPr>
          </a:p>
        </p:txBody>
      </p:sp>
      <p:graphicFrame>
        <p:nvGraphicFramePr>
          <p:cNvPr id="53" name="表格 52"/>
          <p:cNvGraphicFramePr>
            <a:graphicFrameLocks noGrp="1"/>
          </p:cNvGraphicFramePr>
          <p:nvPr>
            <p:extLst>
              <p:ext uri="{D42A27DB-BD31-4B8C-83A1-F6EECF244321}">
                <p14:modId xmlns:p14="http://schemas.microsoft.com/office/powerpoint/2010/main" val="888397262"/>
              </p:ext>
            </p:extLst>
          </p:nvPr>
        </p:nvGraphicFramePr>
        <p:xfrm>
          <a:off x="542666" y="3782360"/>
          <a:ext cx="5048508" cy="2551104"/>
        </p:xfrm>
        <a:graphic>
          <a:graphicData uri="http://schemas.openxmlformats.org/drawingml/2006/table">
            <a:tbl>
              <a:tblPr firstRow="1" bandRow="1">
                <a:tableStyleId>{72833802-FEF1-4C79-8D5D-14CF1EAF98D9}</a:tableStyleId>
              </a:tblPr>
              <a:tblGrid>
                <a:gridCol w="624634"/>
                <a:gridCol w="863024"/>
                <a:gridCol w="1250854"/>
                <a:gridCol w="2309996"/>
              </a:tblGrid>
              <a:tr h="283456">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IPv4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IPv6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rowSpan="2">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10.1.12.1/24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10.1.13.1/24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2001:DB8:2345:13::1/64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10.1.12.2/24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10.1.24.2/24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2001:DB8:2345:24::2/64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10.1.34.3/24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2001:DB8:2345:34::3/64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10.1.13.3/24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2001:DB8:2345:13::3/64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10.1.34.4/24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2001:DB8:2345:34::4/64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10.1.24.4/24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2001:DB8:2345:24::4/64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54" name="圆角矩形 53"/>
          <p:cNvSpPr/>
          <p:nvPr/>
        </p:nvSpPr>
        <p:spPr>
          <a:xfrm>
            <a:off x="685543" y="1272756"/>
            <a:ext cx="4606892" cy="2306065"/>
          </a:xfrm>
          <a:prstGeom prst="roundRect">
            <a:avLst>
              <a:gd name="adj" fmla="val 357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5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15946" y="1514264"/>
            <a:ext cx="541201" cy="442800"/>
          </a:xfrm>
          <a:prstGeom prst="rect">
            <a:avLst/>
          </a:prstGeom>
          <a:noFill/>
        </p:spPr>
      </p:pic>
      <p:pic>
        <p:nvPicPr>
          <p:cNvPr id="5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17134" y="1514264"/>
            <a:ext cx="541201" cy="442800"/>
          </a:xfrm>
          <a:prstGeom prst="rect">
            <a:avLst/>
          </a:prstGeom>
          <a:noFill/>
        </p:spPr>
      </p:pic>
      <p:cxnSp>
        <p:nvCxnSpPr>
          <p:cNvPr id="57" name="直接连接符 56"/>
          <p:cNvCxnSpPr>
            <a:stCxn id="55" idx="3"/>
            <a:endCxn id="56" idx="1"/>
          </p:cNvCxnSpPr>
          <p:nvPr/>
        </p:nvCxnSpPr>
        <p:spPr>
          <a:xfrm>
            <a:off x="2557147" y="1735664"/>
            <a:ext cx="1359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Rectangle 312"/>
          <p:cNvSpPr>
            <a:spLocks noChangeArrowheads="1"/>
          </p:cNvSpPr>
          <p:nvPr/>
        </p:nvSpPr>
        <p:spPr bwMode="auto">
          <a:xfrm>
            <a:off x="1989170" y="1272757"/>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59" name="Rectangle 312"/>
          <p:cNvSpPr>
            <a:spLocks noChangeArrowheads="1"/>
          </p:cNvSpPr>
          <p:nvPr/>
        </p:nvSpPr>
        <p:spPr bwMode="auto">
          <a:xfrm>
            <a:off x="2806705" y="149307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60" name="Rectangle 312"/>
          <p:cNvSpPr>
            <a:spLocks noChangeArrowheads="1"/>
          </p:cNvSpPr>
          <p:nvPr/>
        </p:nvSpPr>
        <p:spPr bwMode="auto">
          <a:xfrm rot="16200000">
            <a:off x="1731335" y="230438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61" name="Rectangle 312"/>
          <p:cNvSpPr>
            <a:spLocks noChangeArrowheads="1"/>
          </p:cNvSpPr>
          <p:nvPr/>
        </p:nvSpPr>
        <p:spPr bwMode="auto">
          <a:xfrm>
            <a:off x="711344" y="1503982"/>
            <a:ext cx="1304602" cy="42112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IS-IS</a:t>
            </a:r>
          </a:p>
          <a:p>
            <a:pPr algn="ctr" fontAlgn="ctr"/>
            <a:r>
              <a:rPr lang="en-US" sz="1400" b="1" dirty="0" smtClean="0">
                <a:solidFill>
                  <a:srgbClr val="EC7061"/>
                </a:solidFill>
                <a:latin typeface="Huawei Sans" panose="020C0503030203020204" pitchFamily="34" charset="0"/>
              </a:rPr>
              <a:t>Area 49.0001</a:t>
            </a:r>
            <a:endParaRPr lang="en-US" altLang="zh-CN" sz="1400" b="1" dirty="0">
              <a:solidFill>
                <a:srgbClr val="EC7061"/>
              </a:solidFill>
              <a:latin typeface="Huawei Sans" panose="020C0503030203020204" pitchFamily="34" charset="0"/>
            </a:endParaRPr>
          </a:p>
        </p:txBody>
      </p:sp>
      <p:pic>
        <p:nvPicPr>
          <p:cNvPr id="6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15946" y="2920062"/>
            <a:ext cx="541201" cy="442800"/>
          </a:xfrm>
          <a:prstGeom prst="rect">
            <a:avLst/>
          </a:prstGeom>
          <a:noFill/>
        </p:spPr>
      </p:pic>
      <p:pic>
        <p:nvPicPr>
          <p:cNvPr id="6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17134" y="2920062"/>
            <a:ext cx="541201" cy="442800"/>
          </a:xfrm>
          <a:prstGeom prst="rect">
            <a:avLst/>
          </a:prstGeom>
          <a:noFill/>
        </p:spPr>
      </p:pic>
      <p:cxnSp>
        <p:nvCxnSpPr>
          <p:cNvPr id="64" name="直接连接符 63"/>
          <p:cNvCxnSpPr>
            <a:stCxn id="55" idx="2"/>
            <a:endCxn id="62" idx="0"/>
          </p:cNvCxnSpPr>
          <p:nvPr/>
        </p:nvCxnSpPr>
        <p:spPr>
          <a:xfrm>
            <a:off x="2286547" y="1957064"/>
            <a:ext cx="0" cy="9629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6" idx="2"/>
            <a:endCxn id="63" idx="0"/>
          </p:cNvCxnSpPr>
          <p:nvPr/>
        </p:nvCxnSpPr>
        <p:spPr>
          <a:xfrm>
            <a:off x="4187735" y="1957064"/>
            <a:ext cx="0" cy="9629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3"/>
            <a:endCxn id="63" idx="1"/>
          </p:cNvCxnSpPr>
          <p:nvPr/>
        </p:nvCxnSpPr>
        <p:spPr>
          <a:xfrm>
            <a:off x="2557147" y="3141462"/>
            <a:ext cx="1359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Rectangle 312"/>
          <p:cNvSpPr>
            <a:spLocks noChangeArrowheads="1"/>
          </p:cNvSpPr>
          <p:nvPr/>
        </p:nvSpPr>
        <p:spPr bwMode="auto">
          <a:xfrm>
            <a:off x="3890358" y="1272757"/>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68" name="Rectangle 312"/>
          <p:cNvSpPr>
            <a:spLocks noChangeArrowheads="1"/>
          </p:cNvSpPr>
          <p:nvPr/>
        </p:nvSpPr>
        <p:spPr bwMode="auto">
          <a:xfrm>
            <a:off x="1989170" y="3362636"/>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69" name="Rectangle 312"/>
          <p:cNvSpPr>
            <a:spLocks noChangeArrowheads="1"/>
          </p:cNvSpPr>
          <p:nvPr/>
        </p:nvSpPr>
        <p:spPr bwMode="auto">
          <a:xfrm>
            <a:off x="3890358" y="3362636"/>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70" name="Rectangle 312"/>
          <p:cNvSpPr>
            <a:spLocks noChangeArrowheads="1"/>
          </p:cNvSpPr>
          <p:nvPr/>
        </p:nvSpPr>
        <p:spPr bwMode="auto">
          <a:xfrm rot="16200000">
            <a:off x="3877623" y="230438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72" name="Rectangle 312"/>
          <p:cNvSpPr>
            <a:spLocks noChangeArrowheads="1"/>
          </p:cNvSpPr>
          <p:nvPr/>
        </p:nvSpPr>
        <p:spPr bwMode="auto">
          <a:xfrm>
            <a:off x="2806705" y="314146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39379480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Deploying the IPv4 Network</a:t>
            </a:r>
            <a:endParaRPr lang="en-US" altLang="zh-CN" dirty="0">
              <a:latin typeface="Huawei Sans" panose="020C0503030203020204" pitchFamily="34" charset="0"/>
            </a:endParaRPr>
          </a:p>
        </p:txBody>
      </p:sp>
      <p:sp>
        <p:nvSpPr>
          <p:cNvPr id="37" name="文本框 36"/>
          <p:cNvSpPr txBox="1"/>
          <p:nvPr/>
        </p:nvSpPr>
        <p:spPr>
          <a:xfrm>
            <a:off x="6446340" y="2442717"/>
            <a:ext cx="4642748" cy="2246769"/>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[R1] </a:t>
            </a:r>
            <a:r>
              <a:rPr lang="en-US" sz="1400" dirty="0" err="1" smtClean="0">
                <a:solidFill>
                  <a:prstClr val="black"/>
                </a:solidFill>
                <a:latin typeface="Huawei Sans" panose="020C0503030203020204" pitchFamily="34" charset="0"/>
              </a:rPr>
              <a:t>isis</a:t>
            </a:r>
            <a:r>
              <a:rPr lang="en-US" sz="1400" dirty="0" smtClean="0">
                <a:solidFill>
                  <a:prstClr val="black"/>
                </a:solidFill>
                <a:latin typeface="Huawei Sans" panose="020C0503030203020204" pitchFamily="34" charset="0"/>
              </a:rPr>
              <a:t> 1</a:t>
            </a:r>
          </a:p>
          <a:p>
            <a:pPr fontAlgn="ctr">
              <a:spcBef>
                <a:spcPts val="0"/>
              </a:spcBef>
              <a:spcAft>
                <a:spcPts val="0"/>
              </a:spcAft>
            </a:pPr>
            <a:r>
              <a:rPr lang="en-US" sz="1400" dirty="0" smtClean="0">
                <a:solidFill>
                  <a:prstClr val="black"/>
                </a:solidFill>
                <a:latin typeface="Huawei Sans" panose="020C0503030203020204" pitchFamily="34" charset="0"/>
              </a:rPr>
              <a:t>[R1-isis-1] is-level level-2</a:t>
            </a:r>
          </a:p>
          <a:p>
            <a:pPr fontAlgn="ctr">
              <a:spcBef>
                <a:spcPts val="0"/>
              </a:spcBef>
              <a:spcAft>
                <a:spcPts val="0"/>
              </a:spcAft>
            </a:pPr>
            <a:r>
              <a:rPr lang="en-US" sz="1400" dirty="0" smtClean="0">
                <a:solidFill>
                  <a:prstClr val="black"/>
                </a:solidFill>
                <a:latin typeface="Huawei Sans" panose="020C0503030203020204" pitchFamily="34" charset="0"/>
              </a:rPr>
              <a:t>[R1-isis-1] network-entity 49.0001.0000.0000.0001.00</a:t>
            </a:r>
          </a:p>
          <a:p>
            <a:pPr fontAlgn="ctr">
              <a:spcBef>
                <a:spcPts val="0"/>
              </a:spcBef>
              <a:spcAft>
                <a:spcPts val="0"/>
              </a:spcAft>
            </a:pPr>
            <a:r>
              <a:rPr lang="en-US" sz="1400" dirty="0" smtClean="0">
                <a:solidFill>
                  <a:prstClr val="black"/>
                </a:solidFill>
                <a:latin typeface="Huawei Sans" panose="020C0503030203020204" pitchFamily="34" charset="0"/>
              </a:rPr>
              <a:t>#</a:t>
            </a:r>
          </a:p>
          <a:p>
            <a:pPr fontAlgn="ctr"/>
            <a:r>
              <a:rPr lang="en-US" sz="1400" dirty="0" smtClean="0">
                <a:latin typeface="Huawei Sans" panose="020C0503030203020204" pitchFamily="34" charset="0"/>
              </a:rPr>
              <a:t>[R1] interface </a:t>
            </a:r>
            <a:r>
              <a:rPr lang="en-US" sz="1400" dirty="0" err="1" smtClean="0">
                <a:latin typeface="Huawei Sans" panose="020C0503030203020204" pitchFamily="34" charset="0"/>
              </a:rPr>
              <a:t>gigabitethernet</a:t>
            </a:r>
            <a:r>
              <a:rPr lang="en-US" sz="1400" dirty="0" smtClean="0">
                <a:latin typeface="Huawei Sans" panose="020C0503030203020204" pitchFamily="34" charset="0"/>
              </a:rPr>
              <a:t> 0/0/1</a:t>
            </a:r>
          </a:p>
          <a:p>
            <a:pPr fontAlgn="ctr"/>
            <a:r>
              <a:rPr lang="en-US" sz="1400" dirty="0" smtClean="0">
                <a:latin typeface="Huawei Sans" panose="020C0503030203020204" pitchFamily="34" charset="0"/>
              </a:rPr>
              <a:t>[R1-GigabitEthernet0/0/1] </a:t>
            </a:r>
            <a:r>
              <a:rPr lang="en-US" sz="1400" dirty="0" err="1" smtClean="0">
                <a:latin typeface="Huawei Sans" panose="020C0503030203020204" pitchFamily="34" charset="0"/>
              </a:rPr>
              <a:t>isis</a:t>
            </a:r>
            <a:r>
              <a:rPr lang="en-US" sz="1400" dirty="0" smtClean="0">
                <a:latin typeface="Huawei Sans" panose="020C0503030203020204" pitchFamily="34" charset="0"/>
              </a:rPr>
              <a:t> enable 1</a:t>
            </a:r>
          </a:p>
          <a:p>
            <a:pPr fontAlgn="ctr"/>
            <a:r>
              <a:rPr lang="en-US" sz="1400" dirty="0" smtClean="0">
                <a:latin typeface="Huawei Sans" panose="020C0503030203020204" pitchFamily="34" charset="0"/>
              </a:rPr>
              <a:t>[R1-GigabitEthernet0/0/1] quit</a:t>
            </a:r>
          </a:p>
          <a:p>
            <a:pPr fontAlgn="ctr"/>
            <a:r>
              <a:rPr lang="en-US" sz="1400" dirty="0" smtClean="0">
                <a:latin typeface="Huawei Sans" panose="020C0503030203020204" pitchFamily="34" charset="0"/>
              </a:rPr>
              <a:t>[R1] interface </a:t>
            </a:r>
            <a:r>
              <a:rPr lang="en-US" sz="1400" dirty="0" err="1" smtClean="0">
                <a:latin typeface="Huawei Sans" panose="020C0503030203020204" pitchFamily="34" charset="0"/>
              </a:rPr>
              <a:t>gigabitethernet</a:t>
            </a:r>
            <a:r>
              <a:rPr lang="en-US" sz="1400" dirty="0" smtClean="0">
                <a:latin typeface="Huawei Sans" panose="020C0503030203020204" pitchFamily="34" charset="0"/>
              </a:rPr>
              <a:t> 0/0/2</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[R1-GigabitEthernet0/0/2] </a:t>
            </a:r>
            <a:r>
              <a:rPr lang="en-US" sz="1400" dirty="0" err="1" smtClean="0">
                <a:latin typeface="Huawei Sans" panose="020C0503030203020204" pitchFamily="34" charset="0"/>
              </a:rPr>
              <a:t>isis</a:t>
            </a:r>
            <a:r>
              <a:rPr lang="en-US" sz="1400" dirty="0" smtClean="0">
                <a:latin typeface="Huawei Sans" panose="020C0503030203020204" pitchFamily="34" charset="0"/>
              </a:rPr>
              <a:t> enable 1</a:t>
            </a:r>
          </a:p>
          <a:p>
            <a:pPr fontAlgn="ctr"/>
            <a:r>
              <a:rPr lang="en-US" sz="1400" dirty="0" smtClean="0">
                <a:latin typeface="Huawei Sans" panose="020C0503030203020204" pitchFamily="34" charset="0"/>
              </a:rPr>
              <a:t>[R1-GigabitEthernet0/0/2] </a:t>
            </a:r>
            <a:r>
              <a:rPr lang="en-US" sz="1400" b="1" dirty="0" err="1" smtClean="0">
                <a:solidFill>
                  <a:srgbClr val="EC7061"/>
                </a:solidFill>
                <a:latin typeface="Huawei Sans" panose="020C0503030203020204" pitchFamily="34" charset="0"/>
              </a:rPr>
              <a:t>isis</a:t>
            </a:r>
            <a:r>
              <a:rPr lang="en-US" sz="1400" b="1" dirty="0" smtClean="0">
                <a:solidFill>
                  <a:srgbClr val="EC7061"/>
                </a:solidFill>
                <a:latin typeface="Huawei Sans" panose="020C0503030203020204" pitchFamily="34" charset="0"/>
              </a:rPr>
              <a:t> cost 40 level-2</a:t>
            </a:r>
            <a:endParaRPr lang="en-US" altLang="zh-CN" sz="1400" b="1" dirty="0">
              <a:solidFill>
                <a:srgbClr val="EC7061"/>
              </a:solidFill>
              <a:latin typeface="Huawei Sans" panose="020C0503030203020204" pitchFamily="34" charset="0"/>
              <a:cs typeface="Courier New" panose="02070309020205020404" pitchFamily="49" charset="0"/>
            </a:endParaRPr>
          </a:p>
        </p:txBody>
      </p:sp>
      <p:sp>
        <p:nvSpPr>
          <p:cNvPr id="38" name="文本框 37"/>
          <p:cNvSpPr txBox="1"/>
          <p:nvPr/>
        </p:nvSpPr>
        <p:spPr>
          <a:xfrm>
            <a:off x="6103149" y="1361231"/>
            <a:ext cx="5187152"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1. Assign an IPv4 address to each router interface. (The configuration details are not provided here.)</a:t>
            </a:r>
            <a:endParaRPr lang="en-US" altLang="zh-CN" sz="1600" dirty="0">
              <a:solidFill>
                <a:prstClr val="black"/>
              </a:solidFill>
              <a:latin typeface="Huawei Sans" panose="020C0503030203020204" pitchFamily="34" charset="0"/>
            </a:endParaRPr>
          </a:p>
        </p:txBody>
      </p:sp>
      <p:sp>
        <p:nvSpPr>
          <p:cNvPr id="39" name="文本框 38"/>
          <p:cNvSpPr txBox="1"/>
          <p:nvPr/>
        </p:nvSpPr>
        <p:spPr>
          <a:xfrm>
            <a:off x="6103148" y="2001046"/>
            <a:ext cx="3307316"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2. Configure basic IS-IS functions.</a:t>
            </a:r>
            <a:endParaRPr lang="en-US" sz="1600" dirty="0">
              <a:solidFill>
                <a:prstClr val="black"/>
              </a:solidFill>
              <a:latin typeface="Huawei Sans" panose="020C0503030203020204" pitchFamily="34" charset="0"/>
            </a:endParaRPr>
          </a:p>
        </p:txBody>
      </p:sp>
      <p:sp>
        <p:nvSpPr>
          <p:cNvPr id="61" name="圆角矩形 60"/>
          <p:cNvSpPr/>
          <p:nvPr/>
        </p:nvSpPr>
        <p:spPr>
          <a:xfrm>
            <a:off x="685543" y="1272756"/>
            <a:ext cx="4606892" cy="2306065"/>
          </a:xfrm>
          <a:prstGeom prst="roundRect">
            <a:avLst>
              <a:gd name="adj" fmla="val 357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6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15946" y="1514264"/>
            <a:ext cx="541201" cy="442800"/>
          </a:xfrm>
          <a:prstGeom prst="rect">
            <a:avLst/>
          </a:prstGeom>
          <a:noFill/>
        </p:spPr>
      </p:pic>
      <p:pic>
        <p:nvPicPr>
          <p:cNvPr id="6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17134" y="1514264"/>
            <a:ext cx="541201" cy="442800"/>
          </a:xfrm>
          <a:prstGeom prst="rect">
            <a:avLst/>
          </a:prstGeom>
          <a:noFill/>
        </p:spPr>
      </p:pic>
      <p:cxnSp>
        <p:nvCxnSpPr>
          <p:cNvPr id="64" name="直接连接符 63"/>
          <p:cNvCxnSpPr>
            <a:stCxn id="62" idx="3"/>
            <a:endCxn id="63" idx="1"/>
          </p:cNvCxnSpPr>
          <p:nvPr/>
        </p:nvCxnSpPr>
        <p:spPr>
          <a:xfrm>
            <a:off x="2557147" y="1735664"/>
            <a:ext cx="1359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Rectangle 312"/>
          <p:cNvSpPr>
            <a:spLocks noChangeArrowheads="1"/>
          </p:cNvSpPr>
          <p:nvPr/>
        </p:nvSpPr>
        <p:spPr bwMode="auto">
          <a:xfrm>
            <a:off x="1989170" y="1272757"/>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66" name="Rectangle 312"/>
          <p:cNvSpPr>
            <a:spLocks noChangeArrowheads="1"/>
          </p:cNvSpPr>
          <p:nvPr/>
        </p:nvSpPr>
        <p:spPr bwMode="auto">
          <a:xfrm>
            <a:off x="2806705" y="149307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67" name="Rectangle 312"/>
          <p:cNvSpPr>
            <a:spLocks noChangeArrowheads="1"/>
          </p:cNvSpPr>
          <p:nvPr/>
        </p:nvSpPr>
        <p:spPr bwMode="auto">
          <a:xfrm rot="16200000">
            <a:off x="1731335" y="230438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68" name="Rectangle 312"/>
          <p:cNvSpPr>
            <a:spLocks noChangeArrowheads="1"/>
          </p:cNvSpPr>
          <p:nvPr/>
        </p:nvSpPr>
        <p:spPr bwMode="auto">
          <a:xfrm>
            <a:off x="711344" y="1503982"/>
            <a:ext cx="1304602" cy="42112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IS-IS (IPv4)</a:t>
            </a:r>
          </a:p>
          <a:p>
            <a:pPr algn="ctr" fontAlgn="ctr"/>
            <a:r>
              <a:rPr lang="en-US" sz="1400" b="1" dirty="0" smtClean="0">
                <a:solidFill>
                  <a:srgbClr val="EC7061"/>
                </a:solidFill>
                <a:latin typeface="Huawei Sans" panose="020C0503030203020204" pitchFamily="34" charset="0"/>
              </a:rPr>
              <a:t>Area 49.0001</a:t>
            </a:r>
            <a:endParaRPr lang="en-US" altLang="zh-CN" sz="1400" b="1" dirty="0">
              <a:solidFill>
                <a:srgbClr val="EC7061"/>
              </a:solidFill>
              <a:latin typeface="Huawei Sans" panose="020C0503030203020204" pitchFamily="34" charset="0"/>
            </a:endParaRPr>
          </a:p>
        </p:txBody>
      </p:sp>
      <p:pic>
        <p:nvPicPr>
          <p:cNvPr id="6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15946" y="2920062"/>
            <a:ext cx="541201" cy="442800"/>
          </a:xfrm>
          <a:prstGeom prst="rect">
            <a:avLst/>
          </a:prstGeom>
          <a:noFill/>
        </p:spPr>
      </p:pic>
      <p:pic>
        <p:nvPicPr>
          <p:cNvPr id="7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17134" y="2920062"/>
            <a:ext cx="541201" cy="442800"/>
          </a:xfrm>
          <a:prstGeom prst="rect">
            <a:avLst/>
          </a:prstGeom>
          <a:noFill/>
        </p:spPr>
      </p:pic>
      <p:cxnSp>
        <p:nvCxnSpPr>
          <p:cNvPr id="71" name="直接连接符 70"/>
          <p:cNvCxnSpPr>
            <a:stCxn id="62" idx="2"/>
            <a:endCxn id="69" idx="0"/>
          </p:cNvCxnSpPr>
          <p:nvPr/>
        </p:nvCxnSpPr>
        <p:spPr>
          <a:xfrm>
            <a:off x="2286547" y="1957064"/>
            <a:ext cx="0" cy="9629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3" idx="2"/>
            <a:endCxn id="70" idx="0"/>
          </p:cNvCxnSpPr>
          <p:nvPr/>
        </p:nvCxnSpPr>
        <p:spPr>
          <a:xfrm>
            <a:off x="4187735" y="1957064"/>
            <a:ext cx="0" cy="9629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69" idx="3"/>
            <a:endCxn id="70" idx="1"/>
          </p:cNvCxnSpPr>
          <p:nvPr/>
        </p:nvCxnSpPr>
        <p:spPr>
          <a:xfrm>
            <a:off x="2557147" y="3141462"/>
            <a:ext cx="1359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Rectangle 312"/>
          <p:cNvSpPr>
            <a:spLocks noChangeArrowheads="1"/>
          </p:cNvSpPr>
          <p:nvPr/>
        </p:nvSpPr>
        <p:spPr bwMode="auto">
          <a:xfrm>
            <a:off x="3890358" y="1272757"/>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75" name="Rectangle 312"/>
          <p:cNvSpPr>
            <a:spLocks noChangeArrowheads="1"/>
          </p:cNvSpPr>
          <p:nvPr/>
        </p:nvSpPr>
        <p:spPr bwMode="auto">
          <a:xfrm>
            <a:off x="1989170" y="3362636"/>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76" name="Rectangle 312"/>
          <p:cNvSpPr>
            <a:spLocks noChangeArrowheads="1"/>
          </p:cNvSpPr>
          <p:nvPr/>
        </p:nvSpPr>
        <p:spPr bwMode="auto">
          <a:xfrm>
            <a:off x="3890358" y="3362636"/>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78" name="Rectangle 312"/>
          <p:cNvSpPr>
            <a:spLocks noChangeArrowheads="1"/>
          </p:cNvSpPr>
          <p:nvPr/>
        </p:nvSpPr>
        <p:spPr bwMode="auto">
          <a:xfrm rot="16200000">
            <a:off x="3877623" y="230438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graphicFrame>
        <p:nvGraphicFramePr>
          <p:cNvPr id="79" name="表格 78"/>
          <p:cNvGraphicFramePr>
            <a:graphicFrameLocks noGrp="1"/>
          </p:cNvGraphicFramePr>
          <p:nvPr>
            <p:extLst>
              <p:ext uri="{D42A27DB-BD31-4B8C-83A1-F6EECF244321}">
                <p14:modId xmlns:p14="http://schemas.microsoft.com/office/powerpoint/2010/main" val="3204214134"/>
              </p:ext>
            </p:extLst>
          </p:nvPr>
        </p:nvGraphicFramePr>
        <p:xfrm>
          <a:off x="571243" y="3820328"/>
          <a:ext cx="4961442" cy="2244240"/>
        </p:xfrm>
        <a:graphic>
          <a:graphicData uri="http://schemas.openxmlformats.org/drawingml/2006/table">
            <a:tbl>
              <a:tblPr firstRow="1" bandRow="1">
                <a:tableStyleId>{72833802-FEF1-4C79-8D5D-14CF1EAF98D9}</a:tableStyleId>
              </a:tblPr>
              <a:tblGrid>
                <a:gridCol w="613862"/>
                <a:gridCol w="848140"/>
                <a:gridCol w="1229282"/>
                <a:gridCol w="2270158"/>
              </a:tblGrid>
              <a:tr h="0">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IPv4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IPv6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0">
                <a:tc rowSpan="2">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10.1.12.1/24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0">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10.1.13.1/24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2001:DB8:2345:13::1/64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0">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10.1.12.2/24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0">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10.1.24.2/24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2001:DB8:2345:24::2/64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0">
                <a:tc rowSpan="2">
                  <a:txBody>
                    <a:bodyPr/>
                    <a:lstStyle/>
                    <a:p>
                      <a:pPr algn="ctr" fontAlgn="ctr"/>
                      <a:r>
                        <a:rPr lang="en-US" sz="1400" dirty="0" smtClean="0">
                          <a:solidFill>
                            <a:schemeClr val="tx1"/>
                          </a:solidFill>
                          <a:latin typeface="Huawei Sans" panose="020C0503030203020204" pitchFamily="34" charset="0"/>
                        </a:rPr>
                        <a:t>R3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10.1.34.3/24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2001:DB8:2345:34::3/64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0">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10.1.13.3/24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2001:DB8:2345:13::3/64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0">
                <a:tc rowSpan="2">
                  <a:txBody>
                    <a:bodyPr/>
                    <a:lstStyle/>
                    <a:p>
                      <a:pPr algn="ctr" fontAlgn="ctr"/>
                      <a:r>
                        <a:rPr lang="en-US" sz="1400" dirty="0" smtClean="0">
                          <a:solidFill>
                            <a:schemeClr val="tx1"/>
                          </a:solidFill>
                          <a:latin typeface="Huawei Sans" panose="020C0503030203020204" pitchFamily="34" charset="0"/>
                        </a:rPr>
                        <a:t>R4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10.1.34.4/24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2001:DB8:2345:34::4/64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0">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10.1.24.4/24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2001:DB8:2345:24::4/64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83" name="文本框 82"/>
          <p:cNvSpPr txBox="1"/>
          <p:nvPr/>
        </p:nvSpPr>
        <p:spPr>
          <a:xfrm>
            <a:off x="6428757" y="4691163"/>
            <a:ext cx="5199560" cy="1438855"/>
          </a:xfrm>
          <a:prstGeom prst="rect">
            <a:avLst/>
          </a:prstGeom>
          <a:noFill/>
        </p:spPr>
        <p:txBody>
          <a:bodyPr wrap="square" rtlCol="0">
            <a:noAutofit/>
          </a:bodyPr>
          <a:lstStyle/>
          <a:p>
            <a:pPr fontAlgn="ctr">
              <a:lnSpc>
                <a:spcPct val="125000"/>
              </a:lnSpc>
              <a:spcBef>
                <a:spcPts val="0"/>
              </a:spcBef>
              <a:spcAft>
                <a:spcPts val="0"/>
              </a:spcAft>
            </a:pPr>
            <a:r>
              <a:rPr lang="en-US" sz="1400" dirty="0" smtClean="0">
                <a:solidFill>
                  <a:prstClr val="black"/>
                </a:solidFill>
                <a:latin typeface="Huawei Sans" panose="020C0503030203020204" pitchFamily="34" charset="0"/>
              </a:rPr>
              <a:t>The configurations of R2, R3, and R4 are similar to the configuration of R1, and are not provided here.</a:t>
            </a:r>
            <a:endParaRPr lang="en-US" altLang="zh-CN" sz="1400" dirty="0" smtClean="0">
              <a:solidFill>
                <a:prstClr val="black"/>
              </a:solidFill>
              <a:latin typeface="Huawei Sans" panose="020C0503030203020204" pitchFamily="34" charset="0"/>
            </a:endParaRPr>
          </a:p>
          <a:p>
            <a:pPr fontAlgn="ctr">
              <a:lnSpc>
                <a:spcPct val="125000"/>
              </a:lnSpc>
              <a:spcBef>
                <a:spcPts val="0"/>
              </a:spcBef>
              <a:spcAft>
                <a:spcPts val="0"/>
              </a:spcAft>
            </a:pPr>
            <a:r>
              <a:rPr lang="en-US" sz="1400" dirty="0" smtClean="0">
                <a:solidFill>
                  <a:prstClr val="black"/>
                </a:solidFill>
                <a:latin typeface="Huawei Sans" panose="020C0503030203020204" pitchFamily="34" charset="0"/>
              </a:rPr>
              <a:t>The network entity titles (NETs) are as follows:</a:t>
            </a:r>
            <a:endParaRPr lang="en-US" altLang="zh-CN" sz="1400" dirty="0" smtClean="0">
              <a:solidFill>
                <a:prstClr val="black"/>
              </a:solidFill>
              <a:latin typeface="Huawei Sans" panose="020C0503030203020204" pitchFamily="34" charset="0"/>
            </a:endParaRPr>
          </a:p>
          <a:p>
            <a:pPr fontAlgn="ctr">
              <a:lnSpc>
                <a:spcPct val="125000"/>
              </a:lnSpc>
              <a:spcBef>
                <a:spcPts val="0"/>
              </a:spcBef>
              <a:spcAft>
                <a:spcPts val="0"/>
              </a:spcAft>
            </a:pPr>
            <a:r>
              <a:rPr lang="en-US" sz="1400" dirty="0" smtClean="0">
                <a:solidFill>
                  <a:prstClr val="black"/>
                </a:solidFill>
                <a:latin typeface="Huawei Sans" panose="020C0503030203020204" pitchFamily="34" charset="0"/>
              </a:rPr>
              <a:t>R2: 49.0001.0000.0000.0002.00</a:t>
            </a:r>
            <a:endParaRPr lang="en-US" altLang="zh-CN" sz="1400" dirty="0" smtClean="0">
              <a:solidFill>
                <a:prstClr val="black"/>
              </a:solidFill>
              <a:latin typeface="Huawei Sans" panose="020C0503030203020204" pitchFamily="34" charset="0"/>
            </a:endParaRPr>
          </a:p>
          <a:p>
            <a:pPr fontAlgn="ctr">
              <a:lnSpc>
                <a:spcPct val="125000"/>
              </a:lnSpc>
            </a:pPr>
            <a:r>
              <a:rPr lang="en-US" sz="1400" dirty="0" smtClean="0">
                <a:solidFill>
                  <a:prstClr val="black"/>
                </a:solidFill>
                <a:latin typeface="Huawei Sans" panose="020C0503030203020204" pitchFamily="34" charset="0"/>
              </a:rPr>
              <a:t>R3: 49.0001.0000.0000.0003.00</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lnSpc>
                <a:spcPct val="125000"/>
              </a:lnSpc>
            </a:pPr>
            <a:r>
              <a:rPr lang="en-US" sz="1400" dirty="0" smtClean="0">
                <a:solidFill>
                  <a:prstClr val="black"/>
                </a:solidFill>
                <a:latin typeface="Huawei Sans" panose="020C0503030203020204" pitchFamily="34" charset="0"/>
              </a:rPr>
              <a:t>R4: 49.0001.0000.0000.0004.00</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84" name="Rectangle 312"/>
          <p:cNvSpPr>
            <a:spLocks noChangeArrowheads="1"/>
          </p:cNvSpPr>
          <p:nvPr/>
        </p:nvSpPr>
        <p:spPr bwMode="auto">
          <a:xfrm>
            <a:off x="2806705" y="171454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solidFill>
                  <a:srgbClr val="EC7061"/>
                </a:solidFill>
                <a:latin typeface="Huawei Sans" panose="020C0503030203020204" pitchFamily="34" charset="0"/>
              </a:rPr>
              <a:t>Cost = 10</a:t>
            </a:r>
            <a:endParaRPr lang="en-US" altLang="zh-CN" sz="1200" dirty="0">
              <a:solidFill>
                <a:srgbClr val="EC7061"/>
              </a:solidFill>
              <a:latin typeface="Huawei Sans" panose="020C0503030203020204" pitchFamily="34" charset="0"/>
            </a:endParaRPr>
          </a:p>
        </p:txBody>
      </p:sp>
      <p:sp>
        <p:nvSpPr>
          <p:cNvPr id="85" name="Rectangle 312"/>
          <p:cNvSpPr>
            <a:spLocks noChangeArrowheads="1"/>
          </p:cNvSpPr>
          <p:nvPr/>
        </p:nvSpPr>
        <p:spPr bwMode="auto">
          <a:xfrm>
            <a:off x="2806705" y="314146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86" name="Rectangle 312"/>
          <p:cNvSpPr>
            <a:spLocks noChangeArrowheads="1"/>
          </p:cNvSpPr>
          <p:nvPr/>
        </p:nvSpPr>
        <p:spPr bwMode="auto">
          <a:xfrm>
            <a:off x="2806705" y="2864391"/>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solidFill>
                  <a:srgbClr val="EC7061"/>
                </a:solidFill>
                <a:latin typeface="Huawei Sans" panose="020C0503030203020204" pitchFamily="34" charset="0"/>
              </a:rPr>
              <a:t>Cost = 10</a:t>
            </a:r>
            <a:endParaRPr lang="en-US" altLang="zh-CN" sz="1200" dirty="0">
              <a:solidFill>
                <a:srgbClr val="EC7061"/>
              </a:solidFill>
              <a:latin typeface="Huawei Sans" panose="020C0503030203020204" pitchFamily="34" charset="0"/>
            </a:endParaRPr>
          </a:p>
        </p:txBody>
      </p:sp>
      <p:sp>
        <p:nvSpPr>
          <p:cNvPr id="87" name="Rectangle 312"/>
          <p:cNvSpPr>
            <a:spLocks noChangeArrowheads="1"/>
          </p:cNvSpPr>
          <p:nvPr/>
        </p:nvSpPr>
        <p:spPr bwMode="auto">
          <a:xfrm rot="16200000">
            <a:off x="1988177" y="231345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solidFill>
                  <a:srgbClr val="EC7061"/>
                </a:solidFill>
                <a:latin typeface="Huawei Sans" panose="020C0503030203020204" pitchFamily="34" charset="0"/>
              </a:rPr>
              <a:t>Cost = 40</a:t>
            </a:r>
            <a:endParaRPr lang="en-US" altLang="zh-CN" sz="1200" b="1" dirty="0">
              <a:solidFill>
                <a:srgbClr val="EC7061"/>
              </a:solidFill>
              <a:latin typeface="Huawei Sans" panose="020C0503030203020204" pitchFamily="34" charset="0"/>
            </a:endParaRPr>
          </a:p>
        </p:txBody>
      </p:sp>
      <p:sp>
        <p:nvSpPr>
          <p:cNvPr id="88" name="Rectangle 312"/>
          <p:cNvSpPr>
            <a:spLocks noChangeArrowheads="1"/>
          </p:cNvSpPr>
          <p:nvPr/>
        </p:nvSpPr>
        <p:spPr bwMode="auto">
          <a:xfrm rot="16200000">
            <a:off x="3650976" y="2313451"/>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solidFill>
                  <a:srgbClr val="EC7061"/>
                </a:solidFill>
                <a:latin typeface="Huawei Sans" panose="020C0503030203020204" pitchFamily="34" charset="0"/>
              </a:rPr>
              <a:t>Cost = 10</a:t>
            </a:r>
            <a:endParaRPr lang="en-US" altLang="zh-CN" sz="1200"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352194310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Deploying the IPv6 Network</a:t>
            </a:r>
            <a:endParaRPr lang="en-US" altLang="zh-CN" dirty="0">
              <a:latin typeface="Huawei Sans" panose="020C0503030203020204" pitchFamily="34" charset="0"/>
            </a:endParaRPr>
          </a:p>
        </p:txBody>
      </p:sp>
      <p:sp>
        <p:nvSpPr>
          <p:cNvPr id="37" name="文本框 36"/>
          <p:cNvSpPr txBox="1"/>
          <p:nvPr/>
        </p:nvSpPr>
        <p:spPr>
          <a:xfrm>
            <a:off x="6446346" y="2518620"/>
            <a:ext cx="4642748" cy="2031325"/>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[R1] </a:t>
            </a:r>
            <a:r>
              <a:rPr lang="en-US" sz="1400" dirty="0" err="1" smtClean="0">
                <a:solidFill>
                  <a:prstClr val="black"/>
                </a:solidFill>
                <a:latin typeface="Huawei Sans" panose="020C0503030203020204" pitchFamily="34" charset="0"/>
              </a:rPr>
              <a:t>isis</a:t>
            </a:r>
            <a:r>
              <a:rPr lang="en-US" sz="1400" dirty="0" smtClean="0">
                <a:solidFill>
                  <a:prstClr val="black"/>
                </a:solidFill>
                <a:latin typeface="Huawei Sans" panose="020C0503030203020204" pitchFamily="34" charset="0"/>
              </a:rPr>
              <a:t> 1</a:t>
            </a:r>
          </a:p>
          <a:p>
            <a:pPr fontAlgn="ctr">
              <a:spcBef>
                <a:spcPts val="0"/>
              </a:spcBef>
              <a:spcAft>
                <a:spcPts val="0"/>
              </a:spcAft>
            </a:pPr>
            <a:r>
              <a:rPr lang="en-US" sz="1400" dirty="0" smtClean="0">
                <a:solidFill>
                  <a:prstClr val="black"/>
                </a:solidFill>
                <a:latin typeface="Huawei Sans" panose="020C0503030203020204" pitchFamily="34" charset="0"/>
              </a:rPr>
              <a:t>[R1-isis-1] </a:t>
            </a:r>
            <a:r>
              <a:rPr lang="en-US" sz="1400" b="1" dirty="0" smtClean="0">
                <a:solidFill>
                  <a:srgbClr val="EC7061"/>
                </a:solidFill>
                <a:latin typeface="Huawei Sans" panose="020C0503030203020204" pitchFamily="34" charset="0"/>
              </a:rPr>
              <a:t>ipv6 enable topology ipv6</a:t>
            </a:r>
          </a:p>
          <a:p>
            <a:pPr fontAlgn="ctr">
              <a:spcBef>
                <a:spcPts val="0"/>
              </a:spcBef>
              <a:spcAft>
                <a:spcPts val="0"/>
              </a:spcAft>
            </a:pPr>
            <a:r>
              <a:rPr lang="en-US" sz="1400" dirty="0" smtClean="0">
                <a:solidFill>
                  <a:prstClr val="black"/>
                </a:solidFill>
                <a:latin typeface="Huawei Sans" panose="020C0503030203020204" pitchFamily="34" charset="0"/>
              </a:rPr>
              <a:t>#</a:t>
            </a:r>
          </a:p>
          <a:p>
            <a:pPr fontAlgn="ctr"/>
            <a:r>
              <a:rPr lang="en-US" sz="1400" dirty="0" smtClean="0">
                <a:latin typeface="Huawei Sans" panose="020C0503030203020204" pitchFamily="34" charset="0"/>
              </a:rPr>
              <a:t>[R1] interface </a:t>
            </a:r>
            <a:r>
              <a:rPr lang="en-US" sz="1400" dirty="0" err="1" smtClean="0">
                <a:latin typeface="Huawei Sans" panose="020C0503030203020204" pitchFamily="34" charset="0"/>
              </a:rPr>
              <a:t>gigabitethernet</a:t>
            </a:r>
            <a:r>
              <a:rPr lang="en-US" sz="1400" dirty="0" smtClean="0">
                <a:latin typeface="Huawei Sans" panose="020C0503030203020204" pitchFamily="34" charset="0"/>
              </a:rPr>
              <a:t> 0/0/1</a:t>
            </a:r>
          </a:p>
          <a:p>
            <a:pPr fontAlgn="ctr"/>
            <a:r>
              <a:rPr lang="en-US" sz="1400" dirty="0" smtClean="0">
                <a:latin typeface="Huawei Sans" panose="020C0503030203020204" pitchFamily="34" charset="0"/>
              </a:rPr>
              <a:t>[R1-GigabitEthernet0/0/1] </a:t>
            </a:r>
            <a:r>
              <a:rPr lang="en-US" sz="1400" dirty="0" err="1" smtClean="0">
                <a:latin typeface="Huawei Sans" panose="020C0503030203020204" pitchFamily="34" charset="0"/>
              </a:rPr>
              <a:t>isis</a:t>
            </a:r>
            <a:r>
              <a:rPr lang="en-US" sz="1400" dirty="0" smtClean="0">
                <a:latin typeface="Huawei Sans" panose="020C0503030203020204" pitchFamily="34" charset="0"/>
              </a:rPr>
              <a:t> ipv6 enable 1</a:t>
            </a:r>
          </a:p>
          <a:p>
            <a:pPr fontAlgn="ctr"/>
            <a:r>
              <a:rPr lang="en-US" sz="1400" dirty="0" smtClean="0">
                <a:latin typeface="Huawei Sans" panose="020C0503030203020204" pitchFamily="34" charset="0"/>
              </a:rPr>
              <a:t>[R1-GigabitEthernet0/0/1] </a:t>
            </a:r>
            <a:r>
              <a:rPr lang="en-US" sz="1400" b="1" dirty="0" err="1" smtClean="0">
                <a:solidFill>
                  <a:srgbClr val="EC7061"/>
                </a:solidFill>
                <a:latin typeface="Huawei Sans" panose="020C0503030203020204" pitchFamily="34" charset="0"/>
              </a:rPr>
              <a:t>isis</a:t>
            </a:r>
            <a:r>
              <a:rPr lang="en-US" sz="1400" b="1" dirty="0" smtClean="0">
                <a:solidFill>
                  <a:srgbClr val="EC7061"/>
                </a:solidFill>
                <a:latin typeface="Huawei Sans" panose="020C0503030203020204" pitchFamily="34" charset="0"/>
              </a:rPr>
              <a:t> ipv6 cost 40 level-2</a:t>
            </a:r>
            <a:endParaRPr lang="en-US" altLang="zh-CN" sz="1400" b="1" dirty="0" smtClean="0">
              <a:solidFill>
                <a:srgbClr val="EC7061"/>
              </a:solidFill>
              <a:latin typeface="Huawei Sans" panose="020C0503030203020204" pitchFamily="34" charset="0"/>
            </a:endParaRPr>
          </a:p>
          <a:p>
            <a:pPr fontAlgn="ctr"/>
            <a:r>
              <a:rPr lang="en-US" sz="1400" dirty="0" smtClean="0">
                <a:latin typeface="Huawei Sans" panose="020C0503030203020204" pitchFamily="34" charset="0"/>
              </a:rPr>
              <a:t>[R1-GigabitEthernet0/0/1] quit</a:t>
            </a:r>
          </a:p>
          <a:p>
            <a:pPr fontAlgn="ctr"/>
            <a:r>
              <a:rPr lang="en-US" sz="1400" dirty="0" smtClean="0">
                <a:latin typeface="Huawei Sans" panose="020C0503030203020204" pitchFamily="34" charset="0"/>
              </a:rPr>
              <a:t>[R1] interface </a:t>
            </a:r>
            <a:r>
              <a:rPr lang="en-US" sz="1400" dirty="0" err="1" smtClean="0">
                <a:latin typeface="Huawei Sans" panose="020C0503030203020204" pitchFamily="34" charset="0"/>
              </a:rPr>
              <a:t>gigabitethernet</a:t>
            </a:r>
            <a:r>
              <a:rPr lang="en-US" sz="1400" dirty="0" smtClean="0">
                <a:latin typeface="Huawei Sans" panose="020C0503030203020204" pitchFamily="34" charset="0"/>
              </a:rPr>
              <a:t> 0/0/2</a:t>
            </a:r>
            <a:endParaRPr lang="en-US" altLang="zh-CN" sz="1400" dirty="0" smtClean="0">
              <a:latin typeface="Huawei Sans" panose="020C0503030203020204" pitchFamily="34" charset="0"/>
            </a:endParaRPr>
          </a:p>
          <a:p>
            <a:pPr fontAlgn="ctr"/>
            <a:r>
              <a:rPr lang="en-US" sz="1400" dirty="0" smtClean="0">
                <a:latin typeface="Huawei Sans" panose="020C0503030203020204" pitchFamily="34" charset="0"/>
              </a:rPr>
              <a:t>[R1-GigabitEthernet0/0/2] </a:t>
            </a:r>
            <a:r>
              <a:rPr lang="en-US" sz="1400" dirty="0" err="1" smtClean="0">
                <a:latin typeface="Huawei Sans" panose="020C0503030203020204" pitchFamily="34" charset="0"/>
              </a:rPr>
              <a:t>isis</a:t>
            </a:r>
            <a:r>
              <a:rPr lang="en-US" sz="1400" dirty="0" smtClean="0">
                <a:latin typeface="Huawei Sans" panose="020C0503030203020204" pitchFamily="34" charset="0"/>
              </a:rPr>
              <a:t> ipv6 enable 1</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38" name="文本框 37"/>
          <p:cNvSpPr txBox="1"/>
          <p:nvPr/>
        </p:nvSpPr>
        <p:spPr>
          <a:xfrm>
            <a:off x="6103155" y="1383889"/>
            <a:ext cx="4985940"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1. Assign an IPv6 address to each router interface. (The configuration details are not provided here.)</a:t>
            </a:r>
            <a:endParaRPr lang="en-US" altLang="zh-CN" sz="1600" dirty="0">
              <a:solidFill>
                <a:prstClr val="black"/>
              </a:solidFill>
              <a:latin typeface="Huawei Sans" panose="020C0503030203020204" pitchFamily="34" charset="0"/>
            </a:endParaRPr>
          </a:p>
        </p:txBody>
      </p:sp>
      <p:sp>
        <p:nvSpPr>
          <p:cNvPr id="39" name="文本框 38"/>
          <p:cNvSpPr txBox="1"/>
          <p:nvPr/>
        </p:nvSpPr>
        <p:spPr>
          <a:xfrm>
            <a:off x="6103154" y="2079528"/>
            <a:ext cx="2193229"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2. Enable IS-IS (IPv6).</a:t>
            </a:r>
            <a:endParaRPr lang="en-US" sz="1600" dirty="0">
              <a:solidFill>
                <a:prstClr val="black"/>
              </a:solidFill>
              <a:latin typeface="Huawei Sans" panose="020C0503030203020204" pitchFamily="34" charset="0"/>
            </a:endParaRPr>
          </a:p>
        </p:txBody>
      </p:sp>
      <p:graphicFrame>
        <p:nvGraphicFramePr>
          <p:cNvPr id="79" name="表格 78"/>
          <p:cNvGraphicFramePr>
            <a:graphicFrameLocks noGrp="1"/>
          </p:cNvGraphicFramePr>
          <p:nvPr>
            <p:extLst>
              <p:ext uri="{D42A27DB-BD31-4B8C-83A1-F6EECF244321}">
                <p14:modId xmlns:p14="http://schemas.microsoft.com/office/powerpoint/2010/main" val="2365979176"/>
              </p:ext>
            </p:extLst>
          </p:nvPr>
        </p:nvGraphicFramePr>
        <p:xfrm>
          <a:off x="571243" y="3755194"/>
          <a:ext cx="4961442" cy="2551104"/>
        </p:xfrm>
        <a:graphic>
          <a:graphicData uri="http://schemas.openxmlformats.org/drawingml/2006/table">
            <a:tbl>
              <a:tblPr firstRow="1" bandRow="1">
                <a:tableStyleId>{72833802-FEF1-4C79-8D5D-14CF1EAF98D9}</a:tableStyleId>
              </a:tblPr>
              <a:tblGrid>
                <a:gridCol w="613862"/>
                <a:gridCol w="848140"/>
                <a:gridCol w="1229282"/>
                <a:gridCol w="2270158"/>
              </a:tblGrid>
              <a:tr h="283456">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IPv4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IPv6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rowSpan="2">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10.1.12.1/24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10.1.13.1/24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2001:DB8:2345:13::1/64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10.1.12.2/24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10.1.24.2/24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2001:DB8:2345:24::2/64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R3</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10.1.34.3/24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2001:DB8:2345:34::3/64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10.1.13.3/24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2001:DB8:2345:13::3/64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R4</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10.1.34.4/24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2001:DB8:2345:34::4/64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10.1.24.4/24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2001:DB8:2345:24::4/64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83" name="文本框 82"/>
          <p:cNvSpPr txBox="1"/>
          <p:nvPr/>
        </p:nvSpPr>
        <p:spPr>
          <a:xfrm>
            <a:off x="6446346" y="4650308"/>
            <a:ext cx="4642749" cy="361637"/>
          </a:xfrm>
          <a:prstGeom prst="rect">
            <a:avLst/>
          </a:prstGeom>
          <a:noFill/>
        </p:spPr>
        <p:txBody>
          <a:bodyPr wrap="square" rtlCol="0">
            <a:noAutofit/>
          </a:bodyPr>
          <a:lstStyle/>
          <a:p>
            <a:pPr fontAlgn="ctr">
              <a:lnSpc>
                <a:spcPct val="125000"/>
              </a:lnSpc>
              <a:spcBef>
                <a:spcPts val="0"/>
              </a:spcBef>
              <a:spcAft>
                <a:spcPts val="0"/>
              </a:spcAft>
            </a:pPr>
            <a:r>
              <a:rPr lang="en-US" sz="1400" dirty="0" smtClean="0">
                <a:solidFill>
                  <a:prstClr val="black"/>
                </a:solidFill>
                <a:latin typeface="Huawei Sans" panose="020C0503030203020204" pitchFamily="34" charset="0"/>
              </a:rPr>
              <a:t>The configurations of R2, R3, and R4 are similar to the configuration of R1, and are not provided here.</a:t>
            </a:r>
            <a:endParaRPr lang="en-US" altLang="zh-CN" sz="1400" dirty="0" smtClean="0">
              <a:solidFill>
                <a:prstClr val="black"/>
              </a:solidFill>
              <a:latin typeface="Huawei Sans" panose="020C0503030203020204" pitchFamily="34" charset="0"/>
            </a:endParaRPr>
          </a:p>
        </p:txBody>
      </p:sp>
      <p:sp>
        <p:nvSpPr>
          <p:cNvPr id="26" name="圆角矩形 25"/>
          <p:cNvSpPr/>
          <p:nvPr/>
        </p:nvSpPr>
        <p:spPr>
          <a:xfrm>
            <a:off x="685543" y="1272756"/>
            <a:ext cx="4606892" cy="2306065"/>
          </a:xfrm>
          <a:prstGeom prst="roundRect">
            <a:avLst>
              <a:gd name="adj" fmla="val 357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2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15946" y="1514264"/>
            <a:ext cx="541201" cy="442800"/>
          </a:xfrm>
          <a:prstGeom prst="rect">
            <a:avLst/>
          </a:prstGeom>
          <a:noFill/>
        </p:spPr>
      </p:pic>
      <p:pic>
        <p:nvPicPr>
          <p:cNvPr id="2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17134" y="1514264"/>
            <a:ext cx="541201" cy="442800"/>
          </a:xfrm>
          <a:prstGeom prst="rect">
            <a:avLst/>
          </a:prstGeom>
          <a:noFill/>
        </p:spPr>
      </p:pic>
      <p:cxnSp>
        <p:nvCxnSpPr>
          <p:cNvPr id="29" name="直接连接符 28"/>
          <p:cNvCxnSpPr>
            <a:stCxn id="27" idx="3"/>
            <a:endCxn id="28" idx="1"/>
          </p:cNvCxnSpPr>
          <p:nvPr/>
        </p:nvCxnSpPr>
        <p:spPr>
          <a:xfrm>
            <a:off x="2557147" y="1735664"/>
            <a:ext cx="1359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Rectangle 312"/>
          <p:cNvSpPr>
            <a:spLocks noChangeArrowheads="1"/>
          </p:cNvSpPr>
          <p:nvPr/>
        </p:nvSpPr>
        <p:spPr bwMode="auto">
          <a:xfrm>
            <a:off x="1989170" y="1272757"/>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31" name="Rectangle 312"/>
          <p:cNvSpPr>
            <a:spLocks noChangeArrowheads="1"/>
          </p:cNvSpPr>
          <p:nvPr/>
        </p:nvSpPr>
        <p:spPr bwMode="auto">
          <a:xfrm>
            <a:off x="2806705" y="149307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32" name="Rectangle 312"/>
          <p:cNvSpPr>
            <a:spLocks noChangeArrowheads="1"/>
          </p:cNvSpPr>
          <p:nvPr/>
        </p:nvSpPr>
        <p:spPr bwMode="auto">
          <a:xfrm rot="16200000">
            <a:off x="1731335" y="230438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33" name="Rectangle 312"/>
          <p:cNvSpPr>
            <a:spLocks noChangeArrowheads="1"/>
          </p:cNvSpPr>
          <p:nvPr/>
        </p:nvSpPr>
        <p:spPr bwMode="auto">
          <a:xfrm>
            <a:off x="711344" y="1503982"/>
            <a:ext cx="1304602" cy="42112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IS-IS (IPv6)</a:t>
            </a:r>
          </a:p>
          <a:p>
            <a:pPr algn="ctr" fontAlgn="ctr"/>
            <a:r>
              <a:rPr lang="en-US" sz="1400" b="1" dirty="0" smtClean="0">
                <a:solidFill>
                  <a:srgbClr val="EC7061"/>
                </a:solidFill>
                <a:latin typeface="Huawei Sans" panose="020C0503030203020204" pitchFamily="34" charset="0"/>
              </a:rPr>
              <a:t>Area 49.0001</a:t>
            </a:r>
            <a:endParaRPr lang="en-US" altLang="zh-CN" sz="1400" b="1" dirty="0">
              <a:solidFill>
                <a:srgbClr val="EC7061"/>
              </a:solidFill>
              <a:latin typeface="Huawei Sans" panose="020C0503030203020204" pitchFamily="34" charset="0"/>
            </a:endParaRPr>
          </a:p>
        </p:txBody>
      </p:sp>
      <p:pic>
        <p:nvPicPr>
          <p:cNvPr id="3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2015946" y="2920062"/>
            <a:ext cx="541201" cy="442800"/>
          </a:xfrm>
          <a:prstGeom prst="rect">
            <a:avLst/>
          </a:prstGeom>
          <a:noFill/>
        </p:spPr>
      </p:pic>
      <p:pic>
        <p:nvPicPr>
          <p:cNvPr id="3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3917134" y="2920062"/>
            <a:ext cx="541201" cy="442800"/>
          </a:xfrm>
          <a:prstGeom prst="rect">
            <a:avLst/>
          </a:prstGeom>
          <a:noFill/>
        </p:spPr>
      </p:pic>
      <p:cxnSp>
        <p:nvCxnSpPr>
          <p:cNvPr id="36" name="直接连接符 35"/>
          <p:cNvCxnSpPr>
            <a:stCxn id="27" idx="2"/>
            <a:endCxn id="34" idx="0"/>
          </p:cNvCxnSpPr>
          <p:nvPr/>
        </p:nvCxnSpPr>
        <p:spPr>
          <a:xfrm>
            <a:off x="2286547" y="1957064"/>
            <a:ext cx="0" cy="9629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28" idx="2"/>
            <a:endCxn id="35" idx="0"/>
          </p:cNvCxnSpPr>
          <p:nvPr/>
        </p:nvCxnSpPr>
        <p:spPr>
          <a:xfrm>
            <a:off x="4187735" y="1957064"/>
            <a:ext cx="0" cy="9629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4" idx="3"/>
            <a:endCxn id="35" idx="1"/>
          </p:cNvCxnSpPr>
          <p:nvPr/>
        </p:nvCxnSpPr>
        <p:spPr>
          <a:xfrm>
            <a:off x="2557147" y="3141462"/>
            <a:ext cx="13599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Rectangle 312"/>
          <p:cNvSpPr>
            <a:spLocks noChangeArrowheads="1"/>
          </p:cNvSpPr>
          <p:nvPr/>
        </p:nvSpPr>
        <p:spPr bwMode="auto">
          <a:xfrm>
            <a:off x="3890358" y="1272757"/>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43" name="Rectangle 312"/>
          <p:cNvSpPr>
            <a:spLocks noChangeArrowheads="1"/>
          </p:cNvSpPr>
          <p:nvPr/>
        </p:nvSpPr>
        <p:spPr bwMode="auto">
          <a:xfrm>
            <a:off x="1989170" y="3362636"/>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44" name="Rectangle 312"/>
          <p:cNvSpPr>
            <a:spLocks noChangeArrowheads="1"/>
          </p:cNvSpPr>
          <p:nvPr/>
        </p:nvSpPr>
        <p:spPr bwMode="auto">
          <a:xfrm>
            <a:off x="3890358" y="3362636"/>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45" name="Rectangle 312"/>
          <p:cNvSpPr>
            <a:spLocks noChangeArrowheads="1"/>
          </p:cNvSpPr>
          <p:nvPr/>
        </p:nvSpPr>
        <p:spPr bwMode="auto">
          <a:xfrm rot="16200000">
            <a:off x="3877623" y="230438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46" name="Rectangle 312"/>
          <p:cNvSpPr>
            <a:spLocks noChangeArrowheads="1"/>
          </p:cNvSpPr>
          <p:nvPr/>
        </p:nvSpPr>
        <p:spPr bwMode="auto">
          <a:xfrm>
            <a:off x="2806705" y="171454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b="1" dirty="0" smtClean="0">
                <a:solidFill>
                  <a:srgbClr val="EC7061"/>
                </a:solidFill>
                <a:latin typeface="Huawei Sans" panose="020C0503030203020204" pitchFamily="34" charset="0"/>
              </a:rPr>
              <a:t>Cost = 40</a:t>
            </a:r>
            <a:endParaRPr lang="en-US" altLang="zh-CN" sz="1200" b="1" dirty="0">
              <a:solidFill>
                <a:srgbClr val="EC7061"/>
              </a:solidFill>
              <a:latin typeface="Huawei Sans" panose="020C0503030203020204" pitchFamily="34" charset="0"/>
            </a:endParaRPr>
          </a:p>
        </p:txBody>
      </p:sp>
      <p:sp>
        <p:nvSpPr>
          <p:cNvPr id="47" name="Rectangle 312"/>
          <p:cNvSpPr>
            <a:spLocks noChangeArrowheads="1"/>
          </p:cNvSpPr>
          <p:nvPr/>
        </p:nvSpPr>
        <p:spPr bwMode="auto">
          <a:xfrm>
            <a:off x="2806705" y="314146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48" name="Rectangle 312"/>
          <p:cNvSpPr>
            <a:spLocks noChangeArrowheads="1"/>
          </p:cNvSpPr>
          <p:nvPr/>
        </p:nvSpPr>
        <p:spPr bwMode="auto">
          <a:xfrm>
            <a:off x="2806705" y="2864391"/>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solidFill>
                  <a:srgbClr val="EC7061"/>
                </a:solidFill>
                <a:latin typeface="Huawei Sans" panose="020C0503030203020204" pitchFamily="34" charset="0"/>
              </a:rPr>
              <a:t>Cost = 10</a:t>
            </a:r>
            <a:endParaRPr lang="en-US" altLang="zh-CN" sz="1200" dirty="0">
              <a:solidFill>
                <a:srgbClr val="EC7061"/>
              </a:solidFill>
              <a:latin typeface="Huawei Sans" panose="020C0503030203020204" pitchFamily="34" charset="0"/>
            </a:endParaRPr>
          </a:p>
        </p:txBody>
      </p:sp>
      <p:sp>
        <p:nvSpPr>
          <p:cNvPr id="49" name="Rectangle 312"/>
          <p:cNvSpPr>
            <a:spLocks noChangeArrowheads="1"/>
          </p:cNvSpPr>
          <p:nvPr/>
        </p:nvSpPr>
        <p:spPr bwMode="auto">
          <a:xfrm rot="16200000">
            <a:off x="1988177" y="231345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solidFill>
                  <a:srgbClr val="EC7061"/>
                </a:solidFill>
                <a:latin typeface="Huawei Sans" panose="020C0503030203020204" pitchFamily="34" charset="0"/>
              </a:rPr>
              <a:t>Cost = 10</a:t>
            </a:r>
            <a:endParaRPr lang="en-US" altLang="zh-CN" sz="1200" dirty="0">
              <a:solidFill>
                <a:srgbClr val="EC7061"/>
              </a:solidFill>
              <a:latin typeface="Huawei Sans" panose="020C0503030203020204" pitchFamily="34" charset="0"/>
            </a:endParaRPr>
          </a:p>
        </p:txBody>
      </p:sp>
      <p:sp>
        <p:nvSpPr>
          <p:cNvPr id="50" name="Rectangle 312"/>
          <p:cNvSpPr>
            <a:spLocks noChangeArrowheads="1"/>
          </p:cNvSpPr>
          <p:nvPr/>
        </p:nvSpPr>
        <p:spPr bwMode="auto">
          <a:xfrm rot="16200000">
            <a:off x="3650976" y="2313451"/>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solidFill>
                  <a:srgbClr val="EC7061"/>
                </a:solidFill>
                <a:latin typeface="Huawei Sans" panose="020C0503030203020204" pitchFamily="34" charset="0"/>
              </a:rPr>
              <a:t>Cost = 10</a:t>
            </a:r>
            <a:endParaRPr lang="en-US" altLang="zh-CN" sz="1200"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11385382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7638191" cy="4680000"/>
          </a:xfrm>
        </p:spPr>
        <p:txBody>
          <a:bodyPr wrap="square">
            <a:noAutofit/>
          </a:bodyPr>
          <a:lstStyle/>
          <a:p>
            <a:pPr marL="0" indent="0" algn="l" fontAlgn="ctr">
              <a:buNone/>
            </a:pPr>
            <a:r>
              <a:rPr lang="en-US" sz="2000" dirty="0" smtClean="0">
                <a:latin typeface="Huawei Sans" panose="020C0503030203020204" pitchFamily="34" charset="0"/>
              </a:rPr>
              <a:t>The following example uses R1 as the root to calculate the SPT. The IS-IS (IPv4) logical topology is shown in the right figure.</a:t>
            </a:r>
            <a:endParaRPr lang="en-US" altLang="zh-CN" sz="2000" dirty="0">
              <a:latin typeface="Huawei Sans" panose="020C0503030203020204" pitchFamily="34" charset="0"/>
            </a:endParaRPr>
          </a:p>
        </p:txBody>
      </p:sp>
      <p:sp>
        <p:nvSpPr>
          <p:cNvPr id="2" name="标题 1"/>
          <p:cNvSpPr>
            <a:spLocks noGrp="1"/>
          </p:cNvSpPr>
          <p:nvPr>
            <p:ph type="title"/>
          </p:nvPr>
        </p:nvSpPr>
        <p:spPr>
          <a:xfrm>
            <a:off x="1594800" y="219900"/>
            <a:ext cx="9831600" cy="640800"/>
          </a:xfrm>
        </p:spPr>
        <p:txBody>
          <a:bodyPr wrap="square">
            <a:noAutofit/>
          </a:bodyPr>
          <a:lstStyle/>
          <a:p>
            <a:pPr fontAlgn="ctr"/>
            <a:r>
              <a:rPr lang="en-US" dirty="0" smtClean="0">
                <a:latin typeface="Huawei Sans" panose="020C0503030203020204" pitchFamily="34" charset="0"/>
              </a:rPr>
              <a:t>Check the Routing Information on the IS-IS (IPv4) Network</a:t>
            </a:r>
            <a:endParaRPr lang="en-US" altLang="zh-CN" dirty="0">
              <a:latin typeface="Huawei Sans" panose="020C0503030203020204" pitchFamily="34" charset="0"/>
            </a:endParaRPr>
          </a:p>
        </p:txBody>
      </p:sp>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376730" y="2607035"/>
            <a:ext cx="541201" cy="442800"/>
          </a:xfrm>
          <a:prstGeom prst="rect">
            <a:avLst/>
          </a:prstGeom>
          <a:noFill/>
        </p:spPr>
      </p:pic>
      <p:pic>
        <p:nvPicPr>
          <p:cNvPr id="1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0832548" y="2607035"/>
            <a:ext cx="541201" cy="442800"/>
          </a:xfrm>
          <a:prstGeom prst="rect">
            <a:avLst/>
          </a:prstGeom>
          <a:noFill/>
        </p:spPr>
      </p:pic>
      <p:cxnSp>
        <p:nvCxnSpPr>
          <p:cNvPr id="11" name="直接连接符 10"/>
          <p:cNvCxnSpPr>
            <a:stCxn id="9" idx="3"/>
            <a:endCxn id="10" idx="1"/>
          </p:cNvCxnSpPr>
          <p:nvPr/>
        </p:nvCxnSpPr>
        <p:spPr>
          <a:xfrm>
            <a:off x="8917931" y="2828435"/>
            <a:ext cx="191461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tangle 312"/>
          <p:cNvSpPr>
            <a:spLocks noChangeArrowheads="1"/>
          </p:cNvSpPr>
          <p:nvPr/>
        </p:nvSpPr>
        <p:spPr bwMode="auto">
          <a:xfrm>
            <a:off x="8349954" y="2365528"/>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13" name="Rectangle 312"/>
          <p:cNvSpPr>
            <a:spLocks noChangeArrowheads="1"/>
          </p:cNvSpPr>
          <p:nvPr/>
        </p:nvSpPr>
        <p:spPr bwMode="auto">
          <a:xfrm>
            <a:off x="8794211" y="27780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4" name="Rectangle 312"/>
          <p:cNvSpPr>
            <a:spLocks noChangeArrowheads="1"/>
          </p:cNvSpPr>
          <p:nvPr/>
        </p:nvSpPr>
        <p:spPr bwMode="auto">
          <a:xfrm rot="16200000">
            <a:off x="8319437" y="322896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15" name="Rectangle 312"/>
          <p:cNvSpPr>
            <a:spLocks noChangeArrowheads="1"/>
          </p:cNvSpPr>
          <p:nvPr/>
        </p:nvSpPr>
        <p:spPr bwMode="auto">
          <a:xfrm>
            <a:off x="8311796" y="1752148"/>
            <a:ext cx="3184047" cy="42112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latin typeface="Huawei Sans" panose="020C0503030203020204" pitchFamily="34" charset="0"/>
              </a:rPr>
              <a:t>IS-IS (IPv4) logical topology</a:t>
            </a:r>
            <a:endParaRPr lang="en-US" altLang="zh-CN" sz="1600" b="1" dirty="0">
              <a:latin typeface="Huawei Sans" panose="020C0503030203020204" pitchFamily="34" charset="0"/>
            </a:endParaRPr>
          </a:p>
        </p:txBody>
      </p:sp>
      <p:pic>
        <p:nvPicPr>
          <p:cNvPr id="1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376730" y="4672393"/>
            <a:ext cx="541201" cy="442800"/>
          </a:xfrm>
          <a:prstGeom prst="rect">
            <a:avLst/>
          </a:prstGeom>
          <a:noFill/>
        </p:spPr>
      </p:pic>
      <p:pic>
        <p:nvPicPr>
          <p:cNvPr id="1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0832548" y="4672393"/>
            <a:ext cx="541201" cy="442800"/>
          </a:xfrm>
          <a:prstGeom prst="rect">
            <a:avLst/>
          </a:prstGeom>
          <a:noFill/>
        </p:spPr>
      </p:pic>
      <p:cxnSp>
        <p:nvCxnSpPr>
          <p:cNvPr id="18" name="直接连接符 17"/>
          <p:cNvCxnSpPr>
            <a:stCxn id="9" idx="2"/>
            <a:endCxn id="16" idx="0"/>
          </p:cNvCxnSpPr>
          <p:nvPr/>
        </p:nvCxnSpPr>
        <p:spPr>
          <a:xfrm>
            <a:off x="8647331" y="3049835"/>
            <a:ext cx="0" cy="16225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0" idx="2"/>
            <a:endCxn id="17" idx="0"/>
          </p:cNvCxnSpPr>
          <p:nvPr/>
        </p:nvCxnSpPr>
        <p:spPr>
          <a:xfrm>
            <a:off x="11103149" y="3049835"/>
            <a:ext cx="0" cy="16225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endCxn id="17" idx="1"/>
          </p:cNvCxnSpPr>
          <p:nvPr/>
        </p:nvCxnSpPr>
        <p:spPr>
          <a:xfrm>
            <a:off x="10582989" y="4893793"/>
            <a:ext cx="24955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Rectangle 312"/>
          <p:cNvSpPr>
            <a:spLocks noChangeArrowheads="1"/>
          </p:cNvSpPr>
          <p:nvPr/>
        </p:nvSpPr>
        <p:spPr bwMode="auto">
          <a:xfrm>
            <a:off x="10805772" y="2365528"/>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22" name="Rectangle 312"/>
          <p:cNvSpPr>
            <a:spLocks noChangeArrowheads="1"/>
          </p:cNvSpPr>
          <p:nvPr/>
        </p:nvSpPr>
        <p:spPr bwMode="auto">
          <a:xfrm>
            <a:off x="8349954" y="5114967"/>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23" name="Rectangle 312"/>
          <p:cNvSpPr>
            <a:spLocks noChangeArrowheads="1"/>
          </p:cNvSpPr>
          <p:nvPr/>
        </p:nvSpPr>
        <p:spPr bwMode="auto">
          <a:xfrm>
            <a:off x="10805772" y="5114967"/>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24" name="Rectangle 312"/>
          <p:cNvSpPr>
            <a:spLocks noChangeArrowheads="1"/>
          </p:cNvSpPr>
          <p:nvPr/>
        </p:nvSpPr>
        <p:spPr bwMode="auto">
          <a:xfrm rot="16200000">
            <a:off x="10556159" y="3240232"/>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25" name="Rectangle 312"/>
          <p:cNvSpPr>
            <a:spLocks noChangeArrowheads="1"/>
          </p:cNvSpPr>
          <p:nvPr/>
        </p:nvSpPr>
        <p:spPr bwMode="auto">
          <a:xfrm>
            <a:off x="10160661" y="506512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cxnSp>
        <p:nvCxnSpPr>
          <p:cNvPr id="26" name="直接连接符 25"/>
          <p:cNvCxnSpPr/>
          <p:nvPr/>
        </p:nvCxnSpPr>
        <p:spPr>
          <a:xfrm>
            <a:off x="10591157" y="4733348"/>
            <a:ext cx="0" cy="3345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任意多边形 7"/>
          <p:cNvSpPr/>
          <p:nvPr/>
        </p:nvSpPr>
        <p:spPr>
          <a:xfrm>
            <a:off x="8961741" y="3141911"/>
            <a:ext cx="1812983" cy="1113873"/>
          </a:xfrm>
          <a:custGeom>
            <a:avLst/>
            <a:gdLst>
              <a:gd name="connsiteX0" fmla="*/ 0 w 1139253"/>
              <a:gd name="connsiteY0" fmla="*/ 0 h 779488"/>
              <a:gd name="connsiteX1" fmla="*/ 1139253 w 1139253"/>
              <a:gd name="connsiteY1" fmla="*/ 0 h 779488"/>
              <a:gd name="connsiteX2" fmla="*/ 1139253 w 1139253"/>
              <a:gd name="connsiteY2" fmla="*/ 779488 h 779488"/>
              <a:gd name="connsiteX3" fmla="*/ 704538 w 1139253"/>
              <a:gd name="connsiteY3" fmla="*/ 779488 h 779488"/>
            </a:gdLst>
            <a:ahLst/>
            <a:cxnLst>
              <a:cxn ang="0">
                <a:pos x="connsiteX0" y="connsiteY0"/>
              </a:cxn>
              <a:cxn ang="0">
                <a:pos x="connsiteX1" y="connsiteY1"/>
              </a:cxn>
              <a:cxn ang="0">
                <a:pos x="connsiteX2" y="connsiteY2"/>
              </a:cxn>
              <a:cxn ang="0">
                <a:pos x="connsiteX3" y="connsiteY3"/>
              </a:cxn>
            </a:cxnLst>
            <a:rect l="l" t="t" r="r" b="b"/>
            <a:pathLst>
              <a:path w="1139253" h="779488">
                <a:moveTo>
                  <a:pt x="0" y="0"/>
                </a:moveTo>
                <a:lnTo>
                  <a:pt x="1139253" y="0"/>
                </a:lnTo>
                <a:lnTo>
                  <a:pt x="1139253" y="779488"/>
                </a:lnTo>
                <a:lnTo>
                  <a:pt x="704538" y="779488"/>
                </a:ln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cxnSp>
        <p:nvCxnSpPr>
          <p:cNvPr id="27" name="直接箭头连接符 26"/>
          <p:cNvCxnSpPr/>
          <p:nvPr/>
        </p:nvCxnSpPr>
        <p:spPr>
          <a:xfrm>
            <a:off x="9061082" y="6020667"/>
            <a:ext cx="517216"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312"/>
          <p:cNvSpPr>
            <a:spLocks noChangeArrowheads="1"/>
          </p:cNvSpPr>
          <p:nvPr/>
        </p:nvSpPr>
        <p:spPr bwMode="auto">
          <a:xfrm>
            <a:off x="9532758" y="5785207"/>
            <a:ext cx="2282816" cy="46571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latin typeface="Huawei Sans" panose="020C0503030203020204" pitchFamily="34" charset="0"/>
              </a:rPr>
              <a:t>Traffic path from R1 to access the 10.1.34.0/24 network segment</a:t>
            </a:r>
            <a:endParaRPr lang="en-US" altLang="zh-CN" sz="1400" dirty="0">
              <a:latin typeface="Huawei Sans" panose="020C0503030203020204" pitchFamily="34" charset="0"/>
            </a:endParaRPr>
          </a:p>
        </p:txBody>
      </p:sp>
      <p:sp>
        <p:nvSpPr>
          <p:cNvPr id="31" name="文本框 30"/>
          <p:cNvSpPr txBox="1"/>
          <p:nvPr/>
        </p:nvSpPr>
        <p:spPr>
          <a:xfrm>
            <a:off x="536215" y="2383023"/>
            <a:ext cx="6937400" cy="3539430"/>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[R1]dis </a:t>
            </a:r>
            <a:r>
              <a:rPr lang="en-US" sz="1400" dirty="0" err="1" smtClean="0">
                <a:solidFill>
                  <a:prstClr val="black"/>
                </a:solidFill>
                <a:latin typeface="Huawei Sans" panose="020C0503030203020204" pitchFamily="34" charset="0"/>
              </a:rPr>
              <a:t>ip</a:t>
            </a:r>
            <a:r>
              <a:rPr lang="en-US" sz="1400" dirty="0" smtClean="0">
                <a:solidFill>
                  <a:prstClr val="black"/>
                </a:solidFill>
                <a:latin typeface="Huawei Sans" panose="020C0503030203020204" pitchFamily="34" charset="0"/>
              </a:rPr>
              <a:t> routing-table protocol </a:t>
            </a:r>
            <a:r>
              <a:rPr lang="en-US" sz="1400" dirty="0" err="1" smtClean="0">
                <a:solidFill>
                  <a:prstClr val="black"/>
                </a:solidFill>
                <a:latin typeface="Huawei Sans" panose="020C0503030203020204" pitchFamily="34" charset="0"/>
              </a:rPr>
              <a:t>isis</a:t>
            </a:r>
            <a:r>
              <a:rPr lang="en-US" sz="1400" dirty="0" smtClean="0">
                <a:solidFill>
                  <a:prstClr val="black"/>
                </a:solidFill>
                <a:latin typeface="Huawei Sans" panose="020C0503030203020204" pitchFamily="34" charset="0"/>
              </a:rPr>
              <a:t> </a:t>
            </a:r>
          </a:p>
          <a:p>
            <a:pPr fontAlgn="ctr">
              <a:spcBef>
                <a:spcPts val="0"/>
              </a:spcBef>
              <a:spcAft>
                <a:spcPts val="0"/>
              </a:spcAft>
            </a:pPr>
            <a:r>
              <a:rPr lang="en-US" sz="1400" dirty="0" smtClean="0">
                <a:solidFill>
                  <a:prstClr val="black"/>
                </a:solidFill>
                <a:latin typeface="Huawei Sans" panose="020C0503030203020204" pitchFamily="34" charset="0"/>
              </a:rPr>
              <a:t>Route Flags: R - relay, D - download to fib</a:t>
            </a:r>
          </a:p>
          <a:p>
            <a:pPr fontAlgn="ctr">
              <a:spcBef>
                <a:spcPts val="0"/>
              </a:spcBef>
              <a:spcAft>
                <a:spcPts val="0"/>
              </a:spcAft>
            </a:pPr>
            <a:r>
              <a:rPr lang="en-US" sz="1400" dirty="0" smtClean="0">
                <a:solidFill>
                  <a:prstClr val="black"/>
                </a:solidFill>
                <a:latin typeface="Huawei Sans" panose="020C0503030203020204" pitchFamily="34" charset="0"/>
              </a:rPr>
              <a:t>------------------------------------------------------------------------------------------------</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Public routing table : ISIS</a:t>
            </a:r>
          </a:p>
          <a:p>
            <a:pPr fontAlgn="ctr">
              <a:spcBef>
                <a:spcPts val="0"/>
              </a:spcBef>
              <a:spcAft>
                <a:spcPts val="0"/>
              </a:spcAft>
            </a:pPr>
            <a:r>
              <a:rPr lang="en-US" sz="1400" dirty="0" smtClean="0">
                <a:solidFill>
                  <a:prstClr val="black"/>
                </a:solidFill>
                <a:latin typeface="Huawei Sans" panose="020C0503030203020204" pitchFamily="34" charset="0"/>
              </a:rPr>
              <a:t>         Destinations : 2        Routes : 2        </a:t>
            </a: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ISIS routing table status : &lt;Active&gt;</a:t>
            </a:r>
          </a:p>
          <a:p>
            <a:pPr fontAlgn="ctr">
              <a:spcBef>
                <a:spcPts val="0"/>
              </a:spcBef>
              <a:spcAft>
                <a:spcPts val="0"/>
              </a:spcAft>
            </a:pPr>
            <a:r>
              <a:rPr lang="en-US" sz="1400" dirty="0" smtClean="0">
                <a:solidFill>
                  <a:prstClr val="black"/>
                </a:solidFill>
                <a:latin typeface="Huawei Sans" panose="020C0503030203020204" pitchFamily="34" charset="0"/>
              </a:rPr>
              <a:t>         Destinations : 2        Routes : 2</a:t>
            </a: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Destination/Mask    Proto    Pre  Cost      Flags </a:t>
            </a:r>
            <a:r>
              <a:rPr lang="en-US" sz="1400" dirty="0" err="1" smtClean="0">
                <a:solidFill>
                  <a:prstClr val="black"/>
                </a:solidFill>
                <a:latin typeface="Huawei Sans" panose="020C0503030203020204" pitchFamily="34" charset="0"/>
              </a:rPr>
              <a:t>NextHop</a:t>
            </a:r>
            <a:r>
              <a:rPr lang="en-US" sz="1400" dirty="0" smtClean="0">
                <a:solidFill>
                  <a:prstClr val="black"/>
                </a:solidFill>
                <a:latin typeface="Huawei Sans" panose="020C0503030203020204" pitchFamily="34" charset="0"/>
              </a:rPr>
              <a:t>       Interface</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      10.1.24.0/24      ISIS-L2  15   20          D     10.1.12.2       GigabitEthernet0/0/1</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      </a:t>
            </a:r>
            <a:r>
              <a:rPr lang="en-US" sz="1400" dirty="0" smtClean="0">
                <a:solidFill>
                  <a:srgbClr val="EC7061"/>
                </a:solidFill>
                <a:latin typeface="Huawei Sans" panose="020C0503030203020204" pitchFamily="34" charset="0"/>
              </a:rPr>
              <a:t>10.1.34.0/24      ISIS-L2  15   30          D     10.1.12.2       GigabitEthernet0/0/1</a:t>
            </a:r>
            <a:endParaRPr lang="en-US" altLang="zh-CN" sz="1400" dirty="0" smtClean="0">
              <a:solidFill>
                <a:srgbClr val="EC7061"/>
              </a:solidFill>
              <a:latin typeface="Huawei Sans" panose="020C0503030203020204" pitchFamily="34" charset="0"/>
              <a:cs typeface="Courier New" panose="02070309020205020404" pitchFamily="49" charset="0"/>
            </a:endParaRP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ISIS routing table status : &lt;Inactive&gt;</a:t>
            </a:r>
          </a:p>
          <a:p>
            <a:pPr fontAlgn="ctr">
              <a:spcBef>
                <a:spcPts val="0"/>
              </a:spcBef>
              <a:spcAft>
                <a:spcPts val="0"/>
              </a:spcAft>
            </a:pPr>
            <a:r>
              <a:rPr lang="en-US" sz="1400" dirty="0" smtClean="0">
                <a:solidFill>
                  <a:prstClr val="black"/>
                </a:solidFill>
                <a:latin typeface="Huawei Sans" panose="020C0503030203020204" pitchFamily="34" charset="0"/>
              </a:rPr>
              <a:t>         Destinations : 0        Routes : 0</a:t>
            </a:r>
            <a:endParaRPr lang="en-US" sz="1400" dirty="0">
              <a:solidFill>
                <a:prstClr val="black"/>
              </a:solidFill>
              <a:latin typeface="Huawei Sans" panose="020C0503030203020204" pitchFamily="34" charset="0"/>
            </a:endParaRPr>
          </a:p>
        </p:txBody>
      </p:sp>
      <p:sp>
        <p:nvSpPr>
          <p:cNvPr id="28" name="Rectangle 312"/>
          <p:cNvSpPr>
            <a:spLocks noChangeArrowheads="1"/>
          </p:cNvSpPr>
          <p:nvPr/>
        </p:nvSpPr>
        <p:spPr bwMode="auto">
          <a:xfrm rot="16200000">
            <a:off x="7719071" y="3641908"/>
            <a:ext cx="1350378" cy="44642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10.1.13.0/24</a:t>
            </a:r>
          </a:p>
          <a:p>
            <a:pPr algn="ctr" fontAlgn="ctr"/>
            <a:r>
              <a:rPr lang="en-US" sz="1400" b="1" dirty="0" smtClean="0">
                <a:solidFill>
                  <a:srgbClr val="EC7061"/>
                </a:solidFill>
                <a:latin typeface="Huawei Sans" panose="020C0503030203020204" pitchFamily="34" charset="0"/>
              </a:rPr>
              <a:t>Cost: 40</a:t>
            </a:r>
            <a:endParaRPr lang="en-US" altLang="zh-CN" sz="1400" b="1" dirty="0">
              <a:solidFill>
                <a:srgbClr val="EC7061"/>
              </a:solidFill>
              <a:latin typeface="Huawei Sans" panose="020C0503030203020204" pitchFamily="34" charset="0"/>
            </a:endParaRPr>
          </a:p>
        </p:txBody>
      </p:sp>
      <p:sp>
        <p:nvSpPr>
          <p:cNvPr id="29" name="Rectangle 312"/>
          <p:cNvSpPr>
            <a:spLocks noChangeArrowheads="1"/>
          </p:cNvSpPr>
          <p:nvPr/>
        </p:nvSpPr>
        <p:spPr bwMode="auto">
          <a:xfrm rot="16200000">
            <a:off x="10684546" y="3623442"/>
            <a:ext cx="1350378" cy="483352"/>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EC7061"/>
                </a:solidFill>
                <a:latin typeface="Huawei Sans" panose="020C0503030203020204" pitchFamily="34" charset="0"/>
              </a:rPr>
              <a:t>Cost: 10</a:t>
            </a:r>
          </a:p>
          <a:p>
            <a:pPr algn="ctr" fontAlgn="ctr"/>
            <a:r>
              <a:rPr lang="en-US" sz="1400" dirty="0" smtClean="0">
                <a:latin typeface="Huawei Sans" panose="020C0503030203020204" pitchFamily="34" charset="0"/>
              </a:rPr>
              <a:t>10.1.24.0/24</a:t>
            </a:r>
            <a:endParaRPr lang="en-US" sz="1400" dirty="0">
              <a:latin typeface="Huawei Sans" panose="020C0503030203020204" pitchFamily="34" charset="0"/>
            </a:endParaRPr>
          </a:p>
        </p:txBody>
      </p:sp>
      <p:sp>
        <p:nvSpPr>
          <p:cNvPr id="32" name="Rectangle 312"/>
          <p:cNvSpPr>
            <a:spLocks noChangeArrowheads="1"/>
          </p:cNvSpPr>
          <p:nvPr/>
        </p:nvSpPr>
        <p:spPr bwMode="auto">
          <a:xfrm>
            <a:off x="9195508" y="2340182"/>
            <a:ext cx="1350378" cy="46219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10.1.12.0/24</a:t>
            </a:r>
          </a:p>
          <a:p>
            <a:pPr algn="ctr" fontAlgn="ctr"/>
            <a:r>
              <a:rPr lang="en-US" sz="1400" dirty="0" smtClean="0">
                <a:solidFill>
                  <a:srgbClr val="EC7061"/>
                </a:solidFill>
                <a:latin typeface="Huawei Sans" panose="020C0503030203020204" pitchFamily="34" charset="0"/>
              </a:rPr>
              <a:t>Cost: 10</a:t>
            </a:r>
            <a:endParaRPr lang="en-US" altLang="zh-CN" sz="1400" dirty="0">
              <a:solidFill>
                <a:srgbClr val="EC7061"/>
              </a:solidFill>
              <a:latin typeface="Huawei Sans" panose="020C0503030203020204" pitchFamily="34" charset="0"/>
            </a:endParaRPr>
          </a:p>
        </p:txBody>
      </p:sp>
      <p:sp>
        <p:nvSpPr>
          <p:cNvPr id="33" name="Rectangle 312"/>
          <p:cNvSpPr>
            <a:spLocks noChangeArrowheads="1"/>
          </p:cNvSpPr>
          <p:nvPr/>
        </p:nvSpPr>
        <p:spPr bwMode="auto">
          <a:xfrm>
            <a:off x="9228631" y="4708076"/>
            <a:ext cx="1350378" cy="420812"/>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400" dirty="0" smtClean="0">
                <a:solidFill>
                  <a:srgbClr val="EC7061"/>
                </a:solidFill>
                <a:latin typeface="Huawei Sans" panose="020C0503030203020204" pitchFamily="34" charset="0"/>
              </a:rPr>
              <a:t>Cost: 10</a:t>
            </a:r>
          </a:p>
          <a:p>
            <a:pPr algn="r" fontAlgn="ctr"/>
            <a:r>
              <a:rPr lang="en-US" sz="1400" dirty="0" smtClean="0">
                <a:latin typeface="Huawei Sans" panose="020C0503030203020204" pitchFamily="34" charset="0"/>
              </a:rPr>
              <a:t>10.1.34.0/24</a:t>
            </a:r>
            <a:endParaRPr lang="en-US" sz="1400" dirty="0">
              <a:latin typeface="Huawei Sans" panose="020C0503030203020204" pitchFamily="34" charset="0"/>
            </a:endParaRPr>
          </a:p>
        </p:txBody>
      </p:sp>
      <p:sp>
        <p:nvSpPr>
          <p:cNvPr id="34" name="Rectangle 312"/>
          <p:cNvSpPr>
            <a:spLocks noChangeArrowheads="1"/>
          </p:cNvSpPr>
          <p:nvPr/>
        </p:nvSpPr>
        <p:spPr bwMode="auto">
          <a:xfrm>
            <a:off x="10098948" y="27780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35" name="Rectangle 312"/>
          <p:cNvSpPr>
            <a:spLocks noChangeArrowheads="1"/>
          </p:cNvSpPr>
          <p:nvPr/>
        </p:nvSpPr>
        <p:spPr bwMode="auto">
          <a:xfrm rot="16200000">
            <a:off x="10556159" y="421017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36" name="Rectangle 312"/>
          <p:cNvSpPr>
            <a:spLocks noChangeArrowheads="1"/>
          </p:cNvSpPr>
          <p:nvPr/>
        </p:nvSpPr>
        <p:spPr bwMode="auto">
          <a:xfrm rot="16200000">
            <a:off x="8319437" y="417509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249831236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占位符 20"/>
          <p:cNvSpPr>
            <a:spLocks noGrp="1"/>
          </p:cNvSpPr>
          <p:nvPr>
            <p:ph type="body" sz="quarter" idx="10"/>
          </p:nvPr>
        </p:nvSpPr>
        <p:spPr>
          <a:xfrm>
            <a:off x="451878" y="1242453"/>
            <a:ext cx="7715592" cy="1063693"/>
          </a:xfrm>
        </p:spPr>
        <p:txBody>
          <a:bodyPr wrap="square">
            <a:noAutofit/>
          </a:bodyPr>
          <a:lstStyle/>
          <a:p>
            <a:pPr marL="0" indent="0" algn="l" fontAlgn="ctr">
              <a:buNone/>
            </a:pPr>
            <a:r>
              <a:rPr lang="en-US" sz="2000" dirty="0" smtClean="0">
                <a:latin typeface="Huawei Sans" panose="020C0503030203020204" pitchFamily="34" charset="0"/>
              </a:rPr>
              <a:t>The following example uses R1 as the root to calculate the SPT. The IS-IS (IPv6) logical topology is shown in the right figure.</a:t>
            </a:r>
          </a:p>
          <a:p>
            <a:pPr algn="l" fontAlgn="ctr"/>
            <a:endParaRPr lang="en-US" altLang="zh-CN" sz="2000" dirty="0">
              <a:latin typeface="Huawei Sans" panose="020C0503030203020204" pitchFamily="34" charset="0"/>
            </a:endParaRPr>
          </a:p>
        </p:txBody>
      </p:sp>
      <p:sp>
        <p:nvSpPr>
          <p:cNvPr id="2" name="标题 1"/>
          <p:cNvSpPr>
            <a:spLocks noGrp="1"/>
          </p:cNvSpPr>
          <p:nvPr>
            <p:ph type="title"/>
          </p:nvPr>
        </p:nvSpPr>
        <p:spPr>
          <a:xfrm>
            <a:off x="1594800" y="213408"/>
            <a:ext cx="9831600" cy="640800"/>
          </a:xfrm>
        </p:spPr>
        <p:txBody>
          <a:bodyPr wrap="square">
            <a:noAutofit/>
          </a:bodyPr>
          <a:lstStyle/>
          <a:p>
            <a:pPr fontAlgn="ctr"/>
            <a:r>
              <a:rPr lang="en-US" dirty="0" smtClean="0">
                <a:latin typeface="Huawei Sans" panose="020C0503030203020204" pitchFamily="34" charset="0"/>
              </a:rPr>
              <a:t>Check the Routing Information on the IS-IS (IPv6) Network</a:t>
            </a:r>
            <a:endParaRPr lang="en-US" altLang="zh-CN" dirty="0">
              <a:latin typeface="Huawei Sans" panose="020C0503030203020204" pitchFamily="34" charset="0"/>
            </a:endParaRPr>
          </a:p>
        </p:txBody>
      </p:sp>
      <p:sp>
        <p:nvSpPr>
          <p:cNvPr id="3" name="文本框 2"/>
          <p:cNvSpPr txBox="1"/>
          <p:nvPr/>
        </p:nvSpPr>
        <p:spPr>
          <a:xfrm>
            <a:off x="525115" y="2239471"/>
            <a:ext cx="6614299" cy="3980354"/>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200" dirty="0" smtClean="0">
                <a:solidFill>
                  <a:prstClr val="black"/>
                </a:solidFill>
                <a:latin typeface="Huawei Sans" panose="020C0503030203020204" pitchFamily="34" charset="0"/>
              </a:rPr>
              <a:t>[R1]dis ipv6 routing-table protocol </a:t>
            </a:r>
            <a:r>
              <a:rPr lang="en-US" sz="1200" dirty="0" err="1" smtClean="0">
                <a:solidFill>
                  <a:prstClr val="black"/>
                </a:solidFill>
                <a:latin typeface="Huawei Sans" panose="020C0503030203020204" pitchFamily="34" charset="0"/>
              </a:rPr>
              <a:t>isis</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Public Routing Table : ISIS</a:t>
            </a:r>
          </a:p>
          <a:p>
            <a:pPr fontAlgn="ctr">
              <a:spcBef>
                <a:spcPts val="0"/>
              </a:spcBef>
              <a:spcAft>
                <a:spcPts val="0"/>
              </a:spcAft>
            </a:pPr>
            <a:r>
              <a:rPr lang="en-US" sz="1200" dirty="0" smtClean="0">
                <a:solidFill>
                  <a:prstClr val="black"/>
                </a:solidFill>
                <a:latin typeface="Huawei Sans" panose="020C0503030203020204" pitchFamily="34" charset="0"/>
              </a:rPr>
              <a:t>Summary Count : 2</a:t>
            </a:r>
          </a:p>
          <a:p>
            <a:pPr fontAlgn="ctr">
              <a:spcBef>
                <a:spcPts val="0"/>
              </a:spcBef>
              <a:spcAft>
                <a:spcPts val="0"/>
              </a:spcAft>
            </a:pP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ISIS Routing Table's Status : &lt; Active &gt;</a:t>
            </a:r>
          </a:p>
          <a:p>
            <a:pPr fontAlgn="ctr">
              <a:spcBef>
                <a:spcPts val="0"/>
              </a:spcBef>
              <a:spcAft>
                <a:spcPts val="0"/>
              </a:spcAft>
            </a:pPr>
            <a:r>
              <a:rPr lang="en-US" sz="1200" dirty="0" smtClean="0">
                <a:solidFill>
                  <a:prstClr val="black"/>
                </a:solidFill>
                <a:latin typeface="Huawei Sans" panose="020C0503030203020204" pitchFamily="34" charset="0"/>
              </a:rPr>
              <a:t>Summary Count : 2 </a:t>
            </a:r>
          </a:p>
          <a:p>
            <a:pPr fontAlgn="ctr">
              <a:spcBef>
                <a:spcPts val="0"/>
              </a:spcBef>
              <a:spcAft>
                <a:spcPts val="0"/>
              </a:spcAft>
            </a:pP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Destination :	2001:DB8:2345:24::              	</a:t>
            </a:r>
            <a:r>
              <a:rPr lang="en-US" sz="1200" dirty="0" err="1" smtClean="0">
                <a:solidFill>
                  <a:prstClr val="black"/>
                </a:solidFill>
                <a:latin typeface="Huawei Sans" panose="020C0503030203020204" pitchFamily="34" charset="0"/>
              </a:rPr>
              <a:t>PrefixLength</a:t>
            </a:r>
            <a:r>
              <a:rPr lang="en-US" sz="1200" dirty="0" smtClean="0">
                <a:solidFill>
                  <a:prstClr val="black"/>
                </a:solidFill>
                <a:latin typeface="Huawei Sans" panose="020C0503030203020204" pitchFamily="34" charset="0"/>
              </a:rPr>
              <a:t> : 64</a:t>
            </a:r>
          </a:p>
          <a:p>
            <a:pPr fontAlgn="ctr">
              <a:spcBef>
                <a:spcPts val="0"/>
              </a:spcBef>
              <a:spcAft>
                <a:spcPts val="0"/>
              </a:spcAft>
            </a:pPr>
            <a:r>
              <a:rPr lang="en-US" sz="1200" dirty="0" smtClean="0">
                <a:solidFill>
                  <a:prstClr val="black"/>
                </a:solidFill>
                <a:latin typeface="Huawei Sans" panose="020C0503030203020204" pitchFamily="34" charset="0"/>
              </a:rPr>
              <a:t> </a:t>
            </a:r>
            <a:r>
              <a:rPr lang="en-US" sz="1200" dirty="0" err="1" smtClean="0">
                <a:solidFill>
                  <a:prstClr val="black"/>
                </a:solidFill>
                <a:latin typeface="Huawei Sans" panose="020C0503030203020204" pitchFamily="34" charset="0"/>
              </a:rPr>
              <a:t>NextHop</a:t>
            </a:r>
            <a:r>
              <a:rPr lang="en-US" sz="1200" dirty="0" smtClean="0">
                <a:solidFill>
                  <a:prstClr val="black"/>
                </a:solidFill>
                <a:latin typeface="Huawei Sans" panose="020C0503030203020204" pitchFamily="34" charset="0"/>
              </a:rPr>
              <a:t> :		FE80::2E0:FCFF:FE90:3D3A    	Preference    : 15</a:t>
            </a:r>
          </a:p>
          <a:p>
            <a:pPr fontAlgn="ctr">
              <a:spcBef>
                <a:spcPts val="0"/>
              </a:spcBef>
              <a:spcAft>
                <a:spcPts val="0"/>
              </a:spcAft>
            </a:pPr>
            <a:r>
              <a:rPr lang="en-US" sz="1200" dirty="0" smtClean="0">
                <a:solidFill>
                  <a:prstClr val="black"/>
                </a:solidFill>
                <a:latin typeface="Huawei Sans" panose="020C0503030203020204" pitchFamily="34" charset="0"/>
              </a:rPr>
              <a:t> Cost :		30                                      	Protocol       : ISIS-L2</a:t>
            </a:r>
          </a:p>
          <a:p>
            <a:pPr fontAlgn="ctr">
              <a:spcBef>
                <a:spcPts val="0"/>
              </a:spcBef>
              <a:spcAft>
                <a:spcPts val="0"/>
              </a:spcAft>
            </a:pPr>
            <a:r>
              <a:rPr lang="en-US" sz="1200" dirty="0" smtClean="0">
                <a:solidFill>
                  <a:prstClr val="black"/>
                </a:solidFill>
                <a:latin typeface="Huawei Sans" panose="020C0503030203020204" pitchFamily="34" charset="0"/>
              </a:rPr>
              <a:t> </a:t>
            </a:r>
            <a:r>
              <a:rPr lang="en-US" sz="1200" dirty="0" err="1" smtClean="0">
                <a:solidFill>
                  <a:prstClr val="black"/>
                </a:solidFill>
                <a:latin typeface="Huawei Sans" panose="020C0503030203020204" pitchFamily="34" charset="0"/>
              </a:rPr>
              <a:t>RelayNextHop</a:t>
            </a:r>
            <a:r>
              <a:rPr lang="en-US" sz="1200" dirty="0" smtClean="0">
                <a:solidFill>
                  <a:prstClr val="black"/>
                </a:solidFill>
                <a:latin typeface="Huawei Sans" panose="020C0503030203020204" pitchFamily="34" charset="0"/>
              </a:rPr>
              <a:t> :	::                              		</a:t>
            </a:r>
            <a:r>
              <a:rPr lang="en-US" sz="1200" dirty="0" err="1" smtClean="0">
                <a:solidFill>
                  <a:prstClr val="black"/>
                </a:solidFill>
                <a:latin typeface="Huawei Sans" panose="020C0503030203020204" pitchFamily="34" charset="0"/>
              </a:rPr>
              <a:t>TunnelID</a:t>
            </a:r>
            <a:r>
              <a:rPr lang="en-US" sz="1200" dirty="0" smtClean="0">
                <a:solidFill>
                  <a:prstClr val="black"/>
                </a:solidFill>
                <a:latin typeface="Huawei Sans" panose="020C0503030203020204" pitchFamily="34" charset="0"/>
              </a:rPr>
              <a:t>      : 0x0</a:t>
            </a:r>
          </a:p>
          <a:p>
            <a:pPr fontAlgn="ctr">
              <a:spcBef>
                <a:spcPts val="0"/>
              </a:spcBef>
              <a:spcAft>
                <a:spcPts val="0"/>
              </a:spcAft>
            </a:pPr>
            <a:r>
              <a:rPr lang="en-US" sz="1200" dirty="0" smtClean="0">
                <a:solidFill>
                  <a:prstClr val="black"/>
                </a:solidFill>
                <a:latin typeface="Huawei Sans" panose="020C0503030203020204" pitchFamily="34" charset="0"/>
              </a:rPr>
              <a:t> Interface : 	GigabitEthernet0/0/2            	Flags            : D</a:t>
            </a:r>
          </a:p>
          <a:p>
            <a:pPr fontAlgn="ctr">
              <a:spcBef>
                <a:spcPts val="0"/>
              </a:spcBef>
              <a:spcAft>
                <a:spcPts val="0"/>
              </a:spcAft>
            </a:pP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srgbClr val="EC7061"/>
                </a:solidFill>
                <a:latin typeface="Huawei Sans" panose="020C0503030203020204" pitchFamily="34" charset="0"/>
              </a:rPr>
              <a:t> Destination :	2001:DB8:2345:34::   </a:t>
            </a:r>
            <a:r>
              <a:rPr lang="en-US" sz="1200" dirty="0" smtClean="0">
                <a:solidFill>
                  <a:prstClr val="black"/>
                </a:solidFill>
                <a:latin typeface="Huawei Sans" panose="020C0503030203020204" pitchFamily="34" charset="0"/>
              </a:rPr>
              <a:t>           	</a:t>
            </a:r>
            <a:r>
              <a:rPr lang="en-US" sz="1200" dirty="0" err="1" smtClean="0">
                <a:solidFill>
                  <a:prstClr val="black"/>
                </a:solidFill>
                <a:latin typeface="Huawei Sans" panose="020C0503030203020204" pitchFamily="34" charset="0"/>
              </a:rPr>
              <a:t>PrefixLength</a:t>
            </a:r>
            <a:r>
              <a:rPr lang="en-US" sz="1200" dirty="0" smtClean="0">
                <a:solidFill>
                  <a:prstClr val="black"/>
                </a:solidFill>
                <a:latin typeface="Huawei Sans" panose="020C0503030203020204" pitchFamily="34" charset="0"/>
              </a:rPr>
              <a:t> : 64</a:t>
            </a:r>
          </a:p>
          <a:p>
            <a:pPr fontAlgn="ctr">
              <a:spcBef>
                <a:spcPts val="0"/>
              </a:spcBef>
              <a:spcAft>
                <a:spcPts val="0"/>
              </a:spcAft>
            </a:pPr>
            <a:r>
              <a:rPr lang="en-US" sz="1200" dirty="0" smtClean="0">
                <a:solidFill>
                  <a:prstClr val="black"/>
                </a:solidFill>
                <a:latin typeface="Huawei Sans" panose="020C0503030203020204" pitchFamily="34" charset="0"/>
              </a:rPr>
              <a:t> </a:t>
            </a:r>
            <a:r>
              <a:rPr lang="en-US" sz="1200" dirty="0" err="1" smtClean="0">
                <a:solidFill>
                  <a:prstClr val="black"/>
                </a:solidFill>
                <a:latin typeface="Huawei Sans" panose="020C0503030203020204" pitchFamily="34" charset="0"/>
              </a:rPr>
              <a:t>NextHop</a:t>
            </a:r>
            <a:r>
              <a:rPr lang="en-US" sz="1200" dirty="0" smtClean="0">
                <a:solidFill>
                  <a:prstClr val="black"/>
                </a:solidFill>
                <a:latin typeface="Huawei Sans" panose="020C0503030203020204" pitchFamily="34" charset="0"/>
              </a:rPr>
              <a:t> : 	FE80::2E0:FCFF:FE90:3D3A   	Preference    : 15</a:t>
            </a:r>
          </a:p>
          <a:p>
            <a:pPr fontAlgn="ctr">
              <a:spcBef>
                <a:spcPts val="0"/>
              </a:spcBef>
              <a:spcAft>
                <a:spcPts val="0"/>
              </a:spcAft>
            </a:pPr>
            <a:r>
              <a:rPr lang="en-US" sz="1200" dirty="0" smtClean="0">
                <a:solidFill>
                  <a:prstClr val="black"/>
                </a:solidFill>
                <a:latin typeface="Huawei Sans" panose="020C0503030203020204" pitchFamily="34" charset="0"/>
              </a:rPr>
              <a:t> Cost : 		20                              	Protocol       : ISIS-L2</a:t>
            </a:r>
          </a:p>
          <a:p>
            <a:pPr fontAlgn="ctr">
              <a:spcBef>
                <a:spcPts val="0"/>
              </a:spcBef>
              <a:spcAft>
                <a:spcPts val="0"/>
              </a:spcAft>
            </a:pPr>
            <a:r>
              <a:rPr lang="en-US" sz="1200" dirty="0" smtClean="0">
                <a:solidFill>
                  <a:prstClr val="black"/>
                </a:solidFill>
                <a:latin typeface="Huawei Sans" panose="020C0503030203020204" pitchFamily="34" charset="0"/>
              </a:rPr>
              <a:t> </a:t>
            </a:r>
            <a:r>
              <a:rPr lang="en-US" sz="1200" dirty="0" err="1" smtClean="0">
                <a:solidFill>
                  <a:prstClr val="black"/>
                </a:solidFill>
                <a:latin typeface="Huawei Sans" panose="020C0503030203020204" pitchFamily="34" charset="0"/>
              </a:rPr>
              <a:t>RelayNextHop</a:t>
            </a:r>
            <a:r>
              <a:rPr lang="en-US" sz="1200" dirty="0" smtClean="0">
                <a:solidFill>
                  <a:prstClr val="black"/>
                </a:solidFill>
                <a:latin typeface="Huawei Sans" panose="020C0503030203020204" pitchFamily="34" charset="0"/>
              </a:rPr>
              <a:t> : 	::                              		</a:t>
            </a:r>
            <a:r>
              <a:rPr lang="en-US" sz="1200" dirty="0" err="1" smtClean="0">
                <a:solidFill>
                  <a:prstClr val="black"/>
                </a:solidFill>
                <a:latin typeface="Huawei Sans" panose="020C0503030203020204" pitchFamily="34" charset="0"/>
              </a:rPr>
              <a:t>TunnelID</a:t>
            </a:r>
            <a:r>
              <a:rPr lang="en-US" sz="1200" dirty="0" smtClean="0">
                <a:solidFill>
                  <a:prstClr val="black"/>
                </a:solidFill>
                <a:latin typeface="Huawei Sans" panose="020C0503030203020204" pitchFamily="34" charset="0"/>
              </a:rPr>
              <a:t>      : 0x0</a:t>
            </a:r>
          </a:p>
          <a:p>
            <a:pPr fontAlgn="ctr">
              <a:spcBef>
                <a:spcPts val="0"/>
              </a:spcBef>
              <a:spcAft>
                <a:spcPts val="0"/>
              </a:spcAft>
            </a:pPr>
            <a:r>
              <a:rPr lang="en-US" sz="1200" dirty="0" smtClean="0">
                <a:solidFill>
                  <a:prstClr val="black"/>
                </a:solidFill>
                <a:latin typeface="Huawei Sans" panose="020C0503030203020204" pitchFamily="34" charset="0"/>
              </a:rPr>
              <a:t> Interface : 	GigabitEthernet0/0/2            	Flags            : D</a:t>
            </a:r>
          </a:p>
          <a:p>
            <a:pPr fontAlgn="ctr">
              <a:spcBef>
                <a:spcPts val="0"/>
              </a:spcBef>
              <a:spcAft>
                <a:spcPts val="0"/>
              </a:spcAft>
            </a:pP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ISIS Routing Table's Status : &lt; Inactive &gt;</a:t>
            </a:r>
          </a:p>
          <a:p>
            <a:pPr fontAlgn="ctr">
              <a:spcBef>
                <a:spcPts val="0"/>
              </a:spcBef>
              <a:spcAft>
                <a:spcPts val="0"/>
              </a:spcAft>
            </a:pPr>
            <a:r>
              <a:rPr lang="en-US" sz="1200" dirty="0" smtClean="0">
                <a:solidFill>
                  <a:prstClr val="black"/>
                </a:solidFill>
                <a:latin typeface="Huawei Sans" panose="020C0503030203020204" pitchFamily="34" charset="0"/>
              </a:rPr>
              <a:t>Summary Count : 0</a:t>
            </a:r>
            <a:endParaRPr lang="en-US" sz="1200" dirty="0">
              <a:solidFill>
                <a:prstClr val="black"/>
              </a:solidFill>
              <a:latin typeface="Huawei Sans" panose="020C0503030203020204" pitchFamily="34" charset="0"/>
            </a:endParaRPr>
          </a:p>
        </p:txBody>
      </p:sp>
      <p:pic>
        <p:nvPicPr>
          <p:cNvPr id="4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376730" y="2607035"/>
            <a:ext cx="541201" cy="442800"/>
          </a:xfrm>
          <a:prstGeom prst="rect">
            <a:avLst/>
          </a:prstGeom>
          <a:noFill/>
        </p:spPr>
      </p:pic>
      <p:pic>
        <p:nvPicPr>
          <p:cNvPr id="4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0832548" y="2607035"/>
            <a:ext cx="541201" cy="442800"/>
          </a:xfrm>
          <a:prstGeom prst="rect">
            <a:avLst/>
          </a:prstGeom>
          <a:noFill/>
        </p:spPr>
      </p:pic>
      <p:cxnSp>
        <p:nvCxnSpPr>
          <p:cNvPr id="49" name="直接连接符 48"/>
          <p:cNvCxnSpPr>
            <a:stCxn id="47" idx="3"/>
            <a:endCxn id="48" idx="1"/>
          </p:cNvCxnSpPr>
          <p:nvPr/>
        </p:nvCxnSpPr>
        <p:spPr>
          <a:xfrm>
            <a:off x="8917931" y="2828435"/>
            <a:ext cx="191461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312"/>
          <p:cNvSpPr>
            <a:spLocks noChangeArrowheads="1"/>
          </p:cNvSpPr>
          <p:nvPr/>
        </p:nvSpPr>
        <p:spPr bwMode="auto">
          <a:xfrm>
            <a:off x="8349954" y="2365528"/>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52" name="Rectangle 312"/>
          <p:cNvSpPr>
            <a:spLocks noChangeArrowheads="1"/>
          </p:cNvSpPr>
          <p:nvPr/>
        </p:nvSpPr>
        <p:spPr bwMode="auto">
          <a:xfrm>
            <a:off x="8794211" y="27780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53" name="Rectangle 312"/>
          <p:cNvSpPr>
            <a:spLocks noChangeArrowheads="1"/>
          </p:cNvSpPr>
          <p:nvPr/>
        </p:nvSpPr>
        <p:spPr bwMode="auto">
          <a:xfrm rot="16200000">
            <a:off x="8319437" y="322896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54" name="Rectangle 312"/>
          <p:cNvSpPr>
            <a:spLocks noChangeArrowheads="1"/>
          </p:cNvSpPr>
          <p:nvPr/>
        </p:nvSpPr>
        <p:spPr bwMode="auto">
          <a:xfrm>
            <a:off x="8376730" y="1696173"/>
            <a:ext cx="3093560" cy="42112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latin typeface="Huawei Sans" panose="020C0503030203020204" pitchFamily="34" charset="0"/>
              </a:rPr>
              <a:t>IS-IS (IPv6) logical topology</a:t>
            </a:r>
            <a:endParaRPr lang="en-US" altLang="zh-CN" sz="1600" b="1" dirty="0">
              <a:latin typeface="Huawei Sans" panose="020C0503030203020204" pitchFamily="34" charset="0"/>
            </a:endParaRPr>
          </a:p>
        </p:txBody>
      </p:sp>
      <p:pic>
        <p:nvPicPr>
          <p:cNvPr id="5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376730" y="4672393"/>
            <a:ext cx="541201" cy="442800"/>
          </a:xfrm>
          <a:prstGeom prst="rect">
            <a:avLst/>
          </a:prstGeom>
          <a:noFill/>
        </p:spPr>
      </p:pic>
      <p:pic>
        <p:nvPicPr>
          <p:cNvPr id="5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0832548" y="4672393"/>
            <a:ext cx="541201" cy="442800"/>
          </a:xfrm>
          <a:prstGeom prst="rect">
            <a:avLst/>
          </a:prstGeom>
          <a:noFill/>
        </p:spPr>
      </p:pic>
      <p:cxnSp>
        <p:nvCxnSpPr>
          <p:cNvPr id="57" name="直接连接符 56"/>
          <p:cNvCxnSpPr>
            <a:stCxn id="47" idx="2"/>
            <a:endCxn id="55" idx="0"/>
          </p:cNvCxnSpPr>
          <p:nvPr/>
        </p:nvCxnSpPr>
        <p:spPr>
          <a:xfrm>
            <a:off x="8647331" y="3049835"/>
            <a:ext cx="0" cy="16225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Rectangle 312"/>
          <p:cNvSpPr>
            <a:spLocks noChangeArrowheads="1"/>
          </p:cNvSpPr>
          <p:nvPr/>
        </p:nvSpPr>
        <p:spPr bwMode="auto">
          <a:xfrm>
            <a:off x="10805772" y="2365528"/>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61" name="Rectangle 312"/>
          <p:cNvSpPr>
            <a:spLocks noChangeArrowheads="1"/>
          </p:cNvSpPr>
          <p:nvPr/>
        </p:nvSpPr>
        <p:spPr bwMode="auto">
          <a:xfrm>
            <a:off x="8349954" y="5114967"/>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R3</a:t>
            </a:r>
            <a:endParaRPr lang="en-US" altLang="zh-CN" sz="1400" b="1" dirty="0">
              <a:latin typeface="Huawei Sans" panose="020C0503030203020204" pitchFamily="34" charset="0"/>
            </a:endParaRPr>
          </a:p>
        </p:txBody>
      </p:sp>
      <p:sp>
        <p:nvSpPr>
          <p:cNvPr id="62" name="Rectangle 312"/>
          <p:cNvSpPr>
            <a:spLocks noChangeArrowheads="1"/>
          </p:cNvSpPr>
          <p:nvPr/>
        </p:nvSpPr>
        <p:spPr bwMode="auto">
          <a:xfrm>
            <a:off x="10805772" y="5114967"/>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R4</a:t>
            </a:r>
            <a:endParaRPr lang="en-US" altLang="zh-CN" sz="1400" b="1" dirty="0">
              <a:latin typeface="Huawei Sans" panose="020C0503030203020204" pitchFamily="34" charset="0"/>
            </a:endParaRPr>
          </a:p>
        </p:txBody>
      </p:sp>
      <p:sp>
        <p:nvSpPr>
          <p:cNvPr id="64" name="Rectangle 312"/>
          <p:cNvSpPr>
            <a:spLocks noChangeArrowheads="1"/>
          </p:cNvSpPr>
          <p:nvPr/>
        </p:nvSpPr>
        <p:spPr bwMode="auto">
          <a:xfrm>
            <a:off x="8809387" y="463053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cxnSp>
        <p:nvCxnSpPr>
          <p:cNvPr id="67" name="直接箭头连接符 66"/>
          <p:cNvCxnSpPr/>
          <p:nvPr/>
        </p:nvCxnSpPr>
        <p:spPr>
          <a:xfrm>
            <a:off x="8441496" y="5983746"/>
            <a:ext cx="517216"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68" name="Rectangle 312"/>
          <p:cNvSpPr>
            <a:spLocks noChangeArrowheads="1"/>
          </p:cNvSpPr>
          <p:nvPr/>
        </p:nvSpPr>
        <p:spPr bwMode="auto">
          <a:xfrm>
            <a:off x="8944706" y="5739098"/>
            <a:ext cx="2637486" cy="46571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r>
              <a:rPr lang="en-US" sz="1400" dirty="0" smtClean="0">
                <a:latin typeface="Huawei Sans" panose="020C0503030203020204" pitchFamily="34" charset="0"/>
              </a:rPr>
              <a:t>Traffic path from R1 to access the 2001:DB8:2345:24::/64</a:t>
            </a:r>
          </a:p>
          <a:p>
            <a:pPr fontAlgn="ctr"/>
            <a:r>
              <a:rPr lang="en-US" sz="1400" dirty="0" smtClean="0">
                <a:latin typeface="Huawei Sans" panose="020C0503030203020204" pitchFamily="34" charset="0"/>
              </a:rPr>
              <a:t>network segment</a:t>
            </a:r>
            <a:endParaRPr lang="en-US" altLang="zh-CN" sz="1400" dirty="0">
              <a:latin typeface="Huawei Sans" panose="020C0503030203020204" pitchFamily="34" charset="0"/>
            </a:endParaRPr>
          </a:p>
        </p:txBody>
      </p:sp>
      <p:sp>
        <p:nvSpPr>
          <p:cNvPr id="69" name="Rectangle 312"/>
          <p:cNvSpPr>
            <a:spLocks noChangeArrowheads="1"/>
          </p:cNvSpPr>
          <p:nvPr/>
        </p:nvSpPr>
        <p:spPr bwMode="auto">
          <a:xfrm rot="16200000">
            <a:off x="7260731" y="3653630"/>
            <a:ext cx="2178447" cy="446420"/>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2001:DB8:2345:13::/64</a:t>
            </a:r>
          </a:p>
          <a:p>
            <a:pPr algn="ctr" fontAlgn="ctr"/>
            <a:r>
              <a:rPr lang="en-US" sz="1400" dirty="0" smtClean="0">
                <a:solidFill>
                  <a:srgbClr val="EC7061"/>
                </a:solidFill>
                <a:latin typeface="Huawei Sans" panose="020C0503030203020204" pitchFamily="34" charset="0"/>
              </a:rPr>
              <a:t>Cost: 10</a:t>
            </a:r>
            <a:endParaRPr lang="en-US" altLang="zh-CN" sz="1400" dirty="0">
              <a:solidFill>
                <a:srgbClr val="EC7061"/>
              </a:solidFill>
              <a:latin typeface="Huawei Sans" panose="020C0503030203020204" pitchFamily="34" charset="0"/>
            </a:endParaRPr>
          </a:p>
        </p:txBody>
      </p:sp>
      <p:sp>
        <p:nvSpPr>
          <p:cNvPr id="70" name="Rectangle 312"/>
          <p:cNvSpPr>
            <a:spLocks noChangeArrowheads="1"/>
          </p:cNvSpPr>
          <p:nvPr/>
        </p:nvSpPr>
        <p:spPr bwMode="auto">
          <a:xfrm rot="16200000">
            <a:off x="10333380" y="3635164"/>
            <a:ext cx="2056628" cy="483352"/>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EC7061"/>
                </a:solidFill>
                <a:latin typeface="Huawei Sans" panose="020C0503030203020204" pitchFamily="34" charset="0"/>
              </a:rPr>
              <a:t>Cost: 10</a:t>
            </a:r>
          </a:p>
          <a:p>
            <a:pPr algn="ctr" fontAlgn="ctr"/>
            <a:r>
              <a:rPr lang="en-US" sz="1400" dirty="0" smtClean="0">
                <a:latin typeface="Huawei Sans" panose="020C0503030203020204" pitchFamily="34" charset="0"/>
              </a:rPr>
              <a:t>2001:DB8:2345:24::/64</a:t>
            </a:r>
            <a:endParaRPr lang="en-US" sz="1400" dirty="0">
              <a:latin typeface="Huawei Sans" panose="020C0503030203020204" pitchFamily="34" charset="0"/>
            </a:endParaRPr>
          </a:p>
        </p:txBody>
      </p:sp>
      <p:sp>
        <p:nvSpPr>
          <p:cNvPr id="71" name="Rectangle 312"/>
          <p:cNvSpPr>
            <a:spLocks noChangeArrowheads="1"/>
          </p:cNvSpPr>
          <p:nvPr/>
        </p:nvSpPr>
        <p:spPr bwMode="auto">
          <a:xfrm>
            <a:off x="8817250" y="2325422"/>
            <a:ext cx="2184247" cy="46219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2001:DB8:2345:12::/64</a:t>
            </a:r>
          </a:p>
          <a:p>
            <a:pPr algn="ctr" fontAlgn="ctr"/>
            <a:r>
              <a:rPr lang="en-US" sz="1400" b="1" dirty="0" smtClean="0">
                <a:solidFill>
                  <a:srgbClr val="EC7061"/>
                </a:solidFill>
                <a:latin typeface="Huawei Sans" panose="020C0503030203020204" pitchFamily="34" charset="0"/>
              </a:rPr>
              <a:t>Cost: 40</a:t>
            </a:r>
            <a:endParaRPr lang="en-US" altLang="zh-CN" sz="1400" b="1" dirty="0">
              <a:solidFill>
                <a:srgbClr val="EC7061"/>
              </a:solidFill>
              <a:latin typeface="Huawei Sans" panose="020C0503030203020204" pitchFamily="34" charset="0"/>
            </a:endParaRPr>
          </a:p>
        </p:txBody>
      </p:sp>
      <p:sp>
        <p:nvSpPr>
          <p:cNvPr id="73" name="Rectangle 312"/>
          <p:cNvSpPr>
            <a:spLocks noChangeArrowheads="1"/>
          </p:cNvSpPr>
          <p:nvPr/>
        </p:nvSpPr>
        <p:spPr bwMode="auto">
          <a:xfrm>
            <a:off x="10098948" y="277801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74" name="Rectangle 312"/>
          <p:cNvSpPr>
            <a:spLocks noChangeArrowheads="1"/>
          </p:cNvSpPr>
          <p:nvPr/>
        </p:nvSpPr>
        <p:spPr bwMode="auto">
          <a:xfrm rot="16200000">
            <a:off x="10350645" y="417075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sp>
        <p:nvSpPr>
          <p:cNvPr id="75" name="Rectangle 312"/>
          <p:cNvSpPr>
            <a:spLocks noChangeArrowheads="1"/>
          </p:cNvSpPr>
          <p:nvPr/>
        </p:nvSpPr>
        <p:spPr bwMode="auto">
          <a:xfrm rot="16200000">
            <a:off x="8319437" y="4127465"/>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GE0/0/2</a:t>
            </a:r>
            <a:endParaRPr lang="en-US" altLang="zh-CN" sz="1200" dirty="0">
              <a:latin typeface="Huawei Sans" panose="020C0503030203020204" pitchFamily="34" charset="0"/>
            </a:endParaRPr>
          </a:p>
        </p:txBody>
      </p:sp>
      <p:cxnSp>
        <p:nvCxnSpPr>
          <p:cNvPr id="76" name="直接连接符 75"/>
          <p:cNvCxnSpPr>
            <a:stCxn id="55" idx="3"/>
            <a:endCxn id="56" idx="1"/>
          </p:cNvCxnSpPr>
          <p:nvPr/>
        </p:nvCxnSpPr>
        <p:spPr>
          <a:xfrm>
            <a:off x="8917931" y="4893793"/>
            <a:ext cx="191461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1091283" y="4472848"/>
            <a:ext cx="1" cy="1964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0908198" y="4472848"/>
            <a:ext cx="3661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Rectangle 312"/>
          <p:cNvSpPr>
            <a:spLocks noChangeArrowheads="1"/>
          </p:cNvSpPr>
          <p:nvPr/>
        </p:nvSpPr>
        <p:spPr bwMode="auto">
          <a:xfrm>
            <a:off x="10056957" y="463053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80" name="Rectangle 312"/>
          <p:cNvSpPr>
            <a:spLocks noChangeArrowheads="1"/>
          </p:cNvSpPr>
          <p:nvPr/>
        </p:nvSpPr>
        <p:spPr bwMode="auto">
          <a:xfrm>
            <a:off x="8817250" y="4906181"/>
            <a:ext cx="2184247" cy="46219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solidFill>
                  <a:srgbClr val="EC7061"/>
                </a:solidFill>
                <a:latin typeface="Huawei Sans" panose="020C0503030203020204" pitchFamily="34" charset="0"/>
              </a:rPr>
              <a:t>Cost: 10</a:t>
            </a:r>
            <a:endParaRPr lang="en-US" altLang="zh-CN" sz="1400" dirty="0" smtClean="0">
              <a:solidFill>
                <a:srgbClr val="EC7061"/>
              </a:solidFill>
              <a:latin typeface="Huawei Sans" panose="020C0503030203020204" pitchFamily="34" charset="0"/>
            </a:endParaRPr>
          </a:p>
          <a:p>
            <a:pPr algn="ctr" fontAlgn="ctr"/>
            <a:r>
              <a:rPr lang="en-US" sz="1400" dirty="0" smtClean="0">
                <a:latin typeface="Huawei Sans" panose="020C0503030203020204" pitchFamily="34" charset="0"/>
              </a:rPr>
              <a:t>2001:DB8:2345:34::/64</a:t>
            </a:r>
            <a:endParaRPr lang="en-US" sz="1400" dirty="0">
              <a:latin typeface="Huawei Sans" panose="020C0503030203020204" pitchFamily="34" charset="0"/>
            </a:endParaRPr>
          </a:p>
        </p:txBody>
      </p:sp>
      <p:sp>
        <p:nvSpPr>
          <p:cNvPr id="81" name="任意多边形 80"/>
          <p:cNvSpPr/>
          <p:nvPr/>
        </p:nvSpPr>
        <p:spPr>
          <a:xfrm>
            <a:off x="9009089" y="3222885"/>
            <a:ext cx="1633455" cy="1200297"/>
          </a:xfrm>
          <a:custGeom>
            <a:avLst/>
            <a:gdLst>
              <a:gd name="connsiteX0" fmla="*/ 0 w 1274163"/>
              <a:gd name="connsiteY0" fmla="*/ 0 h 614597"/>
              <a:gd name="connsiteX1" fmla="*/ 0 w 1274163"/>
              <a:gd name="connsiteY1" fmla="*/ 614597 h 614597"/>
              <a:gd name="connsiteX2" fmla="*/ 1274163 w 1274163"/>
              <a:gd name="connsiteY2" fmla="*/ 614597 h 614597"/>
              <a:gd name="connsiteX3" fmla="*/ 1274163 w 1274163"/>
              <a:gd name="connsiteY3" fmla="*/ 224853 h 614597"/>
            </a:gdLst>
            <a:ahLst/>
            <a:cxnLst>
              <a:cxn ang="0">
                <a:pos x="connsiteX0" y="connsiteY0"/>
              </a:cxn>
              <a:cxn ang="0">
                <a:pos x="connsiteX1" y="connsiteY1"/>
              </a:cxn>
              <a:cxn ang="0">
                <a:pos x="connsiteX2" y="connsiteY2"/>
              </a:cxn>
              <a:cxn ang="0">
                <a:pos x="connsiteX3" y="connsiteY3"/>
              </a:cxn>
            </a:cxnLst>
            <a:rect l="l" t="t" r="r" b="b"/>
            <a:pathLst>
              <a:path w="1274163" h="614597">
                <a:moveTo>
                  <a:pt x="0" y="0"/>
                </a:moveTo>
                <a:lnTo>
                  <a:pt x="0" y="614597"/>
                </a:lnTo>
                <a:lnTo>
                  <a:pt x="1274163" y="614597"/>
                </a:lnTo>
                <a:lnTo>
                  <a:pt x="1274163" y="224853"/>
                </a:ln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219599073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dirty="0" smtClean="0">
                <a:solidFill>
                  <a:schemeClr val="bg1">
                    <a:lumMod val="50000"/>
                  </a:schemeClr>
                </a:solidFill>
                <a:latin typeface="Huawei Sans" panose="020C0503030203020204" pitchFamily="34" charset="0"/>
              </a:rPr>
              <a:t>IPv6 Static Routes</a:t>
            </a:r>
            <a:endParaRPr lang="en-US" altLang="zh-CN" dirty="0" smtClean="0">
              <a:solidFill>
                <a:schemeClr val="bg1">
                  <a:lumMod val="50000"/>
                </a:schemeClr>
              </a:solidFill>
              <a:latin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OSPFv3 Implementation and Configurations</a:t>
            </a:r>
            <a:endParaRPr lang="en-US" altLang="zh-CN" dirty="0" smtClean="0">
              <a:solidFill>
                <a:schemeClr val="bg1">
                  <a:lumMod val="50000"/>
                </a:schemeClr>
              </a:solidFill>
              <a:latin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IS-IS (IPv6) Implementation and Configurations</a:t>
            </a:r>
            <a:endParaRPr lang="en-US" altLang="zh-CN" dirty="0" smtClean="0">
              <a:solidFill>
                <a:schemeClr val="bg1">
                  <a:lumMod val="50000"/>
                </a:schemeClr>
              </a:solidFill>
              <a:latin typeface="Huawei Sans" panose="020C0503030203020204" pitchFamily="34" charset="0"/>
            </a:endParaRPr>
          </a:p>
          <a:p>
            <a:pPr fontAlgn="ctr"/>
            <a:r>
              <a:rPr lang="en-US" b="1" dirty="0" smtClean="0">
                <a:latin typeface="Huawei Sans" panose="020C0503030203020204" pitchFamily="34" charset="0"/>
              </a:rPr>
              <a:t>BGP4+ Implementation and Configurations</a:t>
            </a:r>
            <a:endParaRPr lang="en-US" altLang="zh-CN" b="1" dirty="0" smtClean="0">
              <a:latin typeface="Huawei Sans" panose="020C0503030203020204" pitchFamily="34" charset="0"/>
            </a:endParaRPr>
          </a:p>
          <a:p>
            <a:pPr lvl="1" fontAlgn="ct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71646935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Traditional BGP-4 can manage only IPv4 unicast routing information. Multiprotocol Extensions for BGP (MP-BGP) can carry routing information for multiple network layer protocols. Currently, MP-BGP uses extended attributes and address families to support IPv6, multicast, and VPN, without changing the messaging and routing mechanisms of BGP-4.</a:t>
            </a:r>
          </a:p>
          <a:p>
            <a:pPr fontAlgn="ctr"/>
            <a:r>
              <a:rPr lang="en-US" sz="2000" dirty="0" smtClean="0">
                <a:latin typeface="Huawei Sans" panose="020C0503030203020204" pitchFamily="34" charset="0"/>
              </a:rPr>
              <a:t>MP-BGP for IPv6 unicast networks is called BGP4+. BGP4+ establishes an independent topology for an IPv6 unicast network and stores routing information in an independent routing table. This ensures that routing information on an IPv4 unicast network is isolated from that on an IPv6 unicast network.</a:t>
            </a:r>
            <a:endParaRPr lang="en-US" altLang="zh-CN" sz="2000" dirty="0" smtClean="0">
              <a:latin typeface="Huawei Sans" panose="020C0503030203020204" pitchFamily="34" charset="0"/>
            </a:endParaRPr>
          </a:p>
        </p:txBody>
      </p:sp>
      <p:sp>
        <p:nvSpPr>
          <p:cNvPr id="3" name="标题 2"/>
          <p:cNvSpPr>
            <a:spLocks noGrp="1"/>
          </p:cNvSpPr>
          <p:nvPr>
            <p:ph type="title"/>
          </p:nvPr>
        </p:nvSpPr>
        <p:spPr/>
        <p:txBody>
          <a:bodyPr wrap="square">
            <a:noAutofit/>
          </a:bodyPr>
          <a:lstStyle/>
          <a:p>
            <a:pPr fontAlgn="ctr"/>
            <a:r>
              <a:rPr lang="en-US" dirty="0" smtClean="0">
                <a:latin typeface="Huawei Sans" panose="020C0503030203020204" pitchFamily="34" charset="0"/>
              </a:rPr>
              <a:t>BGP4+ Overview</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82913427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MP-BGP uses address families to differentiate network layer protocols. To enable BGP peers to exchange different types of routing information, activating the peers and advertising BGP routes need to be performed in the correct address families.</a:t>
            </a:r>
            <a:endParaRPr lang="en-US" altLang="zh-CN" sz="2000" dirty="0" smtClean="0">
              <a:latin typeface="Huawei Sans" panose="020C0503030203020204" pitchFamily="34" charset="0"/>
            </a:endParaRPr>
          </a:p>
          <a:p>
            <a:pPr fontAlgn="ctr"/>
            <a:r>
              <a:rPr lang="en-US" sz="2000" dirty="0" smtClean="0">
                <a:latin typeface="Huawei Sans" panose="020C0503030203020204" pitchFamily="34" charset="0"/>
              </a:rPr>
              <a:t>MP-BGP supports the following address families:</a:t>
            </a:r>
            <a:endParaRPr lang="en-US" altLang="zh-CN" sz="2000" dirty="0" smtClean="0">
              <a:latin typeface="Huawei Sans" panose="020C0503030203020204" pitchFamily="34" charset="0"/>
            </a:endParaRPr>
          </a:p>
          <a:p>
            <a:pPr lvl="1" fontAlgn="ctr"/>
            <a:r>
              <a:rPr lang="en-US" sz="1800" dirty="0" smtClean="0">
                <a:latin typeface="Huawei Sans" panose="020C0503030203020204" pitchFamily="34" charset="0"/>
              </a:rPr>
              <a:t>IPv4 unicast address family</a:t>
            </a:r>
            <a:endParaRPr lang="en-US" altLang="zh-CN" sz="1800" dirty="0" smtClean="0">
              <a:latin typeface="Huawei Sans" panose="020C0503030203020204" pitchFamily="34" charset="0"/>
            </a:endParaRPr>
          </a:p>
          <a:p>
            <a:pPr lvl="1" fontAlgn="ctr"/>
            <a:r>
              <a:rPr lang="en-US" sz="1800" dirty="0" smtClean="0">
                <a:latin typeface="Huawei Sans" panose="020C0503030203020204" pitchFamily="34" charset="0"/>
              </a:rPr>
              <a:t>IPv4 multicast address family</a:t>
            </a:r>
            <a:endParaRPr lang="en-US" altLang="zh-CN" sz="1800" dirty="0" smtClean="0">
              <a:latin typeface="Huawei Sans" panose="020C0503030203020204" pitchFamily="34" charset="0"/>
            </a:endParaRPr>
          </a:p>
          <a:p>
            <a:pPr lvl="1" fontAlgn="ctr"/>
            <a:r>
              <a:rPr lang="en-US" sz="1800" dirty="0" smtClean="0">
                <a:latin typeface="Huawei Sans" panose="020C0503030203020204" pitchFamily="34" charset="0"/>
              </a:rPr>
              <a:t>IPv6 unicast address family</a:t>
            </a:r>
            <a:endParaRPr lang="en-US" altLang="zh-CN" sz="1800" dirty="0" smtClean="0">
              <a:latin typeface="Huawei Sans" panose="020C0503030203020204" pitchFamily="34" charset="0"/>
            </a:endParaRPr>
          </a:p>
          <a:p>
            <a:pPr lvl="1" fontAlgn="ctr"/>
            <a:r>
              <a:rPr lang="en-US" sz="1800" dirty="0" smtClean="0">
                <a:latin typeface="Huawei Sans" panose="020C0503030203020204" pitchFamily="34" charset="0"/>
              </a:rPr>
              <a:t>VPNv4 address family</a:t>
            </a:r>
            <a:endParaRPr lang="en-US" altLang="zh-CN" sz="1800" dirty="0" smtClean="0">
              <a:latin typeface="Huawei Sans" panose="020C0503030203020204" pitchFamily="34" charset="0"/>
            </a:endParaRPr>
          </a:p>
          <a:p>
            <a:pPr lvl="1" fontAlgn="ctr"/>
            <a:r>
              <a:rPr lang="en-US" sz="1800" dirty="0" smtClean="0">
                <a:latin typeface="Huawei Sans" panose="020C0503030203020204" pitchFamily="34" charset="0"/>
              </a:rPr>
              <a:t>VPNv6 address family</a:t>
            </a:r>
            <a:endParaRPr lang="en-US" altLang="zh-CN" sz="1800" dirty="0" smtClean="0">
              <a:latin typeface="Huawei Sans" panose="020C0503030203020204" pitchFamily="34" charset="0"/>
            </a:endParaRPr>
          </a:p>
          <a:p>
            <a:pPr lvl="1" fontAlgn="ctr"/>
            <a:r>
              <a:rPr lang="en-US" sz="1800" dirty="0" smtClean="0">
                <a:latin typeface="Huawei Sans" panose="020C0503030203020204" pitchFamily="34" charset="0"/>
              </a:rPr>
              <a:t>...</a:t>
            </a:r>
            <a:endParaRPr lang="en-US" altLang="zh-CN"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Address Families That MP-BGP Supports</a:t>
            </a:r>
            <a:endParaRPr lang="en-US" altLang="zh-CN" dirty="0">
              <a:latin typeface="Huawei Sans" panose="020C0503030203020204" pitchFamily="34" charset="0"/>
            </a:endParaRPr>
          </a:p>
        </p:txBody>
      </p:sp>
      <p:sp>
        <p:nvSpPr>
          <p:cNvPr id="90" name="矩形 89"/>
          <p:cNvSpPr/>
          <p:nvPr/>
        </p:nvSpPr>
        <p:spPr>
          <a:xfrm>
            <a:off x="10042061" y="4489015"/>
            <a:ext cx="1296137" cy="937305"/>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91" name="矩形 90"/>
          <p:cNvSpPr/>
          <p:nvPr/>
        </p:nvSpPr>
        <p:spPr>
          <a:xfrm>
            <a:off x="5325464" y="4489015"/>
            <a:ext cx="1268853" cy="937305"/>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9" name="矩形 88"/>
          <p:cNvSpPr/>
          <p:nvPr/>
        </p:nvSpPr>
        <p:spPr>
          <a:xfrm>
            <a:off x="10042061" y="3266428"/>
            <a:ext cx="1296137" cy="937305"/>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8" name="矩形 87"/>
          <p:cNvSpPr/>
          <p:nvPr/>
        </p:nvSpPr>
        <p:spPr>
          <a:xfrm>
            <a:off x="5325464" y="3266428"/>
            <a:ext cx="1268853" cy="937305"/>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4" name="矩形 83"/>
          <p:cNvSpPr/>
          <p:nvPr/>
        </p:nvSpPr>
        <p:spPr>
          <a:xfrm>
            <a:off x="6782836" y="3266428"/>
            <a:ext cx="3043747" cy="2189950"/>
          </a:xfrm>
          <a:prstGeom prst="rect">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grpSp>
        <p:nvGrpSpPr>
          <p:cNvPr id="80" name="组合 79"/>
          <p:cNvGrpSpPr/>
          <p:nvPr/>
        </p:nvGrpSpPr>
        <p:grpSpPr>
          <a:xfrm>
            <a:off x="5312732" y="3369729"/>
            <a:ext cx="6113668" cy="1988703"/>
            <a:chOff x="5090726" y="3118745"/>
            <a:chExt cx="6113668" cy="1988703"/>
          </a:xfrm>
        </p:grpSpPr>
        <p:cxnSp>
          <p:nvCxnSpPr>
            <p:cNvPr id="20" name="直接连接符 19"/>
            <p:cNvCxnSpPr>
              <a:stCxn id="27" idx="0"/>
            </p:cNvCxnSpPr>
            <p:nvPr/>
          </p:nvCxnSpPr>
          <p:spPr>
            <a:xfrm flipH="1" flipV="1">
              <a:off x="6110124" y="3460679"/>
              <a:ext cx="1087018" cy="432926"/>
            </a:xfrm>
            <a:prstGeom prst="line">
              <a:avLst/>
            </a:prstGeom>
            <a:ln w="28575">
              <a:solidFill>
                <a:srgbClr val="EC706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flipV="1">
              <a:off x="7419752" y="3997331"/>
              <a:ext cx="1396301" cy="6078"/>
            </a:xfrm>
            <a:prstGeom prst="line">
              <a:avLst/>
            </a:prstGeom>
            <a:ln w="28575">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961503" y="3458963"/>
              <a:ext cx="1140784" cy="475918"/>
            </a:xfrm>
            <a:prstGeom prst="line">
              <a:avLst/>
            </a:prstGeom>
            <a:ln w="28575">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flipV="1">
              <a:off x="7264472" y="4248693"/>
              <a:ext cx="1726080" cy="6078"/>
            </a:xfrm>
            <a:prstGeom prst="line">
              <a:avLst/>
            </a:prstGeom>
            <a:ln w="28575">
              <a:solidFill>
                <a:srgbClr val="00B050"/>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7" idx="2"/>
            </p:cNvCxnSpPr>
            <p:nvPr/>
          </p:nvCxnSpPr>
          <p:spPr>
            <a:xfrm flipH="1">
              <a:off x="6172925" y="4336405"/>
              <a:ext cx="1024217" cy="412890"/>
            </a:xfrm>
            <a:prstGeom prst="line">
              <a:avLst/>
            </a:prstGeom>
            <a:ln w="28575">
              <a:solidFill>
                <a:srgbClr val="00B05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9031609" y="4336406"/>
              <a:ext cx="1151167" cy="457882"/>
            </a:xfrm>
            <a:prstGeom prst="line">
              <a:avLst/>
            </a:prstGeom>
            <a:ln w="28575">
              <a:solidFill>
                <a:srgbClr val="00B050"/>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26" idx="3"/>
              <a:endCxn id="27" idx="3"/>
            </p:cNvCxnSpPr>
            <p:nvPr/>
          </p:nvCxnSpPr>
          <p:spPr>
            <a:xfrm>
              <a:off x="6009874" y="3554192"/>
              <a:ext cx="1457868" cy="5608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468672" y="4441628"/>
              <a:ext cx="541201" cy="442800"/>
            </a:xfrm>
            <a:prstGeom prst="rect">
              <a:avLst/>
            </a:prstGeom>
            <a:noFill/>
          </p:spPr>
        </p:pic>
        <p:cxnSp>
          <p:nvCxnSpPr>
            <p:cNvPr id="16" name="直接连接符 15"/>
            <p:cNvCxnSpPr>
              <a:stCxn id="15" idx="3"/>
              <a:endCxn id="27" idx="3"/>
            </p:cNvCxnSpPr>
            <p:nvPr/>
          </p:nvCxnSpPr>
          <p:spPr>
            <a:xfrm flipV="1">
              <a:off x="6009873" y="4115005"/>
              <a:ext cx="1457869" cy="5480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27" idx="3"/>
              <a:endCxn id="30" idx="1"/>
            </p:cNvCxnSpPr>
            <p:nvPr/>
          </p:nvCxnSpPr>
          <p:spPr>
            <a:xfrm>
              <a:off x="7467742" y="4115005"/>
              <a:ext cx="130733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30" idx="1"/>
              <a:endCxn id="28" idx="1"/>
            </p:cNvCxnSpPr>
            <p:nvPr/>
          </p:nvCxnSpPr>
          <p:spPr>
            <a:xfrm flipV="1">
              <a:off x="8775074" y="3554192"/>
              <a:ext cx="1471937" cy="5608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30" idx="1"/>
              <a:endCxn id="29" idx="1"/>
            </p:cNvCxnSpPr>
            <p:nvPr/>
          </p:nvCxnSpPr>
          <p:spPr>
            <a:xfrm>
              <a:off x="8775074" y="4115005"/>
              <a:ext cx="1471936" cy="5480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468673" y="3332792"/>
              <a:ext cx="541201" cy="442800"/>
            </a:xfrm>
            <a:prstGeom prst="rect">
              <a:avLst/>
            </a:prstGeom>
            <a:noFill/>
          </p:spPr>
        </p:pic>
        <p:pic>
          <p:nvPicPr>
            <p:cNvPr id="2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6926541" y="3893605"/>
              <a:ext cx="541201" cy="442800"/>
            </a:xfrm>
            <a:prstGeom prst="rect">
              <a:avLst/>
            </a:prstGeom>
            <a:noFill/>
          </p:spPr>
        </p:pic>
        <p:pic>
          <p:nvPicPr>
            <p:cNvPr id="2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0247011" y="3332792"/>
              <a:ext cx="541201" cy="442800"/>
            </a:xfrm>
            <a:prstGeom prst="rect">
              <a:avLst/>
            </a:prstGeom>
            <a:noFill/>
          </p:spPr>
        </p:pic>
        <p:pic>
          <p:nvPicPr>
            <p:cNvPr id="2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0247010" y="4441628"/>
              <a:ext cx="541201" cy="442800"/>
            </a:xfrm>
            <a:prstGeom prst="rect">
              <a:avLst/>
            </a:prstGeom>
            <a:noFill/>
          </p:spPr>
        </p:pic>
        <p:pic>
          <p:nvPicPr>
            <p:cNvPr id="3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8775074" y="3893605"/>
              <a:ext cx="541201" cy="442800"/>
            </a:xfrm>
            <a:prstGeom prst="rect">
              <a:avLst/>
            </a:prstGeom>
            <a:noFill/>
          </p:spPr>
        </p:pic>
        <p:sp>
          <p:nvSpPr>
            <p:cNvPr id="31" name="Rectangle 312"/>
            <p:cNvSpPr>
              <a:spLocks noChangeArrowheads="1"/>
            </p:cNvSpPr>
            <p:nvPr/>
          </p:nvSpPr>
          <p:spPr bwMode="auto">
            <a:xfrm>
              <a:off x="5090726" y="3460679"/>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R1</a:t>
              </a:r>
              <a:endParaRPr lang="en-US" altLang="zh-CN" sz="1400" dirty="0">
                <a:latin typeface="Huawei Sans" panose="020C0503030203020204" pitchFamily="34" charset="0"/>
              </a:endParaRPr>
            </a:p>
          </p:txBody>
        </p:sp>
        <p:sp>
          <p:nvSpPr>
            <p:cNvPr id="32" name="Rectangle 312"/>
            <p:cNvSpPr>
              <a:spLocks noChangeArrowheads="1"/>
            </p:cNvSpPr>
            <p:nvPr/>
          </p:nvSpPr>
          <p:spPr bwMode="auto">
            <a:xfrm>
              <a:off x="5090726" y="4536464"/>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R2</a:t>
              </a:r>
              <a:endParaRPr lang="en-US" altLang="zh-CN" sz="1400" dirty="0">
                <a:latin typeface="Huawei Sans" panose="020C0503030203020204" pitchFamily="34" charset="0"/>
              </a:endParaRPr>
            </a:p>
          </p:txBody>
        </p:sp>
        <p:sp>
          <p:nvSpPr>
            <p:cNvPr id="33" name="Rectangle 312"/>
            <p:cNvSpPr>
              <a:spLocks noChangeArrowheads="1"/>
            </p:cNvSpPr>
            <p:nvPr/>
          </p:nvSpPr>
          <p:spPr bwMode="auto">
            <a:xfrm>
              <a:off x="10711319" y="3460679"/>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R5</a:t>
              </a:r>
              <a:endParaRPr lang="en-US" altLang="zh-CN" sz="1400" dirty="0">
                <a:latin typeface="Huawei Sans" panose="020C0503030203020204" pitchFamily="34" charset="0"/>
              </a:endParaRPr>
            </a:p>
          </p:txBody>
        </p:sp>
        <p:sp>
          <p:nvSpPr>
            <p:cNvPr id="34" name="Rectangle 312"/>
            <p:cNvSpPr>
              <a:spLocks noChangeArrowheads="1"/>
            </p:cNvSpPr>
            <p:nvPr/>
          </p:nvSpPr>
          <p:spPr bwMode="auto">
            <a:xfrm>
              <a:off x="10689275" y="4566460"/>
              <a:ext cx="515119" cy="21898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R6</a:t>
              </a:r>
              <a:endParaRPr lang="en-US" altLang="zh-CN" sz="1400" dirty="0">
                <a:latin typeface="Huawei Sans" panose="020C0503030203020204" pitchFamily="34" charset="0"/>
              </a:endParaRPr>
            </a:p>
          </p:txBody>
        </p:sp>
        <p:sp>
          <p:nvSpPr>
            <p:cNvPr id="35" name="Rectangle 312"/>
            <p:cNvSpPr>
              <a:spLocks noChangeArrowheads="1"/>
            </p:cNvSpPr>
            <p:nvPr/>
          </p:nvSpPr>
          <p:spPr bwMode="auto">
            <a:xfrm>
              <a:off x="7177939" y="4332744"/>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R3</a:t>
              </a:r>
              <a:endParaRPr lang="en-US" altLang="zh-CN" sz="1400" dirty="0">
                <a:latin typeface="Huawei Sans" panose="020C0503030203020204" pitchFamily="34" charset="0"/>
              </a:endParaRPr>
            </a:p>
          </p:txBody>
        </p:sp>
        <p:sp>
          <p:nvSpPr>
            <p:cNvPr id="36" name="Rectangle 312"/>
            <p:cNvSpPr>
              <a:spLocks noChangeArrowheads="1"/>
            </p:cNvSpPr>
            <p:nvPr/>
          </p:nvSpPr>
          <p:spPr bwMode="auto">
            <a:xfrm>
              <a:off x="8706050" y="4332744"/>
              <a:ext cx="471033" cy="2017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R4</a:t>
              </a:r>
              <a:endParaRPr lang="en-US" altLang="zh-CN" sz="1400" dirty="0">
                <a:latin typeface="Huawei Sans" panose="020C0503030203020204" pitchFamily="34" charset="0"/>
              </a:endParaRPr>
            </a:p>
          </p:txBody>
        </p:sp>
        <p:sp>
          <p:nvSpPr>
            <p:cNvPr id="47" name="Rectangle 312"/>
            <p:cNvSpPr>
              <a:spLocks noChangeArrowheads="1"/>
            </p:cNvSpPr>
            <p:nvPr/>
          </p:nvSpPr>
          <p:spPr bwMode="auto">
            <a:xfrm>
              <a:off x="5416420" y="4890950"/>
              <a:ext cx="636105" cy="21649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IPv6</a:t>
              </a:r>
              <a:endParaRPr lang="en-US" altLang="zh-CN" sz="1400" dirty="0">
                <a:latin typeface="Huawei Sans" panose="020C0503030203020204" pitchFamily="34" charset="0"/>
              </a:endParaRPr>
            </a:p>
          </p:txBody>
        </p:sp>
        <p:sp>
          <p:nvSpPr>
            <p:cNvPr id="48" name="Rectangle 312"/>
            <p:cNvSpPr>
              <a:spLocks noChangeArrowheads="1"/>
            </p:cNvSpPr>
            <p:nvPr/>
          </p:nvSpPr>
          <p:spPr bwMode="auto">
            <a:xfrm>
              <a:off x="10213624" y="4890950"/>
              <a:ext cx="636105" cy="21649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IPv6</a:t>
              </a:r>
              <a:endParaRPr lang="en-US" altLang="zh-CN" sz="1400" dirty="0">
                <a:latin typeface="Huawei Sans" panose="020C0503030203020204" pitchFamily="34" charset="0"/>
              </a:endParaRPr>
            </a:p>
          </p:txBody>
        </p:sp>
        <p:sp>
          <p:nvSpPr>
            <p:cNvPr id="49" name="Rectangle 312"/>
            <p:cNvSpPr>
              <a:spLocks noChangeArrowheads="1"/>
            </p:cNvSpPr>
            <p:nvPr/>
          </p:nvSpPr>
          <p:spPr bwMode="auto">
            <a:xfrm>
              <a:off x="5416420" y="3118745"/>
              <a:ext cx="636105" cy="21649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IPv4</a:t>
              </a:r>
              <a:endParaRPr lang="en-US" altLang="zh-CN" sz="1400" dirty="0">
                <a:latin typeface="Huawei Sans" panose="020C0503030203020204" pitchFamily="34" charset="0"/>
              </a:endParaRPr>
            </a:p>
          </p:txBody>
        </p:sp>
        <p:sp>
          <p:nvSpPr>
            <p:cNvPr id="50" name="Rectangle 312"/>
            <p:cNvSpPr>
              <a:spLocks noChangeArrowheads="1"/>
            </p:cNvSpPr>
            <p:nvPr/>
          </p:nvSpPr>
          <p:spPr bwMode="auto">
            <a:xfrm>
              <a:off x="10199500" y="3118745"/>
              <a:ext cx="636105" cy="21649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IPv4</a:t>
              </a:r>
              <a:endParaRPr lang="en-US" altLang="zh-CN" sz="1400" dirty="0">
                <a:latin typeface="Huawei Sans" panose="020C0503030203020204" pitchFamily="34" charset="0"/>
              </a:endParaRPr>
            </a:p>
          </p:txBody>
        </p:sp>
        <p:sp>
          <p:nvSpPr>
            <p:cNvPr id="51" name="Rectangle 312"/>
            <p:cNvSpPr>
              <a:spLocks noChangeArrowheads="1"/>
            </p:cNvSpPr>
            <p:nvPr/>
          </p:nvSpPr>
          <p:spPr bwMode="auto">
            <a:xfrm>
              <a:off x="7447862" y="3652730"/>
              <a:ext cx="1347093" cy="24087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lnSpc>
                  <a:spcPct val="90000"/>
                </a:lnSpc>
              </a:pPr>
              <a:r>
                <a:rPr lang="en-US" sz="1200" dirty="0" smtClean="0">
                  <a:latin typeface="Huawei Sans" panose="020C0503030203020204" pitchFamily="34" charset="0"/>
                </a:rPr>
                <a:t>IPv4 unicast</a:t>
              </a:r>
              <a:endParaRPr lang="en-US" altLang="zh-CN" sz="1200" dirty="0" smtClean="0">
                <a:latin typeface="Huawei Sans" panose="020C0503030203020204" pitchFamily="34" charset="0"/>
              </a:endParaRPr>
            </a:p>
            <a:p>
              <a:pPr algn="ctr" fontAlgn="ctr">
                <a:lnSpc>
                  <a:spcPct val="90000"/>
                </a:lnSpc>
              </a:pPr>
              <a:r>
                <a:rPr lang="en-US" sz="1200" dirty="0" smtClean="0">
                  <a:latin typeface="Huawei Sans" panose="020C0503030203020204" pitchFamily="34" charset="0"/>
                </a:rPr>
                <a:t>address family</a:t>
              </a:r>
              <a:endParaRPr lang="en-US" altLang="zh-CN" sz="1200" dirty="0">
                <a:latin typeface="Huawei Sans" panose="020C0503030203020204" pitchFamily="34" charset="0"/>
              </a:endParaRPr>
            </a:p>
          </p:txBody>
        </p:sp>
        <p:sp>
          <p:nvSpPr>
            <p:cNvPr id="60" name="Rectangle 312"/>
            <p:cNvSpPr>
              <a:spLocks noChangeArrowheads="1"/>
            </p:cNvSpPr>
            <p:nvPr/>
          </p:nvSpPr>
          <p:spPr bwMode="auto">
            <a:xfrm rot="1330703">
              <a:off x="5999048" y="3304503"/>
              <a:ext cx="1476955" cy="29813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lnSpc>
                  <a:spcPct val="90000"/>
                </a:lnSpc>
              </a:pPr>
              <a:r>
                <a:rPr lang="en-US" sz="1200" dirty="0" smtClean="0">
                  <a:latin typeface="Huawei Sans" panose="020C0503030203020204" pitchFamily="34" charset="0"/>
                </a:rPr>
                <a:t>IPv4 unicast address family</a:t>
              </a:r>
              <a:endParaRPr lang="en-US" altLang="zh-CN" sz="1200" dirty="0">
                <a:latin typeface="Huawei Sans" panose="020C0503030203020204" pitchFamily="34" charset="0"/>
              </a:endParaRPr>
            </a:p>
          </p:txBody>
        </p:sp>
        <p:sp>
          <p:nvSpPr>
            <p:cNvPr id="63" name="Rectangle 312"/>
            <p:cNvSpPr>
              <a:spLocks noChangeArrowheads="1"/>
            </p:cNvSpPr>
            <p:nvPr/>
          </p:nvSpPr>
          <p:spPr bwMode="auto">
            <a:xfrm rot="20385305">
              <a:off x="8748544" y="3353090"/>
              <a:ext cx="1476955" cy="29813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lnSpc>
                  <a:spcPct val="90000"/>
                </a:lnSpc>
              </a:pPr>
              <a:r>
                <a:rPr lang="en-US" sz="1200" dirty="0" smtClean="0">
                  <a:latin typeface="Huawei Sans" panose="020C0503030203020204" pitchFamily="34" charset="0"/>
                </a:rPr>
                <a:t>IPv4 unicast address family</a:t>
              </a:r>
              <a:endParaRPr lang="en-US" altLang="zh-CN" sz="1200" dirty="0">
                <a:latin typeface="Huawei Sans" panose="020C0503030203020204" pitchFamily="34" charset="0"/>
              </a:endParaRPr>
            </a:p>
          </p:txBody>
        </p:sp>
        <p:sp>
          <p:nvSpPr>
            <p:cNvPr id="67" name="Rectangle 312"/>
            <p:cNvSpPr>
              <a:spLocks noChangeArrowheads="1"/>
            </p:cNvSpPr>
            <p:nvPr/>
          </p:nvSpPr>
          <p:spPr bwMode="auto">
            <a:xfrm>
              <a:off x="7476046" y="4355880"/>
              <a:ext cx="1347093" cy="24087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lnSpc>
                  <a:spcPct val="90000"/>
                </a:lnSpc>
              </a:pPr>
              <a:r>
                <a:rPr lang="en-US" sz="1200" dirty="0" smtClean="0">
                  <a:latin typeface="Huawei Sans" panose="020C0503030203020204" pitchFamily="34" charset="0"/>
                </a:rPr>
                <a:t>IPv6 unicast</a:t>
              </a:r>
              <a:endParaRPr lang="en-US" altLang="zh-CN" sz="1200" dirty="0" smtClean="0">
                <a:latin typeface="Huawei Sans" panose="020C0503030203020204" pitchFamily="34" charset="0"/>
              </a:endParaRPr>
            </a:p>
            <a:p>
              <a:pPr algn="ctr" fontAlgn="ctr">
                <a:lnSpc>
                  <a:spcPct val="90000"/>
                </a:lnSpc>
              </a:pPr>
              <a:r>
                <a:rPr lang="en-US" sz="1200" dirty="0" smtClean="0">
                  <a:latin typeface="Huawei Sans" panose="020C0503030203020204" pitchFamily="34" charset="0"/>
                </a:rPr>
                <a:t>address family</a:t>
              </a:r>
              <a:endParaRPr lang="en-US" altLang="zh-CN" sz="1200" dirty="0">
                <a:latin typeface="Huawei Sans" panose="020C0503030203020204" pitchFamily="34" charset="0"/>
              </a:endParaRPr>
            </a:p>
          </p:txBody>
        </p:sp>
        <p:sp>
          <p:nvSpPr>
            <p:cNvPr id="68" name="Rectangle 312"/>
            <p:cNvSpPr>
              <a:spLocks noChangeArrowheads="1"/>
            </p:cNvSpPr>
            <p:nvPr/>
          </p:nvSpPr>
          <p:spPr bwMode="auto">
            <a:xfrm>
              <a:off x="7664375" y="4013516"/>
              <a:ext cx="881395" cy="216498"/>
            </a:xfrm>
            <a:prstGeom prst="rect">
              <a:avLst/>
            </a:prstGeom>
            <a:solidFill>
              <a:schemeClr val="bg1">
                <a:alpha val="49000"/>
              </a:schemeClr>
            </a:solidFill>
            <a:ln w="7938">
              <a:solidFill>
                <a:schemeClr val="bg1">
                  <a:alpha val="0"/>
                </a:schemeClr>
              </a:solid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latin typeface="Huawei Sans" panose="020C0503030203020204" pitchFamily="34" charset="0"/>
                </a:rPr>
                <a:t>IBGP</a:t>
              </a:r>
              <a:endParaRPr lang="en-US" altLang="zh-CN" sz="1600" b="1" dirty="0">
                <a:latin typeface="Huawei Sans" panose="020C0503030203020204" pitchFamily="34" charset="0"/>
              </a:endParaRPr>
            </a:p>
          </p:txBody>
        </p:sp>
        <p:sp>
          <p:nvSpPr>
            <p:cNvPr id="69" name="Rectangle 312"/>
            <p:cNvSpPr>
              <a:spLocks noChangeArrowheads="1"/>
            </p:cNvSpPr>
            <p:nvPr/>
          </p:nvSpPr>
          <p:spPr bwMode="auto">
            <a:xfrm>
              <a:off x="5815842" y="3976179"/>
              <a:ext cx="881395" cy="21649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latin typeface="Huawei Sans" panose="020C0503030203020204" pitchFamily="34" charset="0"/>
                </a:rPr>
                <a:t>EBGP</a:t>
              </a:r>
              <a:endParaRPr lang="en-US" altLang="zh-CN" sz="1600" b="1" dirty="0">
                <a:latin typeface="Huawei Sans" panose="020C0503030203020204" pitchFamily="34" charset="0"/>
              </a:endParaRPr>
            </a:p>
          </p:txBody>
        </p:sp>
        <p:sp>
          <p:nvSpPr>
            <p:cNvPr id="70" name="Rectangle 312"/>
            <p:cNvSpPr>
              <a:spLocks noChangeArrowheads="1"/>
            </p:cNvSpPr>
            <p:nvPr/>
          </p:nvSpPr>
          <p:spPr bwMode="auto">
            <a:xfrm>
              <a:off x="9511042" y="3993922"/>
              <a:ext cx="881395" cy="21649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600" b="1" dirty="0" smtClean="0">
                  <a:latin typeface="Huawei Sans" panose="020C0503030203020204" pitchFamily="34" charset="0"/>
                </a:rPr>
                <a:t>EBGP</a:t>
              </a:r>
              <a:endParaRPr lang="en-US" altLang="zh-CN" sz="1600" b="1" dirty="0">
                <a:latin typeface="Huawei Sans" panose="020C0503030203020204" pitchFamily="34" charset="0"/>
              </a:endParaRPr>
            </a:p>
          </p:txBody>
        </p:sp>
        <p:sp>
          <p:nvSpPr>
            <p:cNvPr id="82" name="Rectangle 312"/>
            <p:cNvSpPr>
              <a:spLocks noChangeArrowheads="1"/>
            </p:cNvSpPr>
            <p:nvPr/>
          </p:nvSpPr>
          <p:spPr bwMode="auto">
            <a:xfrm rot="1434691">
              <a:off x="8850245" y="4658783"/>
              <a:ext cx="1476955" cy="298138"/>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lnSpc>
                  <a:spcPct val="90000"/>
                </a:lnSpc>
              </a:pPr>
              <a:r>
                <a:rPr lang="en-US" sz="1200" dirty="0" smtClean="0">
                  <a:latin typeface="Huawei Sans" panose="020C0503030203020204" pitchFamily="34" charset="0"/>
                </a:rPr>
                <a:t>IPv6 unicast address family</a:t>
              </a:r>
              <a:endParaRPr lang="en-US" altLang="zh-CN" sz="1200" dirty="0">
                <a:latin typeface="Huawei Sans" panose="020C0503030203020204" pitchFamily="34" charset="0"/>
              </a:endParaRPr>
            </a:p>
          </p:txBody>
        </p:sp>
        <p:sp>
          <p:nvSpPr>
            <p:cNvPr id="83" name="Rectangle 312"/>
            <p:cNvSpPr>
              <a:spLocks noChangeArrowheads="1"/>
            </p:cNvSpPr>
            <p:nvPr/>
          </p:nvSpPr>
          <p:spPr bwMode="auto">
            <a:xfrm rot="20332573">
              <a:off x="6031711" y="4604771"/>
              <a:ext cx="1476955" cy="315013"/>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lnSpc>
                  <a:spcPct val="90000"/>
                </a:lnSpc>
              </a:pPr>
              <a:r>
                <a:rPr lang="en-US" sz="1200" dirty="0" smtClean="0">
                  <a:latin typeface="Huawei Sans" panose="020C0503030203020204" pitchFamily="34" charset="0"/>
                </a:rPr>
                <a:t>IPv6 unicast address family</a:t>
              </a:r>
              <a:endParaRPr lang="en-US" altLang="zh-CN" sz="1200" dirty="0">
                <a:latin typeface="Huawei Sans" panose="020C0503030203020204" pitchFamily="34" charset="0"/>
              </a:endParaRPr>
            </a:p>
          </p:txBody>
        </p:sp>
      </p:grpSp>
      <p:sp>
        <p:nvSpPr>
          <p:cNvPr id="81" name="文本占位符 2"/>
          <p:cNvSpPr txBox="1">
            <a:spLocks/>
          </p:cNvSpPr>
          <p:nvPr/>
        </p:nvSpPr>
        <p:spPr bwMode="auto">
          <a:xfrm>
            <a:off x="5312732" y="5592238"/>
            <a:ext cx="6025466" cy="79241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buNone/>
            </a:pPr>
            <a:r>
              <a:rPr lang="en-US" sz="1600" dirty="0" smtClean="0">
                <a:latin typeface="Huawei Sans" panose="020C0503030203020204" pitchFamily="34" charset="0"/>
              </a:rPr>
              <a:t>Peers on the IPv4 network must be activated in the IPv4 unicast address family, whereas peers on the IPv6 network must be activated in the IPv6 unicast address family.</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16714979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42912" y="4243789"/>
            <a:ext cx="11306175" cy="1895754"/>
          </a:xfrm>
        </p:spPr>
        <p:txBody>
          <a:bodyPr wrap="square">
            <a:noAutofit/>
          </a:bodyPr>
          <a:lstStyle/>
          <a:p>
            <a:pPr fontAlgn="ctr"/>
            <a:r>
              <a:rPr lang="en-US" sz="1600" dirty="0" smtClean="0">
                <a:latin typeface="Huawei Sans" panose="020C0503030203020204" pitchFamily="34" charset="0"/>
              </a:rPr>
              <a:t>Precautions:</a:t>
            </a:r>
            <a:endParaRPr lang="en-US" altLang="zh-CN" sz="1600" dirty="0" smtClean="0">
              <a:latin typeface="Huawei Sans" panose="020C0503030203020204" pitchFamily="34" charset="0"/>
            </a:endParaRPr>
          </a:p>
          <a:p>
            <a:pPr lvl="1" fontAlgn="ctr"/>
            <a:r>
              <a:rPr lang="en-US" sz="1400" dirty="0" smtClean="0">
                <a:latin typeface="Huawei Sans" panose="020C0503030203020204" pitchFamily="34" charset="0"/>
              </a:rPr>
              <a:t>If no preference is set for a static route, the static route uses the default preference 60.</a:t>
            </a:r>
          </a:p>
          <a:p>
            <a:pPr lvl="1" fontAlgn="ctr"/>
            <a:r>
              <a:rPr lang="en-US" sz="1400" dirty="0" smtClean="0">
                <a:latin typeface="Huawei Sans" panose="020C0503030203020204" pitchFamily="34" charset="0"/>
              </a:rPr>
              <a:t>If both the destination address and </a:t>
            </a:r>
            <a:r>
              <a:rPr lang="en-US" sz="1400" smtClean="0">
                <a:latin typeface="Huawei Sans" panose="020C0503030203020204" pitchFamily="34" charset="0"/>
              </a:rPr>
              <a:t>prefix length are </a:t>
            </a:r>
            <a:r>
              <a:rPr lang="en-US" sz="1400" dirty="0" smtClean="0">
                <a:latin typeface="Huawei Sans" panose="020C0503030203020204" pitchFamily="34" charset="0"/>
              </a:rPr>
              <a:t>set to all zeros (</a:t>
            </a:r>
            <a:r>
              <a:rPr lang="en-US" sz="1400" b="1" dirty="0" smtClean="0">
                <a:solidFill>
                  <a:srgbClr val="EC7061"/>
                </a:solidFill>
                <a:latin typeface="Huawei Sans" panose="020C0503030203020204" pitchFamily="34" charset="0"/>
              </a:rPr>
              <a:t>:: 0</a:t>
            </a:r>
            <a:r>
              <a:rPr lang="en-US" sz="1400" dirty="0" smtClean="0">
                <a:latin typeface="Huawei Sans" panose="020C0503030203020204" pitchFamily="34" charset="0"/>
              </a:rPr>
              <a:t>), the default route (</a:t>
            </a:r>
            <a:r>
              <a:rPr lang="en-US" sz="1400" b="1" dirty="0" smtClean="0">
                <a:solidFill>
                  <a:srgbClr val="EC7061"/>
                </a:solidFill>
                <a:latin typeface="Huawei Sans" panose="020C0503030203020204" pitchFamily="34" charset="0"/>
              </a:rPr>
              <a:t>::/0</a:t>
            </a:r>
            <a:r>
              <a:rPr lang="en-US" sz="1400" dirty="0" smtClean="0">
                <a:latin typeface="Huawei Sans" panose="020C0503030203020204" pitchFamily="34" charset="0"/>
              </a:rPr>
              <a:t>) is configured.</a:t>
            </a:r>
            <a:endParaRPr lang="en-US" altLang="zh-CN" sz="1400" dirty="0" smtClean="0">
              <a:latin typeface="Huawei Sans" panose="020C0503030203020204" pitchFamily="34" charset="0"/>
            </a:endParaRPr>
          </a:p>
          <a:p>
            <a:pPr lvl="1" fontAlgn="ctr"/>
            <a:r>
              <a:rPr lang="en-US" sz="1400" dirty="0" smtClean="0">
                <a:latin typeface="Huawei Sans" panose="020C0503030203020204" pitchFamily="34" charset="0"/>
              </a:rPr>
              <a:t>If </a:t>
            </a:r>
            <a:r>
              <a:rPr lang="en-US" sz="1400" b="1" dirty="0" smtClean="0">
                <a:latin typeface="Huawei Sans" panose="020C0503030203020204" pitchFamily="34" charset="0"/>
              </a:rPr>
              <a:t>permanent</a:t>
            </a:r>
            <a:r>
              <a:rPr lang="en-US" sz="1400" dirty="0" smtClean="0">
                <a:latin typeface="Huawei Sans" panose="020C0503030203020204" pitchFamily="34" charset="0"/>
              </a:rPr>
              <a:t> is specified in a command of the undo form, permanent advertisement is disabled for the IPv6 static route, but this route is not deleted.</a:t>
            </a:r>
            <a:endParaRPr lang="en-US" sz="1400" dirty="0">
              <a:latin typeface="Huawei Sans" panose="020C0503030203020204" pitchFamily="34" charset="0"/>
            </a:endParaRPr>
          </a:p>
        </p:txBody>
      </p:sp>
      <p:sp>
        <p:nvSpPr>
          <p:cNvPr id="3" name="标题 2"/>
          <p:cNvSpPr>
            <a:spLocks noGrp="1"/>
          </p:cNvSpPr>
          <p:nvPr>
            <p:ph type="title"/>
          </p:nvPr>
        </p:nvSpPr>
        <p:spPr>
          <a:xfrm>
            <a:off x="1594800" y="216971"/>
            <a:ext cx="9444675" cy="640800"/>
          </a:xfrm>
        </p:spPr>
        <p:txBody>
          <a:bodyPr wrap="square">
            <a:noAutofit/>
          </a:bodyPr>
          <a:lstStyle/>
          <a:p>
            <a:pPr fontAlgn="ctr"/>
            <a:r>
              <a:rPr lang="en-US" dirty="0" smtClean="0">
                <a:latin typeface="Huawei Sans" panose="020C0503030203020204" pitchFamily="34" charset="0"/>
              </a:rPr>
              <a:t>Basic Commands for Configuring IPv6 Static Routes</a:t>
            </a:r>
            <a:endParaRPr lang="en-US" altLang="zh-CN" dirty="0">
              <a:latin typeface="Huawei Sans" panose="020C0503030203020204" pitchFamily="34" charset="0"/>
            </a:endParaRPr>
          </a:p>
        </p:txBody>
      </p:sp>
      <p:sp>
        <p:nvSpPr>
          <p:cNvPr id="4" name="矩形 3"/>
          <p:cNvSpPr/>
          <p:nvPr/>
        </p:nvSpPr>
        <p:spPr>
          <a:xfrm>
            <a:off x="923210" y="1767952"/>
            <a:ext cx="10608699" cy="86177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ipv6 route-static</a:t>
            </a:r>
            <a:r>
              <a:rPr lang="en-US" sz="1600" dirty="0" smtClean="0">
                <a:latin typeface="Huawei Sans" panose="020C0503030203020204" pitchFamily="34" charset="0"/>
              </a:rPr>
              <a:t> </a:t>
            </a:r>
            <a:r>
              <a:rPr lang="en-US" sz="1600" i="1" dirty="0" smtClean="0">
                <a:latin typeface="Huawei Sans" panose="020C0503030203020204" pitchFamily="34" charset="0"/>
              </a:rPr>
              <a:t>dest-ipv6-address</a:t>
            </a:r>
            <a:r>
              <a:rPr lang="en-US" sz="1600" dirty="0" smtClean="0">
                <a:latin typeface="Huawei Sans" panose="020C0503030203020204" pitchFamily="34" charset="0"/>
              </a:rPr>
              <a:t> </a:t>
            </a:r>
            <a:r>
              <a:rPr lang="en-US" sz="1600" i="1" dirty="0" smtClean="0">
                <a:latin typeface="Huawei Sans" panose="020C0503030203020204" pitchFamily="34" charset="0"/>
              </a:rPr>
              <a:t>prefix-length</a:t>
            </a:r>
            <a:r>
              <a:rPr lang="en-US" sz="1600" dirty="0" smtClean="0">
                <a:latin typeface="Huawei Sans" panose="020C0503030203020204" pitchFamily="34" charset="0"/>
              </a:rPr>
              <a:t> { </a:t>
            </a:r>
            <a:r>
              <a:rPr lang="en-US" sz="1600" i="1" dirty="0" smtClean="0">
                <a:latin typeface="Huawei Sans" panose="020C0503030203020204" pitchFamily="34" charset="0"/>
              </a:rPr>
              <a:t>interface-type</a:t>
            </a:r>
            <a:r>
              <a:rPr lang="en-US" sz="1600" dirty="0" smtClean="0">
                <a:latin typeface="Huawei Sans" panose="020C0503030203020204" pitchFamily="34" charset="0"/>
              </a:rPr>
              <a:t> </a:t>
            </a:r>
            <a:r>
              <a:rPr lang="en-US" sz="1600" i="1" dirty="0" smtClean="0">
                <a:latin typeface="Huawei Sans" panose="020C0503030203020204" pitchFamily="34" charset="0"/>
              </a:rPr>
              <a:t>interface-number</a:t>
            </a:r>
            <a:r>
              <a:rPr lang="en-US" sz="1600" dirty="0" smtClean="0">
                <a:latin typeface="Huawei Sans" panose="020C0503030203020204" pitchFamily="34" charset="0"/>
              </a:rPr>
              <a:t> [ </a:t>
            </a:r>
            <a:r>
              <a:rPr lang="en-US" sz="1600" i="1" dirty="0" smtClean="0">
                <a:latin typeface="Huawei Sans" panose="020C0503030203020204" pitchFamily="34" charset="0"/>
              </a:rPr>
              <a:t>nexthop-ipv6-address</a:t>
            </a:r>
            <a:r>
              <a:rPr lang="en-US" sz="1600" dirty="0" smtClean="0">
                <a:latin typeface="Huawei Sans" panose="020C0503030203020204" pitchFamily="34" charset="0"/>
              </a:rPr>
              <a:t> ] | </a:t>
            </a:r>
            <a:r>
              <a:rPr lang="en-US" sz="1600" i="1" dirty="0" smtClean="0">
                <a:latin typeface="Huawei Sans" panose="020C0503030203020204" pitchFamily="34" charset="0"/>
              </a:rPr>
              <a:t>nexthop-ipv6-address</a:t>
            </a:r>
            <a:r>
              <a:rPr lang="en-US" sz="1600" dirty="0" smtClean="0">
                <a:latin typeface="Huawei Sans" panose="020C0503030203020204" pitchFamily="34" charset="0"/>
              </a:rPr>
              <a:t> |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-destination-name</a:t>
            </a:r>
            <a:r>
              <a:rPr lang="en-US" sz="1600" dirty="0" smtClean="0">
                <a:latin typeface="Huawei Sans" panose="020C0503030203020204" pitchFamily="34" charset="0"/>
              </a:rPr>
              <a:t> </a:t>
            </a:r>
            <a:r>
              <a:rPr lang="en-US" sz="1600" i="1" dirty="0" smtClean="0">
                <a:latin typeface="Huawei Sans" panose="020C0503030203020204" pitchFamily="34" charset="0"/>
              </a:rPr>
              <a:t>nexthop-ipv6-address</a:t>
            </a:r>
            <a:r>
              <a:rPr lang="en-US" sz="1600" dirty="0" smtClean="0">
                <a:latin typeface="Huawei Sans" panose="020C0503030203020204" pitchFamily="34" charset="0"/>
              </a:rPr>
              <a:t> } [ </a:t>
            </a:r>
            <a:r>
              <a:rPr lang="en-US" sz="1600" b="1" dirty="0" smtClean="0">
                <a:latin typeface="Huawei Sans" panose="020C0503030203020204" pitchFamily="34" charset="0"/>
              </a:rPr>
              <a:t>preference</a:t>
            </a:r>
            <a:r>
              <a:rPr lang="en-US" sz="1600" dirty="0" smtClean="0">
                <a:latin typeface="Huawei Sans" panose="020C0503030203020204" pitchFamily="34" charset="0"/>
              </a:rPr>
              <a:t> </a:t>
            </a:r>
            <a:r>
              <a:rPr lang="en-US" sz="1600" i="1" dirty="0" smtClean="0">
                <a:latin typeface="Huawei Sans" panose="020C0503030203020204" pitchFamily="34" charset="0"/>
              </a:rPr>
              <a:t>preference</a:t>
            </a:r>
            <a:r>
              <a:rPr lang="en-US" sz="1600" dirty="0" smtClean="0">
                <a:latin typeface="Huawei Sans" panose="020C0503030203020204" pitchFamily="34" charset="0"/>
              </a:rPr>
              <a:t>][ </a:t>
            </a:r>
            <a:r>
              <a:rPr lang="en-US" sz="1600" b="1" dirty="0" smtClean="0">
                <a:latin typeface="Huawei Sans" panose="020C0503030203020204" pitchFamily="34" charset="0"/>
              </a:rPr>
              <a:t>permanent</a:t>
            </a:r>
            <a:r>
              <a:rPr lang="en-US" sz="1600" dirty="0" smtClean="0">
                <a:latin typeface="Huawei Sans" panose="020C0503030203020204" pitchFamily="34" charset="0"/>
              </a:rPr>
              <a:t> | </a:t>
            </a:r>
            <a:r>
              <a:rPr lang="en-US" sz="1600" b="1" dirty="0" smtClean="0">
                <a:latin typeface="Huawei Sans" panose="020C0503030203020204" pitchFamily="34" charset="0"/>
              </a:rPr>
              <a:t>inherit-cost</a:t>
            </a:r>
            <a:r>
              <a:rPr lang="en-US" sz="1600" dirty="0" smtClean="0">
                <a:latin typeface="Huawei Sans" panose="020C0503030203020204" pitchFamily="34" charset="0"/>
              </a:rPr>
              <a:t> ] [ </a:t>
            </a:r>
            <a:r>
              <a:rPr lang="en-US" sz="1600" b="1" dirty="0" smtClean="0">
                <a:latin typeface="Huawei Sans" panose="020C0503030203020204" pitchFamily="34" charset="0"/>
              </a:rPr>
              <a:t>description</a:t>
            </a:r>
            <a:r>
              <a:rPr lang="en-US" sz="1600" dirty="0" smtClean="0">
                <a:latin typeface="Huawei Sans" panose="020C0503030203020204" pitchFamily="34" charset="0"/>
              </a:rPr>
              <a:t> </a:t>
            </a:r>
            <a:r>
              <a:rPr lang="en-US" sz="1600" i="1" dirty="0" smtClean="0">
                <a:latin typeface="Huawei Sans" panose="020C0503030203020204" pitchFamily="34" charset="0"/>
              </a:rPr>
              <a:t>text</a:t>
            </a:r>
            <a:r>
              <a:rPr lang="en-US" sz="1600" dirty="0" smtClean="0">
                <a:latin typeface="Huawei Sans" panose="020C0503030203020204" pitchFamily="34" charset="0"/>
              </a:rPr>
              <a:t> ]</a:t>
            </a:r>
            <a:endParaRPr lang="en-US" sz="1600" dirty="0">
              <a:latin typeface="Huawei Sans" panose="020C0503030203020204" pitchFamily="34" charset="0"/>
            </a:endParaRPr>
          </a:p>
        </p:txBody>
      </p:sp>
      <p:sp>
        <p:nvSpPr>
          <p:cNvPr id="5" name="矩形 4"/>
          <p:cNvSpPr/>
          <p:nvPr/>
        </p:nvSpPr>
        <p:spPr>
          <a:xfrm>
            <a:off x="451469" y="1327940"/>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Configure an IPv6 static route on the public network:</a:t>
            </a:r>
            <a:endParaRPr lang="en-US" sz="1600" dirty="0">
              <a:latin typeface="Huawei Sans" panose="020C0503030203020204" pitchFamily="34" charset="0"/>
            </a:endParaRPr>
          </a:p>
        </p:txBody>
      </p:sp>
      <p:sp>
        <p:nvSpPr>
          <p:cNvPr id="14" name="矩形 13"/>
          <p:cNvSpPr/>
          <p:nvPr/>
        </p:nvSpPr>
        <p:spPr>
          <a:xfrm>
            <a:off x="923209" y="3339133"/>
            <a:ext cx="10608699" cy="830997"/>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ipv6 route-static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-instance-name</a:t>
            </a:r>
            <a:r>
              <a:rPr lang="en-US" sz="1600" dirty="0" smtClean="0">
                <a:latin typeface="Huawei Sans" panose="020C0503030203020204" pitchFamily="34" charset="0"/>
              </a:rPr>
              <a:t> </a:t>
            </a:r>
            <a:r>
              <a:rPr lang="en-US" sz="1600" i="1" dirty="0" smtClean="0">
                <a:latin typeface="Huawei Sans" panose="020C0503030203020204" pitchFamily="34" charset="0"/>
              </a:rPr>
              <a:t>dest-ipv6-address</a:t>
            </a:r>
            <a:r>
              <a:rPr lang="en-US" sz="1600" dirty="0" smtClean="0">
                <a:latin typeface="Huawei Sans" panose="020C0503030203020204" pitchFamily="34" charset="0"/>
              </a:rPr>
              <a:t> </a:t>
            </a:r>
            <a:r>
              <a:rPr lang="en-US" sz="1600" i="1" dirty="0" smtClean="0">
                <a:latin typeface="Huawei Sans" panose="020C0503030203020204" pitchFamily="34" charset="0"/>
              </a:rPr>
              <a:t>prefix-length</a:t>
            </a:r>
            <a:r>
              <a:rPr lang="en-US" sz="1600" dirty="0" smtClean="0">
                <a:latin typeface="Huawei Sans" panose="020C0503030203020204" pitchFamily="34" charset="0"/>
              </a:rPr>
              <a:t> { [ </a:t>
            </a:r>
            <a:r>
              <a:rPr lang="en-US" sz="1600" i="1" dirty="0" smtClean="0">
                <a:latin typeface="Huawei Sans" panose="020C0503030203020204" pitchFamily="34" charset="0"/>
              </a:rPr>
              <a:t>interface-type</a:t>
            </a:r>
            <a:r>
              <a:rPr lang="en-US" sz="1600" dirty="0" smtClean="0">
                <a:latin typeface="Huawei Sans" panose="020C0503030203020204" pitchFamily="34" charset="0"/>
              </a:rPr>
              <a:t> </a:t>
            </a:r>
            <a:r>
              <a:rPr lang="en-US" sz="1600" i="1" dirty="0" smtClean="0">
                <a:latin typeface="Huawei Sans" panose="020C0503030203020204" pitchFamily="34" charset="0"/>
              </a:rPr>
              <a:t>interface-number</a:t>
            </a:r>
            <a:r>
              <a:rPr lang="en-US" sz="1600" dirty="0" smtClean="0">
                <a:latin typeface="Huawei Sans" panose="020C0503030203020204" pitchFamily="34" charset="0"/>
              </a:rPr>
              <a:t> [ </a:t>
            </a:r>
            <a:r>
              <a:rPr lang="en-US" sz="1600" i="1" dirty="0" smtClean="0">
                <a:latin typeface="Huawei Sans" panose="020C0503030203020204" pitchFamily="34" charset="0"/>
              </a:rPr>
              <a:t>nexthop-ipv6-address</a:t>
            </a:r>
            <a:r>
              <a:rPr lang="en-US" sz="1600" dirty="0" smtClean="0">
                <a:latin typeface="Huawei Sans" panose="020C0503030203020204" pitchFamily="34" charset="0"/>
              </a:rPr>
              <a:t> ] ] | </a:t>
            </a:r>
            <a:r>
              <a:rPr lang="en-US" sz="1600" i="1" dirty="0" smtClean="0">
                <a:latin typeface="Huawei Sans" panose="020C0503030203020204" pitchFamily="34" charset="0"/>
              </a:rPr>
              <a:t>nexthop-ipv6-address</a:t>
            </a:r>
            <a:r>
              <a:rPr lang="en-US" sz="1600" dirty="0" smtClean="0">
                <a:latin typeface="Huawei Sans" panose="020C0503030203020204" pitchFamily="34" charset="0"/>
              </a:rPr>
              <a:t> [ </a:t>
            </a:r>
            <a:r>
              <a:rPr lang="en-US" sz="1600" b="1" dirty="0" smtClean="0">
                <a:latin typeface="Huawei Sans" panose="020C0503030203020204" pitchFamily="34" charset="0"/>
              </a:rPr>
              <a:t>public</a:t>
            </a:r>
            <a:r>
              <a:rPr lang="en-US" sz="1600" dirty="0" smtClean="0">
                <a:latin typeface="Huawei Sans" panose="020C0503030203020204" pitchFamily="34" charset="0"/>
              </a:rPr>
              <a:t> ] |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-destination-name</a:t>
            </a:r>
            <a:r>
              <a:rPr lang="en-US" sz="1600" dirty="0" smtClean="0">
                <a:latin typeface="Huawei Sans" panose="020C0503030203020204" pitchFamily="34" charset="0"/>
              </a:rPr>
              <a:t> </a:t>
            </a:r>
            <a:r>
              <a:rPr lang="en-US" sz="1600" i="1" dirty="0" smtClean="0">
                <a:latin typeface="Huawei Sans" panose="020C0503030203020204" pitchFamily="34" charset="0"/>
              </a:rPr>
              <a:t>nexthop-ipv6-address</a:t>
            </a:r>
            <a:r>
              <a:rPr lang="en-US" sz="1600" dirty="0" smtClean="0">
                <a:latin typeface="Huawei Sans" panose="020C0503030203020204" pitchFamily="34" charset="0"/>
              </a:rPr>
              <a:t> } [ </a:t>
            </a:r>
            <a:r>
              <a:rPr lang="en-US" sz="1600" b="1" dirty="0" smtClean="0">
                <a:latin typeface="Huawei Sans" panose="020C0503030203020204" pitchFamily="34" charset="0"/>
              </a:rPr>
              <a:t>preference</a:t>
            </a:r>
            <a:r>
              <a:rPr lang="en-US" sz="1600" dirty="0" smtClean="0">
                <a:latin typeface="Huawei Sans" panose="020C0503030203020204" pitchFamily="34" charset="0"/>
              </a:rPr>
              <a:t> </a:t>
            </a:r>
            <a:r>
              <a:rPr lang="en-US" sz="1600" i="1" dirty="0" err="1" smtClean="0">
                <a:latin typeface="Huawei Sans" panose="020C0503030203020204" pitchFamily="34" charset="0"/>
              </a:rPr>
              <a:t>preference</a:t>
            </a:r>
            <a:r>
              <a:rPr lang="en-US" sz="1600" dirty="0" smtClean="0">
                <a:latin typeface="Huawei Sans" panose="020C0503030203020204" pitchFamily="34" charset="0"/>
              </a:rPr>
              <a:t> ] [</a:t>
            </a:r>
            <a:r>
              <a:rPr lang="en-US" sz="1600" b="1" dirty="0" smtClean="0">
                <a:latin typeface="Huawei Sans" panose="020C0503030203020204" pitchFamily="34" charset="0"/>
              </a:rPr>
              <a:t>permanent</a:t>
            </a:r>
            <a:r>
              <a:rPr lang="en-US" sz="1600" dirty="0" smtClean="0">
                <a:latin typeface="Huawei Sans" panose="020C0503030203020204" pitchFamily="34" charset="0"/>
              </a:rPr>
              <a:t> | </a:t>
            </a:r>
            <a:r>
              <a:rPr lang="en-US" sz="1600" b="1" dirty="0" smtClean="0">
                <a:latin typeface="Huawei Sans" panose="020C0503030203020204" pitchFamily="34" charset="0"/>
              </a:rPr>
              <a:t>inherit-cost</a:t>
            </a:r>
            <a:r>
              <a:rPr lang="en-US" sz="1600" dirty="0" smtClean="0">
                <a:latin typeface="Huawei Sans" panose="020C0503030203020204" pitchFamily="34" charset="0"/>
              </a:rPr>
              <a:t> ] [ </a:t>
            </a:r>
            <a:r>
              <a:rPr lang="en-US" sz="1600" b="1" dirty="0" smtClean="0">
                <a:latin typeface="Huawei Sans" panose="020C0503030203020204" pitchFamily="34" charset="0"/>
              </a:rPr>
              <a:t>description</a:t>
            </a:r>
            <a:r>
              <a:rPr lang="en-US" sz="1600" dirty="0" smtClean="0">
                <a:latin typeface="Huawei Sans" panose="020C0503030203020204" pitchFamily="34" charset="0"/>
              </a:rPr>
              <a:t> </a:t>
            </a:r>
            <a:r>
              <a:rPr lang="en-US" sz="1600" i="1" dirty="0" smtClean="0">
                <a:latin typeface="Huawei Sans" panose="020C0503030203020204" pitchFamily="34" charset="0"/>
              </a:rPr>
              <a:t>text</a:t>
            </a:r>
            <a:r>
              <a:rPr lang="en-US" sz="1600" dirty="0" smtClean="0">
                <a:latin typeface="Huawei Sans" panose="020C0503030203020204" pitchFamily="34" charset="0"/>
              </a:rPr>
              <a:t> ]</a:t>
            </a:r>
            <a:endParaRPr lang="en-US" sz="1600" dirty="0">
              <a:latin typeface="Huawei Sans" panose="020C0503030203020204" pitchFamily="34" charset="0"/>
            </a:endParaRPr>
          </a:p>
        </p:txBody>
      </p:sp>
      <p:sp>
        <p:nvSpPr>
          <p:cNvPr id="15" name="矩形 14"/>
          <p:cNvSpPr/>
          <p:nvPr/>
        </p:nvSpPr>
        <p:spPr>
          <a:xfrm>
            <a:off x="442677" y="2862249"/>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Configure an IPv6 static route in a VPN instance:</a:t>
            </a:r>
            <a:endParaRPr lang="en-US" sz="1600" dirty="0">
              <a:latin typeface="Huawei Sans" panose="020C0503030203020204" pitchFamily="34" charset="0"/>
            </a:endParaRPr>
          </a:p>
        </p:txBody>
      </p:sp>
    </p:spTree>
    <p:extLst>
      <p:ext uri="{BB962C8B-B14F-4D97-AF65-F5344CB8AC3E}">
        <p14:creationId xmlns:p14="http://schemas.microsoft.com/office/powerpoint/2010/main" val="127473843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下箭头 63"/>
          <p:cNvSpPr/>
          <p:nvPr/>
        </p:nvSpPr>
        <p:spPr>
          <a:xfrm rot="10800000" flipV="1">
            <a:off x="7297875" y="2567234"/>
            <a:ext cx="829759" cy="354675"/>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4FBFE"/>
              </a:gs>
              <a:gs pos="100000">
                <a:schemeClr val="bg1">
                  <a:alpha val="0"/>
                </a:schemeClr>
              </a:gs>
            </a:gsLst>
            <a:lin ang="16200000" scaled="1"/>
            <a:tileRect/>
          </a:gradFill>
          <a:ln w="19050">
            <a:gradFill flip="none" rotWithShape="1">
              <a:gsLst>
                <a:gs pos="100000">
                  <a:schemeClr val="bg1">
                    <a:lumMod val="100000"/>
                    <a:alpha val="0"/>
                  </a:schemeClr>
                </a:gs>
                <a:gs pos="31000">
                  <a:srgbClr val="99DFF9"/>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p:txBody>
          <a:bodyPr wrap="square">
            <a:noAutofit/>
          </a:bodyPr>
          <a:lstStyle/>
          <a:p>
            <a:pPr fontAlgn="ctr">
              <a:lnSpc>
                <a:spcPct val="100000"/>
              </a:lnSpc>
            </a:pPr>
            <a:r>
              <a:rPr lang="en-US" sz="1800" dirty="0" smtClean="0">
                <a:latin typeface="Huawei Sans" panose="020C0503030203020204" pitchFamily="34" charset="0"/>
              </a:rPr>
              <a:t>BGP Update messages are used to transmit routing information between peers as well as advertise and withdraw routes.</a:t>
            </a:r>
          </a:p>
          <a:p>
            <a:pPr fontAlgn="ctr">
              <a:lnSpc>
                <a:spcPct val="100000"/>
              </a:lnSpc>
            </a:pPr>
            <a:r>
              <a:rPr lang="en-US" sz="1800" dirty="0" smtClean="0">
                <a:latin typeface="Huawei Sans" panose="020C0503030203020204" pitchFamily="34" charset="0"/>
              </a:rPr>
              <a:t>Update message format</a:t>
            </a:r>
            <a:endParaRPr lang="en-US" altLang="zh-CN" sz="1800" dirty="0" smtClean="0">
              <a:latin typeface="Huawei Sans" panose="020C0503030203020204" pitchFamily="34" charset="0"/>
            </a:endParaRPr>
          </a:p>
          <a:p>
            <a:pPr fontAlgn="ctr">
              <a:lnSpc>
                <a:spcPct val="100000"/>
              </a:lnSpc>
            </a:pPr>
            <a:endParaRPr lang="en-US" altLang="zh-CN" sz="1800" dirty="0" smtClean="0">
              <a:latin typeface="Huawei Sans" panose="020C0503030203020204" pitchFamily="34" charset="0"/>
            </a:endParaRPr>
          </a:p>
          <a:p>
            <a:pPr fontAlgn="ctr">
              <a:lnSpc>
                <a:spcPct val="100000"/>
              </a:lnSpc>
            </a:pPr>
            <a:endParaRPr lang="en-US" altLang="zh-CN" sz="1800" dirty="0" smtClean="0">
              <a:latin typeface="Huawei Sans" panose="020C0503030203020204" pitchFamily="34" charset="0"/>
            </a:endParaRPr>
          </a:p>
          <a:p>
            <a:pPr fontAlgn="ctr">
              <a:lnSpc>
                <a:spcPct val="100000"/>
              </a:lnSpc>
            </a:pPr>
            <a:endParaRPr lang="en-US" altLang="zh-CN" sz="1800" dirty="0" smtClean="0">
              <a:latin typeface="Huawei Sans" panose="020C0503030203020204" pitchFamily="34" charset="0"/>
            </a:endParaRPr>
          </a:p>
          <a:p>
            <a:pPr fontAlgn="ctr">
              <a:lnSpc>
                <a:spcPct val="100000"/>
              </a:lnSpc>
            </a:pPr>
            <a:endParaRPr lang="en-US" altLang="zh-CN" sz="1800" dirty="0" smtClean="0">
              <a:latin typeface="Huawei Sans" panose="020C0503030203020204" pitchFamily="34" charset="0"/>
            </a:endParaRPr>
          </a:p>
          <a:p>
            <a:pPr fontAlgn="ctr">
              <a:lnSpc>
                <a:spcPct val="100000"/>
              </a:lnSpc>
            </a:pPr>
            <a:endParaRPr lang="en-US" altLang="zh-CN" sz="1800" dirty="0" smtClean="0">
              <a:latin typeface="Huawei Sans" panose="020C0503030203020204" pitchFamily="34" charset="0"/>
            </a:endParaRPr>
          </a:p>
          <a:p>
            <a:pPr fontAlgn="ctr">
              <a:lnSpc>
                <a:spcPct val="100000"/>
              </a:lnSpc>
            </a:pPr>
            <a:r>
              <a:rPr lang="en-US" sz="1800" dirty="0" smtClean="0">
                <a:latin typeface="Huawei Sans" panose="020C0503030203020204" pitchFamily="34" charset="0"/>
              </a:rPr>
              <a:t>BGP4+ introduces two NLRI attributes:</a:t>
            </a:r>
          </a:p>
          <a:p>
            <a:pPr lvl="1" fontAlgn="ctr">
              <a:lnSpc>
                <a:spcPct val="100000"/>
              </a:lnSpc>
            </a:pPr>
            <a:r>
              <a:rPr lang="en-US" sz="1600" dirty="0" smtClean="0">
                <a:latin typeface="Huawei Sans" panose="020C0503030203020204" pitchFamily="34" charset="0"/>
              </a:rPr>
              <a:t>MP_REACH_NLRI: indicates the multiprotocol reachable NLRI, which is used to advertise reachable routes and next hop information.</a:t>
            </a:r>
          </a:p>
          <a:p>
            <a:pPr lvl="1" fontAlgn="ctr">
              <a:lnSpc>
                <a:spcPct val="100000"/>
              </a:lnSpc>
            </a:pPr>
            <a:r>
              <a:rPr lang="en-US" sz="1600" dirty="0" smtClean="0">
                <a:latin typeface="Huawei Sans" panose="020C0503030203020204" pitchFamily="34" charset="0"/>
              </a:rPr>
              <a:t>MP_UNREACH_NLRI: indicates the multiprotocol unreachable NLRI, which is used to withdraw unreachable routes.</a:t>
            </a:r>
          </a:p>
        </p:txBody>
      </p:sp>
      <p:sp>
        <p:nvSpPr>
          <p:cNvPr id="5" name="标题 4"/>
          <p:cNvSpPr>
            <a:spLocks noGrp="1"/>
          </p:cNvSpPr>
          <p:nvPr>
            <p:ph type="title"/>
          </p:nvPr>
        </p:nvSpPr>
        <p:spPr/>
        <p:txBody>
          <a:bodyPr wrap="square">
            <a:noAutofit/>
          </a:bodyPr>
          <a:lstStyle/>
          <a:p>
            <a:pPr fontAlgn="ctr"/>
            <a:r>
              <a:rPr lang="en-US" dirty="0" smtClean="0">
                <a:latin typeface="Huawei Sans" panose="020C0503030203020204" pitchFamily="34" charset="0"/>
              </a:rPr>
              <a:t>BGP Path Attributes</a:t>
            </a:r>
            <a:endParaRPr lang="en-US" altLang="zh-CN" dirty="0">
              <a:latin typeface="Huawei Sans" panose="020C050303020302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189724237"/>
              </p:ext>
            </p:extLst>
          </p:nvPr>
        </p:nvGraphicFramePr>
        <p:xfrm>
          <a:off x="6506683" y="2921909"/>
          <a:ext cx="2467566" cy="306000"/>
        </p:xfrm>
        <a:graphic>
          <a:graphicData uri="http://schemas.openxmlformats.org/drawingml/2006/table">
            <a:tbl>
              <a:tblPr firstRow="1" bandRow="1"/>
              <a:tblGrid>
                <a:gridCol w="1219550"/>
                <a:gridCol w="1248016"/>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Flags</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Type Code</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3770811045"/>
              </p:ext>
            </p:extLst>
          </p:nvPr>
        </p:nvGraphicFramePr>
        <p:xfrm>
          <a:off x="873227" y="2365491"/>
          <a:ext cx="5040057" cy="1530000"/>
        </p:xfrm>
        <a:graphic>
          <a:graphicData uri="http://schemas.openxmlformats.org/drawingml/2006/table">
            <a:tbl>
              <a:tblPr firstRow="1" bandRow="1"/>
              <a:tblGrid>
                <a:gridCol w="5040057"/>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Withdrawn Routes Length (2 bytes)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Withdrawn Routes (</a:t>
                      </a:r>
                      <a:r>
                        <a:rPr lang="en-US" sz="1400" i="1" dirty="0" smtClean="0">
                          <a:solidFill>
                            <a:schemeClr val="tx1"/>
                          </a:solidFill>
                          <a:latin typeface="Huawei Sans" panose="020C0503030203020204" pitchFamily="34" charset="0"/>
                        </a:rPr>
                        <a:t>N</a:t>
                      </a:r>
                      <a:r>
                        <a:rPr lang="en-US" sz="1400" dirty="0" smtClean="0">
                          <a:solidFill>
                            <a:schemeClr val="tx1"/>
                          </a:solidFill>
                          <a:latin typeface="Huawei Sans" panose="020C0503030203020204" pitchFamily="34" charset="0"/>
                        </a:rPr>
                        <a:t> bytes)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Total Path Attribute Length (2 bytes)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Path Attributes (</a:t>
                      </a:r>
                      <a:r>
                        <a:rPr lang="en-US" sz="1400" i="1" dirty="0" smtClean="0">
                          <a:solidFill>
                            <a:schemeClr val="tx1"/>
                          </a:solidFill>
                          <a:latin typeface="Huawei Sans" panose="020C0503030203020204" pitchFamily="34" charset="0"/>
                        </a:rPr>
                        <a:t>N</a:t>
                      </a:r>
                      <a:r>
                        <a:rPr lang="en-US" sz="1400" dirty="0" smtClean="0">
                          <a:solidFill>
                            <a:schemeClr val="tx1"/>
                          </a:solidFill>
                          <a:latin typeface="Huawei Sans" panose="020C0503030203020204" pitchFamily="34" charset="0"/>
                        </a:rPr>
                        <a:t> bytes)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Network Layer Reachability Information</a:t>
                      </a:r>
                      <a:r>
                        <a:rPr lang="en-US" sz="1400" baseline="0" dirty="0" smtClean="0">
                          <a:solidFill>
                            <a:schemeClr val="tx1"/>
                          </a:solidFill>
                          <a:latin typeface="Huawei Sans" panose="020C0503030203020204" pitchFamily="34" charset="0"/>
                        </a:rPr>
                        <a:t> </a:t>
                      </a:r>
                      <a:r>
                        <a:rPr lang="en-US" sz="1400" dirty="0" smtClean="0">
                          <a:solidFill>
                            <a:schemeClr val="tx1"/>
                          </a:solidFill>
                          <a:latin typeface="Huawei Sans" panose="020C0503030203020204" pitchFamily="34" charset="0"/>
                        </a:rPr>
                        <a:t>(</a:t>
                      </a:r>
                      <a:r>
                        <a:rPr lang="en-US" sz="1400" i="1" dirty="0" smtClean="0">
                          <a:solidFill>
                            <a:schemeClr val="tx1"/>
                          </a:solidFill>
                          <a:latin typeface="Huawei Sans" panose="020C0503030203020204" pitchFamily="34" charset="0"/>
                        </a:rPr>
                        <a:t>N</a:t>
                      </a:r>
                      <a:r>
                        <a:rPr lang="en-US" sz="1400" dirty="0" smtClean="0">
                          <a:solidFill>
                            <a:schemeClr val="tx1"/>
                          </a:solidFill>
                          <a:latin typeface="Huawei Sans" panose="020C0503030203020204" pitchFamily="34" charset="0"/>
                        </a:rPr>
                        <a:t> bytes)</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4045674823"/>
              </p:ext>
            </p:extLst>
          </p:nvPr>
        </p:nvGraphicFramePr>
        <p:xfrm>
          <a:off x="6506683" y="2323143"/>
          <a:ext cx="5040058" cy="306000"/>
        </p:xfrm>
        <a:graphic>
          <a:graphicData uri="http://schemas.openxmlformats.org/drawingml/2006/table">
            <a:tbl>
              <a:tblPr firstRow="1" bandRow="1"/>
              <a:tblGrid>
                <a:gridCol w="2467566"/>
                <a:gridCol w="1286246"/>
                <a:gridCol w="1286246"/>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err="1" smtClean="0">
                          <a:solidFill>
                            <a:schemeClr val="tx1"/>
                          </a:solidFill>
                          <a:latin typeface="Huawei Sans" panose="020C0503030203020204" pitchFamily="34" charset="0"/>
                        </a:rPr>
                        <a:t>Attr</a:t>
                      </a:r>
                      <a:r>
                        <a:rPr lang="en-US" sz="1400" dirty="0" smtClean="0">
                          <a:solidFill>
                            <a:schemeClr val="tx1"/>
                          </a:solidFill>
                          <a:latin typeface="Huawei Sans" panose="020C0503030203020204" pitchFamily="34" charset="0"/>
                        </a:rPr>
                        <a:t>. Type</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err="1" smtClean="0">
                          <a:solidFill>
                            <a:schemeClr val="tx1"/>
                          </a:solidFill>
                          <a:latin typeface="Huawei Sans" panose="020C0503030203020204" pitchFamily="34" charset="0"/>
                        </a:rPr>
                        <a:t>Attr</a:t>
                      </a:r>
                      <a:r>
                        <a:rPr lang="en-US" sz="1400" dirty="0" smtClean="0">
                          <a:solidFill>
                            <a:schemeClr val="tx1"/>
                          </a:solidFill>
                          <a:latin typeface="Huawei Sans" panose="020C0503030203020204" pitchFamily="34" charset="0"/>
                        </a:rPr>
                        <a:t>. Length</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err="1" smtClean="0">
                          <a:solidFill>
                            <a:schemeClr val="tx1"/>
                          </a:solidFill>
                          <a:latin typeface="Huawei Sans" panose="020C0503030203020204" pitchFamily="34" charset="0"/>
                        </a:rPr>
                        <a:t>Attr</a:t>
                      </a:r>
                      <a:r>
                        <a:rPr lang="en-US" sz="1400" dirty="0" smtClean="0">
                          <a:solidFill>
                            <a:schemeClr val="tx1"/>
                          </a:solidFill>
                          <a:latin typeface="Huawei Sans" panose="020C0503030203020204" pitchFamily="34" charset="0"/>
                        </a:rPr>
                        <a:t>. Value</a:t>
                      </a:r>
                      <a:endParaRPr kumimoji="0" lang="en-US" altLang="zh-CN" sz="1400" b="0" i="0" u="none" strike="noStrike" kern="1200" cap="none" normalizeH="0" baseline="0" dirty="0" smtClean="0">
                        <a:ln>
                          <a:noFill/>
                        </a:ln>
                        <a:solidFill>
                          <a:schemeClr val="tx1"/>
                        </a:solidFill>
                        <a:effectLst/>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26871812"/>
              </p:ext>
            </p:extLst>
          </p:nvPr>
        </p:nvGraphicFramePr>
        <p:xfrm>
          <a:off x="7740466" y="3293493"/>
          <a:ext cx="3806274" cy="612000"/>
        </p:xfrm>
        <a:graphic>
          <a:graphicData uri="http://schemas.openxmlformats.org/drawingml/2006/table">
            <a:tbl>
              <a:tblPr firstRow="1" bandRow="1"/>
              <a:tblGrid>
                <a:gridCol w="3806274"/>
              </a:tblGrid>
              <a:tr h="306000">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14: MP_REACH_NLRI</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06000">
                <a:tc>
                  <a:txBody>
                    <a:bodyPr/>
                    <a:lstStyle/>
                    <a:p>
                      <a:pPr marL="0" marR="0" lvl="0" indent="0" algn="l" defTabSz="784225" rtl="0" eaLnBrk="1" fontAlgn="ctr" latinLnBrk="0" hangingPunct="1">
                        <a:lnSpc>
                          <a:spcPct val="100000"/>
                        </a:lnSpc>
                        <a:spcBef>
                          <a:spcPct val="30000"/>
                        </a:spcBef>
                        <a:spcAft>
                          <a:spcPct val="0"/>
                        </a:spcAft>
                        <a:buClr>
                          <a:srgbClr val="808080"/>
                        </a:buClr>
                        <a:buSzPct val="60000"/>
                        <a:buFont typeface="Wingdings" pitchFamily="2" charset="2"/>
                        <a:buNone/>
                        <a:tabLst/>
                      </a:pPr>
                      <a:r>
                        <a:rPr lang="en-US" sz="1400" dirty="0" smtClean="0">
                          <a:solidFill>
                            <a:schemeClr val="tx1"/>
                          </a:solidFill>
                          <a:latin typeface="Huawei Sans" panose="020C0503030203020204" pitchFamily="34" charset="0"/>
                        </a:rPr>
                        <a:t>15: MP_UNREACH_NLRI</a:t>
                      </a:r>
                      <a:endParaRPr kumimoji="0" lang="en-US" altLang="zh-CN" sz="1400" b="0" i="0" u="none" strike="noStrike" kern="1200" cap="none" normalizeH="0" baseline="0" dirty="0">
                        <a:ln>
                          <a:noFill/>
                        </a:ln>
                        <a:solidFill>
                          <a:schemeClr val="tx1"/>
                        </a:solidFill>
                        <a:effectLst/>
                        <a:latin typeface="Huawei Sans" panose="020C0503030203020204" pitchFamily="34" charset="0"/>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3" name="Freeform 9"/>
          <p:cNvSpPr>
            <a:spLocks/>
          </p:cNvSpPr>
          <p:nvPr/>
        </p:nvSpPr>
        <p:spPr bwMode="auto">
          <a:xfrm rot="20902682">
            <a:off x="5951026" y="2817021"/>
            <a:ext cx="536907" cy="429332"/>
          </a:xfrm>
          <a:custGeom>
            <a:avLst/>
            <a:gdLst>
              <a:gd name="T0" fmla="*/ 30278 w 32079"/>
              <a:gd name="T1" fmla="*/ 4424 h 15622"/>
              <a:gd name="T2" fmla="*/ 2783 w 32079"/>
              <a:gd name="T3" fmla="*/ 15622 h 15622"/>
              <a:gd name="T4" fmla="*/ 0 w 32079"/>
              <a:gd name="T5" fmla="*/ 15523 h 15622"/>
              <a:gd name="T6" fmla="*/ 26897 w 32079"/>
              <a:gd name="T7" fmla="*/ 2112 h 15622"/>
              <a:gd name="T8" fmla="*/ 25060 w 32079"/>
              <a:gd name="T9" fmla="*/ 856 h 15622"/>
              <a:gd name="T10" fmla="*/ 27928 w 32079"/>
              <a:gd name="T11" fmla="*/ 428 h 15622"/>
              <a:gd name="T12" fmla="*/ 30796 w 32079"/>
              <a:gd name="T13" fmla="*/ 0 h 15622"/>
              <a:gd name="T14" fmla="*/ 31438 w 32079"/>
              <a:gd name="T15" fmla="*/ 2828 h 15622"/>
              <a:gd name="T16" fmla="*/ 32079 w 32079"/>
              <a:gd name="T17" fmla="*/ 5656 h 15622"/>
              <a:gd name="T18" fmla="*/ 30278 w 32079"/>
              <a:gd name="T19" fmla="*/ 4424 h 1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79" h="15622">
                <a:moveTo>
                  <a:pt x="30278" y="4424"/>
                </a:moveTo>
                <a:cubicBezTo>
                  <a:pt x="23182" y="11352"/>
                  <a:pt x="13481" y="15622"/>
                  <a:pt x="2783" y="15622"/>
                </a:cubicBezTo>
                <a:cubicBezTo>
                  <a:pt x="1847" y="15622"/>
                  <a:pt x="920" y="15587"/>
                  <a:pt x="0" y="15523"/>
                </a:cubicBezTo>
                <a:cubicBezTo>
                  <a:pt x="10716" y="14774"/>
                  <a:pt x="20250" y="9734"/>
                  <a:pt x="26897" y="2112"/>
                </a:cubicBezTo>
                <a:lnTo>
                  <a:pt x="25060" y="856"/>
                </a:lnTo>
                <a:lnTo>
                  <a:pt x="27928" y="428"/>
                </a:lnTo>
                <a:lnTo>
                  <a:pt x="30796" y="0"/>
                </a:lnTo>
                <a:lnTo>
                  <a:pt x="31438" y="2828"/>
                </a:lnTo>
                <a:lnTo>
                  <a:pt x="32079" y="5656"/>
                </a:lnTo>
                <a:lnTo>
                  <a:pt x="30278" y="4424"/>
                </a:lnTo>
                <a:close/>
              </a:path>
            </a:pathLst>
          </a:custGeom>
          <a:gradFill>
            <a:gsLst>
              <a:gs pos="100000">
                <a:srgbClr val="F4FBFE"/>
              </a:gs>
              <a:gs pos="31000">
                <a:srgbClr val="F3FBFE"/>
              </a:gs>
            </a:gsLst>
            <a:lin ang="16200000" scaled="1"/>
          </a:gradFill>
          <a:ln w="19050" cap="flat" cmpd="sng">
            <a:gradFill>
              <a:gsLst>
                <a:gs pos="0">
                  <a:srgbClr val="BAE6F6">
                    <a:alpha val="40000"/>
                  </a:srgbClr>
                </a:gs>
                <a:gs pos="100000">
                  <a:srgbClr val="F3FBFE">
                    <a:lumMod val="75000"/>
                  </a:srgbClr>
                </a:gs>
              </a:gsLst>
              <a:lin ang="0" scaled="0"/>
            </a:grad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24711018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sz="2000" dirty="0" smtClean="0">
                <a:latin typeface="Huawei Sans" panose="020C0503030203020204" pitchFamily="34" charset="0"/>
              </a:rPr>
              <a:t>MP_REACH_NLRI format</a:t>
            </a:r>
            <a:endParaRPr lang="en-US" altLang="zh-CN" sz="2000" dirty="0">
              <a:latin typeface="Huawei Sans" panose="020C0503030203020204" pitchFamily="34" charset="0"/>
            </a:endParaRPr>
          </a:p>
        </p:txBody>
      </p:sp>
      <p:sp>
        <p:nvSpPr>
          <p:cNvPr id="5" name="标题 4"/>
          <p:cNvSpPr>
            <a:spLocks noGrp="1"/>
          </p:cNvSpPr>
          <p:nvPr>
            <p:ph type="title"/>
          </p:nvPr>
        </p:nvSpPr>
        <p:spPr/>
        <p:txBody>
          <a:bodyPr wrap="square">
            <a:noAutofit/>
          </a:bodyPr>
          <a:lstStyle/>
          <a:p>
            <a:pPr fontAlgn="ctr"/>
            <a:r>
              <a:rPr lang="en-US" dirty="0" smtClean="0">
                <a:latin typeface="Huawei Sans" panose="020C0503030203020204" pitchFamily="34" charset="0"/>
              </a:rPr>
              <a:t>NLRI Attributes</a:t>
            </a:r>
            <a:endParaRPr lang="en-US" altLang="zh-CN" dirty="0">
              <a:latin typeface="Huawei Sans" panose="020C0503030203020204" pitchFamily="34" charset="0"/>
            </a:endParaRPr>
          </a:p>
        </p:txBody>
      </p:sp>
      <p:graphicFrame>
        <p:nvGraphicFramePr>
          <p:cNvPr id="10" name="表格 9"/>
          <p:cNvGraphicFramePr>
            <a:graphicFrameLocks noGrp="1"/>
          </p:cNvGraphicFramePr>
          <p:nvPr>
            <p:extLst>
              <p:ext uri="{D42A27DB-BD31-4B8C-83A1-F6EECF244321}">
                <p14:modId xmlns:p14="http://schemas.microsoft.com/office/powerpoint/2010/main" val="765086267"/>
              </p:ext>
            </p:extLst>
          </p:nvPr>
        </p:nvGraphicFramePr>
        <p:xfrm>
          <a:off x="1226945" y="1890557"/>
          <a:ext cx="3667027" cy="1836000"/>
        </p:xfrm>
        <a:graphic>
          <a:graphicData uri="http://schemas.openxmlformats.org/drawingml/2006/table">
            <a:tbl>
              <a:tblPr firstRow="1" bandRow="1"/>
              <a:tblGrid>
                <a:gridCol w="3667027"/>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Address Family Identifier</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Subsequent Address Family Identifier</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Length of Next Hop Network Address</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Network Address of Next Hop</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Reserved</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Network Layer Reachability Information</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sp>
        <p:nvSpPr>
          <p:cNvPr id="12" name="文本占位符 2"/>
          <p:cNvSpPr txBox="1">
            <a:spLocks/>
          </p:cNvSpPr>
          <p:nvPr/>
        </p:nvSpPr>
        <p:spPr bwMode="auto">
          <a:xfrm>
            <a:off x="5486401" y="1374707"/>
            <a:ext cx="6271651" cy="354301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800" dirty="0" smtClean="0">
                <a:latin typeface="Huawei Sans" panose="020C0503030203020204" pitchFamily="34" charset="0"/>
              </a:rPr>
              <a:t>To advertise IPv6 routes:</a:t>
            </a:r>
          </a:p>
          <a:p>
            <a:pPr lvl="1" fontAlgn="ctr">
              <a:lnSpc>
                <a:spcPct val="100000"/>
              </a:lnSpc>
            </a:pPr>
            <a:r>
              <a:rPr lang="en-US" sz="1600" dirty="0" smtClean="0">
                <a:latin typeface="Huawei Sans" panose="020C0503030203020204" pitchFamily="34" charset="0"/>
              </a:rPr>
              <a:t>AFI = 2, SAFI = 1 (unicast), SAFI = 2 (multicast)</a:t>
            </a:r>
            <a:endParaRPr lang="en-US" altLang="zh-CN"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The Length of Next Hop Network Address field determines the number of next-hop addresses:</a:t>
            </a:r>
            <a:endParaRPr lang="en-US" altLang="zh-CN" sz="1600" dirty="0" smtClean="0">
              <a:latin typeface="Huawei Sans" panose="020C0503030203020204" pitchFamily="34" charset="0"/>
            </a:endParaRPr>
          </a:p>
          <a:p>
            <a:pPr lvl="2" fontAlgn="ctr">
              <a:lnSpc>
                <a:spcPct val="100000"/>
              </a:lnSpc>
            </a:pPr>
            <a:r>
              <a:rPr lang="en-US" sz="1400" dirty="0" smtClean="0">
                <a:latin typeface="Huawei Sans" panose="020C0503030203020204" pitchFamily="34" charset="0"/>
              </a:rPr>
              <a:t>If the field value is 16, the next-hop address is the global unicast address of the next hop router.</a:t>
            </a:r>
            <a:endParaRPr lang="en-US" altLang="zh-CN" sz="1400" dirty="0" smtClean="0">
              <a:latin typeface="Huawei Sans" panose="020C0503030203020204" pitchFamily="34" charset="0"/>
            </a:endParaRPr>
          </a:p>
          <a:p>
            <a:pPr lvl="2" fontAlgn="ctr">
              <a:lnSpc>
                <a:spcPct val="100000"/>
              </a:lnSpc>
            </a:pPr>
            <a:r>
              <a:rPr lang="en-US" sz="1400" dirty="0" smtClean="0">
                <a:latin typeface="Huawei Sans" panose="020C0503030203020204" pitchFamily="34" charset="0"/>
              </a:rPr>
              <a:t>If the field value is 32, the next-hop address is the global unicast address and link-local address of the next-hop router.</a:t>
            </a:r>
            <a:endParaRPr lang="en-US" altLang="zh-CN" sz="14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Reserved: The field value is fixed at 0.</a:t>
            </a:r>
            <a:endParaRPr lang="en-US" altLang="zh-CN"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Network Layer Reachability Information: length-variable field, which indicates the route prefix and mask information.</a:t>
            </a:r>
            <a:endParaRPr lang="en-US" sz="1600" dirty="0">
              <a:latin typeface="Huawei Sans" panose="020C0503030203020204" pitchFamily="34" charset="0"/>
            </a:endParaRPr>
          </a:p>
        </p:txBody>
      </p:sp>
      <p:sp>
        <p:nvSpPr>
          <p:cNvPr id="13" name="文本占位符 2"/>
          <p:cNvSpPr txBox="1">
            <a:spLocks/>
          </p:cNvSpPr>
          <p:nvPr/>
        </p:nvSpPr>
        <p:spPr bwMode="auto">
          <a:xfrm>
            <a:off x="468317" y="4672147"/>
            <a:ext cx="4425655" cy="55667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2000" dirty="0" smtClean="0">
                <a:latin typeface="Huawei Sans" panose="020C0503030203020204" pitchFamily="34" charset="0"/>
              </a:rPr>
              <a:t>MP_UNREACH_NLRI format</a:t>
            </a:r>
            <a:endParaRPr lang="en-US" altLang="zh-CN" sz="2000" dirty="0">
              <a:latin typeface="Huawei Sans" panose="020C0503030203020204" pitchFamily="34" charset="0"/>
            </a:endParaRPr>
          </a:p>
        </p:txBody>
      </p:sp>
      <p:graphicFrame>
        <p:nvGraphicFramePr>
          <p:cNvPr id="14" name="表格 13"/>
          <p:cNvGraphicFramePr>
            <a:graphicFrameLocks noGrp="1"/>
          </p:cNvGraphicFramePr>
          <p:nvPr>
            <p:extLst>
              <p:ext uri="{D42A27DB-BD31-4B8C-83A1-F6EECF244321}">
                <p14:modId xmlns:p14="http://schemas.microsoft.com/office/powerpoint/2010/main" val="125178806"/>
              </p:ext>
            </p:extLst>
          </p:nvPr>
        </p:nvGraphicFramePr>
        <p:xfrm>
          <a:off x="1226945" y="5329216"/>
          <a:ext cx="3667027" cy="918000"/>
        </p:xfrm>
        <a:graphic>
          <a:graphicData uri="http://schemas.openxmlformats.org/drawingml/2006/table">
            <a:tbl>
              <a:tblPr firstRow="1" bandRow="1"/>
              <a:tblGrid>
                <a:gridCol w="3667027"/>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Address Family Identifier</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Subsequent Address Family Identifier</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lang="en-US" sz="1400" dirty="0" smtClean="0">
                          <a:solidFill>
                            <a:schemeClr val="tx1"/>
                          </a:solidFill>
                          <a:latin typeface="Huawei Sans" panose="020C0503030203020204" pitchFamily="34" charset="0"/>
                        </a:rPr>
                        <a:t>Withdrawn Routes</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sp>
        <p:nvSpPr>
          <p:cNvPr id="15" name="文本占位符 2"/>
          <p:cNvSpPr txBox="1">
            <a:spLocks/>
          </p:cNvSpPr>
          <p:nvPr/>
        </p:nvSpPr>
        <p:spPr bwMode="auto">
          <a:xfrm>
            <a:off x="5486401" y="4917721"/>
            <a:ext cx="6262687" cy="12521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lnSpc>
                <a:spcPct val="100000"/>
              </a:lnSpc>
            </a:pPr>
            <a:r>
              <a:rPr lang="en-US" sz="1800" dirty="0" smtClean="0">
                <a:latin typeface="Huawei Sans" panose="020C0503030203020204" pitchFamily="34" charset="0"/>
              </a:rPr>
              <a:t>To withdraw IPv6 routes:</a:t>
            </a:r>
            <a:endParaRPr lang="en-US" altLang="zh-CN" sz="18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AFI = 2, SAFI = 1 (unicast), SAFI = 2 (multicast)</a:t>
            </a:r>
            <a:endParaRPr lang="en-US" altLang="zh-CN" sz="1600" dirty="0" smtClean="0">
              <a:latin typeface="Huawei Sans" panose="020C0503030203020204" pitchFamily="34" charset="0"/>
            </a:endParaRPr>
          </a:p>
          <a:p>
            <a:pPr lvl="1" fontAlgn="ctr">
              <a:lnSpc>
                <a:spcPct val="100000"/>
              </a:lnSpc>
            </a:pPr>
            <a:r>
              <a:rPr lang="en-US" sz="1600" dirty="0" smtClean="0">
                <a:latin typeface="Huawei Sans" panose="020C0503030203020204" pitchFamily="34" charset="0"/>
              </a:rPr>
              <a:t>The Withdrawn Routes field indicates the prefix and mask information of the routes to be withdrawn.</a:t>
            </a:r>
            <a:endParaRPr lang="en-US" altLang="zh-CN" sz="1600" dirty="0">
              <a:latin typeface="Huawei Sans" panose="020C0503030203020204" pitchFamily="34" charset="0"/>
            </a:endParaRPr>
          </a:p>
        </p:txBody>
      </p:sp>
      <p:sp>
        <p:nvSpPr>
          <p:cNvPr id="16" name="Right Arrow 157"/>
          <p:cNvSpPr/>
          <p:nvPr/>
        </p:nvSpPr>
        <p:spPr>
          <a:xfrm>
            <a:off x="5029131" y="1890557"/>
            <a:ext cx="457270" cy="356242"/>
          </a:xfrm>
          <a:prstGeom prst="rightArrow">
            <a:avLst>
              <a:gd name="adj1" fmla="val 40000"/>
              <a:gd name="adj2" fmla="val 50000"/>
            </a:avLst>
          </a:prstGeom>
          <a:gradFill flip="none" rotWithShape="1">
            <a:gsLst>
              <a:gs pos="15000">
                <a:schemeClr val="accent1">
                  <a:lumMod val="5000"/>
                  <a:lumOff val="95000"/>
                  <a:alpha val="0"/>
                </a:schemeClr>
              </a:gs>
              <a:gs pos="81000">
                <a:srgbClr val="F4FBFE"/>
              </a:gs>
            </a:gsLst>
            <a:lin ang="0" scaled="1"/>
            <a:tileRect/>
          </a:gradFill>
          <a:ln w="15875">
            <a:gradFill flip="none" rotWithShape="1">
              <a:gsLst>
                <a:gs pos="0">
                  <a:schemeClr val="accent1">
                    <a:lumMod val="5000"/>
                    <a:lumOff val="95000"/>
                  </a:schemeClr>
                </a:gs>
                <a:gs pos="100000">
                  <a:srgbClr val="99DFF9"/>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Right Arrow 157"/>
          <p:cNvSpPr/>
          <p:nvPr/>
        </p:nvSpPr>
        <p:spPr>
          <a:xfrm>
            <a:off x="5029131" y="5329216"/>
            <a:ext cx="457270" cy="356242"/>
          </a:xfrm>
          <a:prstGeom prst="rightArrow">
            <a:avLst>
              <a:gd name="adj1" fmla="val 40000"/>
              <a:gd name="adj2" fmla="val 50000"/>
            </a:avLst>
          </a:prstGeom>
          <a:gradFill flip="none" rotWithShape="1">
            <a:gsLst>
              <a:gs pos="15000">
                <a:schemeClr val="accent1">
                  <a:lumMod val="5000"/>
                  <a:lumOff val="95000"/>
                  <a:alpha val="0"/>
                </a:schemeClr>
              </a:gs>
              <a:gs pos="81000">
                <a:srgbClr val="F4FBFE"/>
              </a:gs>
            </a:gsLst>
            <a:lin ang="0" scaled="1"/>
            <a:tileRect/>
          </a:gradFill>
          <a:ln w="15875">
            <a:gradFill flip="none" rotWithShape="1">
              <a:gsLst>
                <a:gs pos="0">
                  <a:schemeClr val="accent1">
                    <a:lumMod val="5000"/>
                    <a:lumOff val="95000"/>
                  </a:schemeClr>
                </a:gs>
                <a:gs pos="100000">
                  <a:srgbClr val="99DFF9"/>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7631949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pPr fontAlgn="ctr"/>
            <a:r>
              <a:rPr lang="en-US" dirty="0" smtClean="0">
                <a:latin typeface="Huawei Sans" panose="020C0503030203020204" pitchFamily="34" charset="0"/>
              </a:rPr>
              <a:t>Basic BGP4+ Configuration Commands</a:t>
            </a:r>
            <a:endParaRPr lang="en-US" altLang="zh-CN" dirty="0">
              <a:latin typeface="Huawei Sans" panose="020C0503030203020204" pitchFamily="34" charset="0"/>
            </a:endParaRPr>
          </a:p>
        </p:txBody>
      </p:sp>
      <p:sp>
        <p:nvSpPr>
          <p:cNvPr id="4" name="矩形 3"/>
          <p:cNvSpPr/>
          <p:nvPr/>
        </p:nvSpPr>
        <p:spPr>
          <a:xfrm>
            <a:off x="1031917" y="1797459"/>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bgp</a:t>
            </a:r>
            <a:r>
              <a:rPr lang="en-US" sz="1600" dirty="0" smtClean="0">
                <a:latin typeface="Huawei Sans" panose="020C0503030203020204" pitchFamily="34" charset="0"/>
              </a:rPr>
              <a:t>] </a:t>
            </a:r>
            <a:r>
              <a:rPr lang="en-US" sz="1600" b="1" dirty="0" smtClean="0">
                <a:latin typeface="Huawei Sans" panose="020C0503030203020204" pitchFamily="34" charset="0"/>
              </a:rPr>
              <a:t>peer</a:t>
            </a:r>
            <a:r>
              <a:rPr lang="en-US" sz="1600" dirty="0" smtClean="0">
                <a:latin typeface="Huawei Sans" panose="020C0503030203020204" pitchFamily="34" charset="0"/>
              </a:rPr>
              <a:t> </a:t>
            </a:r>
            <a:r>
              <a:rPr lang="en-US" sz="1600" i="1" dirty="0" smtClean="0">
                <a:latin typeface="Huawei Sans" panose="020C0503030203020204" pitchFamily="34" charset="0"/>
              </a:rPr>
              <a:t>ipv6-address</a:t>
            </a:r>
            <a:r>
              <a:rPr lang="en-US" sz="1600" dirty="0" smtClean="0">
                <a:latin typeface="Huawei Sans" panose="020C0503030203020204" pitchFamily="34" charset="0"/>
              </a:rPr>
              <a:t> </a:t>
            </a:r>
            <a:r>
              <a:rPr lang="en-US" sz="1600" b="1" dirty="0" smtClean="0">
                <a:latin typeface="Huawei Sans" panose="020C0503030203020204" pitchFamily="34" charset="0"/>
              </a:rPr>
              <a:t>as-number</a:t>
            </a:r>
            <a:r>
              <a:rPr lang="en-US" sz="1600" dirty="0" smtClean="0">
                <a:latin typeface="Huawei Sans" panose="020C0503030203020204" pitchFamily="34" charset="0"/>
              </a:rPr>
              <a:t> { </a:t>
            </a:r>
            <a:r>
              <a:rPr lang="en-US" sz="1600" i="1" dirty="0" smtClean="0">
                <a:latin typeface="Huawei Sans" panose="020C0503030203020204" pitchFamily="34" charset="0"/>
              </a:rPr>
              <a:t>as-number-plain</a:t>
            </a:r>
            <a:r>
              <a:rPr lang="en-US" sz="1600" dirty="0" smtClean="0">
                <a:latin typeface="Huawei Sans" panose="020C0503030203020204" pitchFamily="34" charset="0"/>
              </a:rPr>
              <a:t> | </a:t>
            </a:r>
            <a:r>
              <a:rPr lang="en-US" sz="1600" i="1" dirty="0" smtClean="0">
                <a:latin typeface="Huawei Sans" panose="020C0503030203020204" pitchFamily="34" charset="0"/>
              </a:rPr>
              <a:t>as-number-dot</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Configure a BGP peer.</a:t>
            </a:r>
            <a:endParaRPr lang="en-US" altLang="zh-CN" sz="1600" dirty="0">
              <a:latin typeface="Huawei Sans" panose="020C0503030203020204" pitchFamily="34" charset="0"/>
              <a:cs typeface="Courier New" panose="02070309020205020404" pitchFamily="49" charset="0"/>
            </a:endParaRPr>
          </a:p>
        </p:txBody>
      </p:sp>
      <p:sp>
        <p:nvSpPr>
          <p:cNvPr id="6" name="矩形 5"/>
          <p:cNvSpPr/>
          <p:nvPr/>
        </p:nvSpPr>
        <p:spPr>
          <a:xfrm>
            <a:off x="1031917" y="2150094"/>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An IPv6 peer is created in the BGP view.</a:t>
            </a:r>
            <a:endParaRPr lang="en-US" altLang="zh-CN" sz="1600" dirty="0">
              <a:latin typeface="Huawei Sans" panose="020C0503030203020204" pitchFamily="34" charset="0"/>
              <a:cs typeface="Courier New" panose="02070309020205020404" pitchFamily="49" charset="0"/>
            </a:endParaRPr>
          </a:p>
        </p:txBody>
      </p:sp>
      <p:sp>
        <p:nvSpPr>
          <p:cNvPr id="14" name="矩形 13"/>
          <p:cNvSpPr/>
          <p:nvPr/>
        </p:nvSpPr>
        <p:spPr>
          <a:xfrm>
            <a:off x="1031917" y="3197443"/>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a:t>
            </a:r>
            <a:r>
              <a:rPr lang="en-US" sz="1600" dirty="0" err="1" smtClean="0">
                <a:latin typeface="Huawei Sans" panose="020C0503030203020204" pitchFamily="34" charset="0"/>
              </a:rPr>
              <a:t>bgp</a:t>
            </a:r>
            <a:r>
              <a:rPr lang="en-US" sz="1600" dirty="0" smtClean="0">
                <a:latin typeface="Huawei Sans" panose="020C0503030203020204" pitchFamily="34" charset="0"/>
              </a:rPr>
              <a:t>] </a:t>
            </a:r>
            <a:r>
              <a:rPr lang="en-US" sz="1600" b="1" dirty="0" smtClean="0">
                <a:latin typeface="Huawei Sans" panose="020C0503030203020204" pitchFamily="34" charset="0"/>
              </a:rPr>
              <a:t>ipv6-family</a:t>
            </a:r>
            <a:r>
              <a:rPr lang="en-US" sz="1600" dirty="0" smtClean="0">
                <a:latin typeface="Huawei Sans" panose="020C0503030203020204" pitchFamily="34" charset="0"/>
              </a:rPr>
              <a:t> [ </a:t>
            </a:r>
            <a:r>
              <a:rPr lang="en-US" sz="1600" b="1" dirty="0" smtClean="0">
                <a:latin typeface="Huawei Sans" panose="020C0503030203020204" pitchFamily="34" charset="0"/>
              </a:rPr>
              <a:t>unicast</a:t>
            </a:r>
            <a:r>
              <a:rPr lang="en-US" sz="1600" dirty="0" smtClean="0">
                <a:latin typeface="Huawei Sans" panose="020C0503030203020204" pitchFamily="34" charset="0"/>
              </a:rPr>
              <a:t> | </a:t>
            </a:r>
            <a:r>
              <a:rPr lang="en-US" sz="1600" b="1" dirty="0" smtClean="0">
                <a:latin typeface="Huawei Sans" panose="020C0503030203020204" pitchFamily="34" charset="0"/>
              </a:rPr>
              <a:t>vpnv6</a:t>
            </a:r>
            <a:r>
              <a:rPr lang="en-US" sz="1600" dirty="0" smtClean="0">
                <a:latin typeface="Huawei Sans" panose="020C0503030203020204" pitchFamily="34" charset="0"/>
              </a:rPr>
              <a:t> | </a:t>
            </a:r>
            <a:r>
              <a:rPr lang="en-US" sz="1600" b="1" dirty="0" err="1" smtClean="0">
                <a:latin typeface="Huawei Sans" panose="020C0503030203020204" pitchFamily="34" charset="0"/>
              </a:rPr>
              <a:t>vpn</a:t>
            </a:r>
            <a:r>
              <a:rPr lang="en-US" sz="1600" b="1" dirty="0" smtClean="0">
                <a:latin typeface="Huawei Sans" panose="020C0503030203020204" pitchFamily="34" charset="0"/>
              </a:rPr>
              <a:t>-instance</a:t>
            </a:r>
            <a:r>
              <a:rPr lang="en-US" sz="1600" dirty="0" smtClean="0">
                <a:latin typeface="Huawei Sans" panose="020C0503030203020204" pitchFamily="34" charset="0"/>
              </a:rPr>
              <a:t> </a:t>
            </a:r>
            <a:r>
              <a:rPr lang="en-US" sz="1600" i="1" dirty="0" err="1" smtClean="0">
                <a:latin typeface="Huawei Sans" panose="020C0503030203020204" pitchFamily="34" charset="0"/>
              </a:rPr>
              <a:t>vpn</a:t>
            </a:r>
            <a:r>
              <a:rPr lang="en-US" sz="1600" i="1" dirty="0" smtClean="0">
                <a:latin typeface="Huawei Sans" panose="020C0503030203020204" pitchFamily="34" charset="0"/>
              </a:rPr>
              <a:t>-instance-name</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15" name="矩形 14"/>
          <p:cNvSpPr/>
          <p:nvPr/>
        </p:nvSpPr>
        <p:spPr>
          <a:xfrm>
            <a:off x="551384" y="2765296"/>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Enable the local device to exchange routing information with a specified peer in a BGP-IPv6 address family.</a:t>
            </a:r>
            <a:endParaRPr lang="en-US" altLang="zh-CN" sz="1600" dirty="0">
              <a:latin typeface="Huawei Sans" panose="020C0503030203020204" pitchFamily="34" charset="0"/>
              <a:cs typeface="Courier New" panose="02070309020205020404" pitchFamily="49" charset="0"/>
            </a:endParaRPr>
          </a:p>
        </p:txBody>
      </p:sp>
      <p:sp>
        <p:nvSpPr>
          <p:cNvPr id="16" name="矩形 15"/>
          <p:cNvSpPr/>
          <p:nvPr/>
        </p:nvSpPr>
        <p:spPr>
          <a:xfrm>
            <a:off x="1031917" y="3550078"/>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A specified BGP-IPv6 address family is enabled, and its view is displayed.</a:t>
            </a:r>
            <a:endParaRPr lang="en-US" sz="1600" dirty="0">
              <a:latin typeface="Huawei Sans" panose="020C0503030203020204" pitchFamily="34" charset="0"/>
            </a:endParaRPr>
          </a:p>
        </p:txBody>
      </p:sp>
      <p:sp>
        <p:nvSpPr>
          <p:cNvPr id="11" name="矩形 10"/>
          <p:cNvSpPr/>
          <p:nvPr/>
        </p:nvSpPr>
        <p:spPr>
          <a:xfrm>
            <a:off x="1031917" y="4139552"/>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[Huawei-bgp-af-ipv6] </a:t>
            </a:r>
            <a:r>
              <a:rPr lang="en-US" sz="1600" b="1" dirty="0" smtClean="0">
                <a:latin typeface="Huawei Sans" panose="020C0503030203020204" pitchFamily="34" charset="0"/>
              </a:rPr>
              <a:t>peer</a:t>
            </a:r>
            <a:r>
              <a:rPr lang="en-US" sz="1600" dirty="0" smtClean="0">
                <a:latin typeface="Huawei Sans" panose="020C0503030203020204" pitchFamily="34" charset="0"/>
              </a:rPr>
              <a:t> </a:t>
            </a:r>
            <a:r>
              <a:rPr lang="en-US" sz="1600" i="1" dirty="0" smtClean="0">
                <a:latin typeface="Huawei Sans" panose="020C0503030203020204" pitchFamily="34" charset="0"/>
              </a:rPr>
              <a:t>ipv6-address</a:t>
            </a:r>
            <a:r>
              <a:rPr lang="en-US" sz="1600" dirty="0" smtClean="0">
                <a:latin typeface="Huawei Sans" panose="020C0503030203020204" pitchFamily="34" charset="0"/>
              </a:rPr>
              <a:t> </a:t>
            </a:r>
            <a:r>
              <a:rPr lang="en-US" sz="1600" b="1" dirty="0" smtClean="0">
                <a:latin typeface="Huawei Sans" panose="020C0503030203020204" pitchFamily="34" charset="0"/>
              </a:rPr>
              <a:t>enable</a:t>
            </a:r>
            <a:endParaRPr lang="en-US" altLang="zh-CN" sz="1600" dirty="0">
              <a:latin typeface="Huawei Sans" panose="020C0503030203020204" pitchFamily="34" charset="0"/>
              <a:cs typeface="Courier New" panose="02070309020205020404" pitchFamily="49" charset="0"/>
            </a:endParaRPr>
          </a:p>
        </p:txBody>
      </p:sp>
      <p:sp>
        <p:nvSpPr>
          <p:cNvPr id="17" name="矩形 16"/>
          <p:cNvSpPr/>
          <p:nvPr/>
        </p:nvSpPr>
        <p:spPr>
          <a:xfrm>
            <a:off x="1031917" y="4492187"/>
            <a:ext cx="10608699" cy="707886"/>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The local device is enabled to exchange routing information with the specified peer in the BGP-IPv6 address family view.</a:t>
            </a:r>
            <a:endParaRPr lang="en-US" sz="1600" dirty="0">
              <a:latin typeface="Huawei Sans" panose="020C0503030203020204" pitchFamily="34" charset="0"/>
            </a:endParaRPr>
          </a:p>
        </p:txBody>
      </p:sp>
      <p:sp>
        <p:nvSpPr>
          <p:cNvPr id="18" name="矩形 17"/>
          <p:cNvSpPr/>
          <p:nvPr/>
        </p:nvSpPr>
        <p:spPr>
          <a:xfrm>
            <a:off x="1031917" y="5640848"/>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[Huawei-bgp-af-ipv6] </a:t>
            </a:r>
            <a:r>
              <a:rPr lang="en-US" sz="1600" b="1" dirty="0" smtClean="0">
                <a:latin typeface="Huawei Sans" panose="020C0503030203020204" pitchFamily="34" charset="0"/>
              </a:rPr>
              <a:t>network</a:t>
            </a:r>
            <a:r>
              <a:rPr lang="en-US" sz="1600" dirty="0" smtClean="0">
                <a:latin typeface="Huawei Sans" panose="020C0503030203020204" pitchFamily="34" charset="0"/>
              </a:rPr>
              <a:t> </a:t>
            </a:r>
            <a:r>
              <a:rPr lang="en-US" sz="1600" i="1" dirty="0" smtClean="0">
                <a:latin typeface="Huawei Sans" panose="020C0503030203020204" pitchFamily="34" charset="0"/>
              </a:rPr>
              <a:t>ipv6-address</a:t>
            </a:r>
            <a:r>
              <a:rPr lang="en-US" sz="1600" dirty="0" smtClean="0">
                <a:latin typeface="Huawei Sans" panose="020C0503030203020204" pitchFamily="34" charset="0"/>
              </a:rPr>
              <a:t> </a:t>
            </a:r>
            <a:r>
              <a:rPr lang="en-US" sz="1600" i="1" dirty="0" smtClean="0">
                <a:latin typeface="Huawei Sans" panose="020C0503030203020204" pitchFamily="34" charset="0"/>
              </a:rPr>
              <a:t>prefix-length</a:t>
            </a:r>
            <a:r>
              <a:rPr lang="en-US" sz="1600" dirty="0" smtClean="0">
                <a:latin typeface="Huawei Sans" panose="020C0503030203020204" pitchFamily="34" charset="0"/>
              </a:rPr>
              <a:t> [ </a:t>
            </a:r>
            <a:r>
              <a:rPr lang="en-US" sz="1600" b="1" dirty="0" smtClean="0">
                <a:latin typeface="Huawei Sans" panose="020C0503030203020204" pitchFamily="34" charset="0"/>
              </a:rPr>
              <a:t>route-policy</a:t>
            </a:r>
            <a:r>
              <a:rPr lang="en-US" sz="1600" dirty="0" smtClean="0">
                <a:latin typeface="Huawei Sans" panose="020C0503030203020204" pitchFamily="34" charset="0"/>
              </a:rPr>
              <a:t> </a:t>
            </a:r>
            <a:r>
              <a:rPr lang="en-US" sz="1600" i="1" dirty="0" smtClean="0">
                <a:latin typeface="Huawei Sans" panose="020C0503030203020204" pitchFamily="34" charset="0"/>
              </a:rPr>
              <a:t>route-policy-name</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19" name="矩形 18"/>
          <p:cNvSpPr/>
          <p:nvPr/>
        </p:nvSpPr>
        <p:spPr>
          <a:xfrm>
            <a:off x="551384" y="5208701"/>
            <a:ext cx="11089232" cy="338554"/>
          </a:xfrm>
          <a:prstGeom prst="rect">
            <a:avLst/>
          </a:prstGeom>
        </p:spPr>
        <p:txBody>
          <a:bodyPr wrap="square">
            <a:noAutofit/>
          </a:bodyPr>
          <a:lstStyle/>
          <a:p>
            <a:pPr marL="342900" indent="-342900" fontAlgn="ctr">
              <a:buFont typeface="+mj-lt"/>
              <a:buAutoNum type="arabicPeriod" startAt="3"/>
            </a:pPr>
            <a:r>
              <a:rPr lang="en-US" sz="1600" dirty="0" smtClean="0">
                <a:latin typeface="Huawei Sans" panose="020C0503030203020204" pitchFamily="34" charset="0"/>
              </a:rPr>
              <a:t>Configure BGP to import routes.</a:t>
            </a:r>
            <a:endParaRPr lang="en-US" sz="1600" dirty="0">
              <a:latin typeface="Huawei Sans" panose="020C0503030203020204" pitchFamily="34" charset="0"/>
            </a:endParaRPr>
          </a:p>
        </p:txBody>
      </p:sp>
      <p:sp>
        <p:nvSpPr>
          <p:cNvPr id="20" name="矩形 19"/>
          <p:cNvSpPr/>
          <p:nvPr/>
        </p:nvSpPr>
        <p:spPr>
          <a:xfrm>
            <a:off x="1031917" y="5993483"/>
            <a:ext cx="10608699" cy="400110"/>
          </a:xfrm>
          <a:prstGeom prst="rect">
            <a:avLst/>
          </a:prstGeom>
        </p:spPr>
        <p:txBody>
          <a:bodyPr wrap="square">
            <a:noAutofit/>
          </a:bodyPr>
          <a:lstStyle/>
          <a:p>
            <a:pPr fontAlgn="ctr">
              <a:lnSpc>
                <a:spcPts val="2400"/>
              </a:lnSpc>
            </a:pPr>
            <a:r>
              <a:rPr lang="en-US" sz="1600" dirty="0" smtClean="0">
                <a:latin typeface="Huawei Sans" panose="020C0503030203020204" pitchFamily="34" charset="0"/>
              </a:rPr>
              <a:t>BGP is configured to import specified routes in the IPv6 routing table to the BGP routing table.</a:t>
            </a:r>
            <a:endParaRPr lang="en-US" altLang="zh-CN" sz="16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329141902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800" y="219900"/>
            <a:ext cx="9831600" cy="640800"/>
          </a:xfrm>
        </p:spPr>
        <p:txBody>
          <a:bodyPr wrap="square">
            <a:noAutofit/>
          </a:bodyPr>
          <a:lstStyle/>
          <a:p>
            <a:pPr fontAlgn="ctr"/>
            <a:r>
              <a:rPr lang="en-US" dirty="0" smtClean="0">
                <a:latin typeface="Huawei Sans" panose="020C0503030203020204" pitchFamily="34" charset="0"/>
              </a:rPr>
              <a:t>Verifying the Configuration of Basic BGP4+ Functions</a:t>
            </a:r>
            <a:endParaRPr lang="en-US" dirty="0">
              <a:latin typeface="Huawei Sans" panose="020C0503030203020204" pitchFamily="34" charset="0"/>
            </a:endParaRPr>
          </a:p>
        </p:txBody>
      </p:sp>
      <p:sp>
        <p:nvSpPr>
          <p:cNvPr id="4" name="矩形 3"/>
          <p:cNvSpPr/>
          <p:nvPr/>
        </p:nvSpPr>
        <p:spPr>
          <a:xfrm>
            <a:off x="1031917" y="1797459"/>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a:t>
            </a:r>
            <a:r>
              <a:rPr lang="en-US" sz="1600" b="1" dirty="0" err="1" smtClean="0">
                <a:latin typeface="Huawei Sans" panose="020C0503030203020204" pitchFamily="34" charset="0"/>
              </a:rPr>
              <a:t>bgp</a:t>
            </a:r>
            <a:r>
              <a:rPr lang="en-US" sz="1600" b="1" dirty="0" smtClean="0">
                <a:latin typeface="Huawei Sans" panose="020C0503030203020204" pitchFamily="34" charset="0"/>
              </a:rPr>
              <a:t> ipv6 peer </a:t>
            </a:r>
            <a:r>
              <a:rPr lang="en-US" sz="1600" i="1" dirty="0" smtClean="0">
                <a:latin typeface="Huawei Sans" panose="020C0503030203020204" pitchFamily="34" charset="0"/>
              </a:rPr>
              <a:t>ipv6-address</a:t>
            </a:r>
            <a:r>
              <a:rPr lang="en-US" sz="1600" b="1" dirty="0" smtClean="0">
                <a:latin typeface="Huawei Sans" panose="020C0503030203020204" pitchFamily="34" charset="0"/>
              </a:rPr>
              <a:t> </a:t>
            </a:r>
            <a:r>
              <a:rPr lang="en-US" sz="1600" dirty="0" smtClean="0">
                <a:latin typeface="Huawei Sans" panose="020C0503030203020204" pitchFamily="34" charset="0"/>
              </a:rPr>
              <a:t>[ </a:t>
            </a:r>
            <a:r>
              <a:rPr lang="en-US" sz="1600" b="1" dirty="0" smtClean="0">
                <a:latin typeface="Huawei Sans" panose="020C0503030203020204" pitchFamily="34" charset="0"/>
              </a:rPr>
              <a:t>verbose</a:t>
            </a:r>
            <a:r>
              <a:rPr lang="en-US" sz="1600" dirty="0" smtClean="0">
                <a:latin typeface="Huawei Sans" panose="020C0503030203020204" pitchFamily="34" charset="0"/>
              </a:rPr>
              <a:t> ]</a:t>
            </a:r>
            <a:endParaRPr lang="en-US" altLang="zh-CN" sz="1600" dirty="0">
              <a:latin typeface="Huawei Sans" panose="020C0503030203020204" pitchFamily="34" charset="0"/>
              <a:cs typeface="Courier New" panose="02070309020205020404" pitchFamily="49" charset="0"/>
            </a:endParaRP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dirty="0" smtClean="0">
                <a:latin typeface="Huawei Sans" panose="020C0503030203020204" pitchFamily="34" charset="0"/>
              </a:rPr>
              <a:t>Check BGP4+ peer information.</a:t>
            </a:r>
            <a:endParaRPr lang="en-US" altLang="zh-CN" sz="1600" dirty="0">
              <a:latin typeface="Huawei Sans" panose="020C0503030203020204" pitchFamily="34" charset="0"/>
              <a:cs typeface="Courier New" panose="02070309020205020404" pitchFamily="49" charset="0"/>
            </a:endParaRPr>
          </a:p>
        </p:txBody>
      </p:sp>
      <p:sp>
        <p:nvSpPr>
          <p:cNvPr id="9" name="矩形 8"/>
          <p:cNvSpPr/>
          <p:nvPr/>
        </p:nvSpPr>
        <p:spPr>
          <a:xfrm>
            <a:off x="1031917" y="3056353"/>
            <a:ext cx="10608699" cy="338554"/>
          </a:xfrm>
          <a:prstGeom prst="rect">
            <a:avLst/>
          </a:prstGeom>
          <a:solidFill>
            <a:srgbClr val="F4FBFE"/>
          </a:solidFill>
          <a:ln>
            <a:solidFill>
              <a:srgbClr val="99DFF9"/>
            </a:solidFill>
          </a:ln>
        </p:spPr>
        <p:txBody>
          <a:bodyPr wrap="square">
            <a:noAutofit/>
          </a:bodyPr>
          <a:lstStyle/>
          <a:p>
            <a:pPr fontAlgn="ctr"/>
            <a:r>
              <a:rPr lang="en-US" sz="1600" dirty="0" smtClean="0">
                <a:latin typeface="Huawei Sans" panose="020C0503030203020204" pitchFamily="34" charset="0"/>
              </a:rPr>
              <a:t>[Huawei] </a:t>
            </a:r>
            <a:r>
              <a:rPr lang="en-US" sz="1600" b="1" dirty="0" smtClean="0">
                <a:latin typeface="Huawei Sans" panose="020C0503030203020204" pitchFamily="34" charset="0"/>
              </a:rPr>
              <a:t>display </a:t>
            </a:r>
            <a:r>
              <a:rPr lang="en-US" sz="1600" b="1" dirty="0" err="1" smtClean="0">
                <a:latin typeface="Huawei Sans" panose="020C0503030203020204" pitchFamily="34" charset="0"/>
              </a:rPr>
              <a:t>bgp</a:t>
            </a:r>
            <a:r>
              <a:rPr lang="en-US" sz="1600" b="1" dirty="0" smtClean="0">
                <a:latin typeface="Huawei Sans" panose="020C0503030203020204" pitchFamily="34" charset="0"/>
              </a:rPr>
              <a:t> ipv6</a:t>
            </a:r>
            <a:r>
              <a:rPr lang="en-US" sz="1600" dirty="0" smtClean="0">
                <a:latin typeface="Huawei Sans" panose="020C0503030203020204" pitchFamily="34" charset="0"/>
              </a:rPr>
              <a:t> </a:t>
            </a:r>
            <a:r>
              <a:rPr lang="en-US" sz="1600" b="1" dirty="0" smtClean="0">
                <a:latin typeface="Huawei Sans" panose="020C0503030203020204" pitchFamily="34" charset="0"/>
              </a:rPr>
              <a:t>routing-table</a:t>
            </a:r>
            <a:endParaRPr lang="en-US" altLang="zh-CN" sz="1600" dirty="0">
              <a:latin typeface="Huawei Sans" panose="020C0503030203020204" pitchFamily="34" charset="0"/>
              <a:cs typeface="Courier New" panose="02070309020205020404" pitchFamily="49" charset="0"/>
            </a:endParaRPr>
          </a:p>
        </p:txBody>
      </p:sp>
      <p:sp>
        <p:nvSpPr>
          <p:cNvPr id="10" name="矩形 9"/>
          <p:cNvSpPr/>
          <p:nvPr/>
        </p:nvSpPr>
        <p:spPr>
          <a:xfrm>
            <a:off x="551384" y="2624206"/>
            <a:ext cx="11089232" cy="338554"/>
          </a:xfrm>
          <a:prstGeom prst="rect">
            <a:avLst/>
          </a:prstGeom>
        </p:spPr>
        <p:txBody>
          <a:bodyPr wrap="square">
            <a:noAutofit/>
          </a:bodyPr>
          <a:lstStyle/>
          <a:p>
            <a:pPr marL="342900" indent="-342900" fontAlgn="ctr">
              <a:buFont typeface="+mj-lt"/>
              <a:buAutoNum type="arabicPeriod" startAt="2"/>
            </a:pPr>
            <a:r>
              <a:rPr lang="en-US" sz="1600" dirty="0" smtClean="0">
                <a:latin typeface="Huawei Sans" panose="020C0503030203020204" pitchFamily="34" charset="0"/>
              </a:rPr>
              <a:t>Check BGP4+ routing information.</a:t>
            </a:r>
            <a:endParaRPr lang="en-US" altLang="zh-CN" sz="16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237277463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229425"/>
            <a:ext cx="9368475" cy="640800"/>
          </a:xfrm>
        </p:spPr>
        <p:txBody>
          <a:bodyPr wrap="square">
            <a:noAutofit/>
          </a:bodyPr>
          <a:lstStyle/>
          <a:p>
            <a:pPr fontAlgn="ctr"/>
            <a:r>
              <a:rPr lang="en-US" dirty="0" smtClean="0">
                <a:latin typeface="Huawei Sans" panose="020C0503030203020204" pitchFamily="34" charset="0"/>
              </a:rPr>
              <a:t>Example for Configuring BGP IPv4/IPv6 Dual Stack</a:t>
            </a:r>
            <a:endParaRPr lang="en-US" altLang="zh-CN" dirty="0">
              <a:latin typeface="Huawei Sans" panose="020C0503030203020204" pitchFamily="34" charset="0"/>
            </a:endParaRPr>
          </a:p>
        </p:txBody>
      </p:sp>
      <p:sp>
        <p:nvSpPr>
          <p:cNvPr id="36" name="文本占位符 2"/>
          <p:cNvSpPr txBox="1">
            <a:spLocks/>
          </p:cNvSpPr>
          <p:nvPr/>
        </p:nvSpPr>
        <p:spPr bwMode="auto">
          <a:xfrm>
            <a:off x="6118230" y="1233486"/>
            <a:ext cx="5627683" cy="286084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1800" dirty="0" smtClean="0">
                <a:latin typeface="Huawei Sans" panose="020C0503030203020204" pitchFamily="34" charset="0"/>
              </a:rPr>
              <a:t>Scenario description:</a:t>
            </a:r>
            <a:endParaRPr lang="en-US" altLang="zh-CN" sz="1800" dirty="0" smtClean="0">
              <a:latin typeface="Huawei Sans" panose="020C0503030203020204" pitchFamily="34" charset="0"/>
            </a:endParaRPr>
          </a:p>
          <a:p>
            <a:pPr marL="447675" lvl="1" indent="-266700" fontAlgn="ctr"/>
            <a:r>
              <a:rPr lang="en-US" sz="1600" dirty="0" smtClean="0">
                <a:latin typeface="Huawei Sans" panose="020C0503030203020204" pitchFamily="34" charset="0"/>
              </a:rPr>
              <a:t>Two branches of a company communicate with each other through BGP. To ensure future service development, an IPv6 network is deployed in each branch for service testing. In this case, BGP4+ needs to be deployed to implement IPv6 network interworking.</a:t>
            </a:r>
            <a:endParaRPr lang="en-US" altLang="zh-CN" sz="1600" dirty="0" smtClean="0">
              <a:latin typeface="Huawei Sans" panose="020C0503030203020204" pitchFamily="34" charset="0"/>
            </a:endParaRPr>
          </a:p>
        </p:txBody>
      </p:sp>
      <p:graphicFrame>
        <p:nvGraphicFramePr>
          <p:cNvPr id="53" name="表格 52"/>
          <p:cNvGraphicFramePr>
            <a:graphicFrameLocks noGrp="1"/>
          </p:cNvGraphicFramePr>
          <p:nvPr>
            <p:extLst>
              <p:ext uri="{D42A27DB-BD31-4B8C-83A1-F6EECF244321}">
                <p14:modId xmlns:p14="http://schemas.microsoft.com/office/powerpoint/2010/main" val="548881744"/>
              </p:ext>
            </p:extLst>
          </p:nvPr>
        </p:nvGraphicFramePr>
        <p:xfrm>
          <a:off x="458933" y="3951989"/>
          <a:ext cx="5653088" cy="1836735"/>
        </p:xfrm>
        <a:graphic>
          <a:graphicData uri="http://schemas.openxmlformats.org/drawingml/2006/table">
            <a:tbl>
              <a:tblPr firstRow="1" bandRow="1">
                <a:tableStyleId>{72833802-FEF1-4C79-8D5D-14CF1EAF98D9}</a:tableStyleId>
              </a:tblPr>
              <a:tblGrid>
                <a:gridCol w="763318"/>
                <a:gridCol w="1181910"/>
                <a:gridCol w="1378896"/>
                <a:gridCol w="2328964"/>
              </a:tblGrid>
              <a:tr h="367347">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IPv4 Address</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IPv6 Address</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367347">
                <a:tc rowSpan="2">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10.1.12.1/24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67347">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10.1.1.1/32</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2001:DB8:2345:1::1/128</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67347">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10.1.12.2/24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67347">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10.1.2.2/32</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2001:DB8:2345:2::2/128</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grpSp>
        <p:nvGrpSpPr>
          <p:cNvPr id="3" name="组合 2"/>
          <p:cNvGrpSpPr/>
          <p:nvPr/>
        </p:nvGrpSpPr>
        <p:grpSpPr>
          <a:xfrm>
            <a:off x="1020756" y="1769918"/>
            <a:ext cx="4274152" cy="1529335"/>
            <a:chOff x="1020756" y="1769918"/>
            <a:chExt cx="4274152" cy="1529335"/>
          </a:xfrm>
        </p:grpSpPr>
        <p:sp>
          <p:nvSpPr>
            <p:cNvPr id="25" name="圆角矩形 24"/>
            <p:cNvSpPr/>
            <p:nvPr/>
          </p:nvSpPr>
          <p:spPr>
            <a:xfrm>
              <a:off x="3494908" y="1769918"/>
              <a:ext cx="1800000" cy="1529335"/>
            </a:xfrm>
            <a:prstGeom prst="roundRect">
              <a:avLst>
                <a:gd name="adj" fmla="val 357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54" name="圆角矩形 53"/>
            <p:cNvSpPr/>
            <p:nvPr/>
          </p:nvSpPr>
          <p:spPr>
            <a:xfrm>
              <a:off x="1020756" y="1769918"/>
              <a:ext cx="1800000" cy="1529335"/>
            </a:xfrm>
            <a:prstGeom prst="roundRect">
              <a:avLst>
                <a:gd name="adj" fmla="val 357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5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421194" y="2370497"/>
              <a:ext cx="541201" cy="442800"/>
            </a:xfrm>
            <a:prstGeom prst="rect">
              <a:avLst/>
            </a:prstGeom>
            <a:noFill/>
          </p:spPr>
        </p:pic>
        <p:pic>
          <p:nvPicPr>
            <p:cNvPr id="5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250642" y="2370497"/>
              <a:ext cx="541201" cy="442800"/>
            </a:xfrm>
            <a:prstGeom prst="rect">
              <a:avLst/>
            </a:prstGeom>
            <a:noFill/>
          </p:spPr>
        </p:pic>
        <p:cxnSp>
          <p:nvCxnSpPr>
            <p:cNvPr id="57" name="直接连接符 56"/>
            <p:cNvCxnSpPr>
              <a:stCxn id="55" idx="3"/>
              <a:endCxn id="56" idx="1"/>
            </p:cNvCxnSpPr>
            <p:nvPr/>
          </p:nvCxnSpPr>
          <p:spPr>
            <a:xfrm>
              <a:off x="1962395" y="2591897"/>
              <a:ext cx="2288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Rectangle 312"/>
            <p:cNvSpPr>
              <a:spLocks noChangeArrowheads="1"/>
            </p:cNvSpPr>
            <p:nvPr/>
          </p:nvSpPr>
          <p:spPr bwMode="auto">
            <a:xfrm>
              <a:off x="1394418" y="212899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59" name="Rectangle 312"/>
            <p:cNvSpPr>
              <a:spLocks noChangeArrowheads="1"/>
            </p:cNvSpPr>
            <p:nvPr/>
          </p:nvSpPr>
          <p:spPr bwMode="auto">
            <a:xfrm>
              <a:off x="1903679" y="233496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61" name="Rectangle 312"/>
            <p:cNvSpPr>
              <a:spLocks noChangeArrowheads="1"/>
            </p:cNvSpPr>
            <p:nvPr/>
          </p:nvSpPr>
          <p:spPr bwMode="auto">
            <a:xfrm>
              <a:off x="1688146" y="1790304"/>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AS 65001</a:t>
              </a:r>
              <a:endParaRPr lang="en-US" altLang="zh-CN" sz="1400" b="1" dirty="0">
                <a:solidFill>
                  <a:srgbClr val="EC7061"/>
                </a:solidFill>
                <a:latin typeface="Huawei Sans" panose="020C0503030203020204" pitchFamily="34" charset="0"/>
              </a:endParaRPr>
            </a:p>
          </p:txBody>
        </p:sp>
        <p:sp>
          <p:nvSpPr>
            <p:cNvPr id="67" name="Rectangle 312"/>
            <p:cNvSpPr>
              <a:spLocks noChangeArrowheads="1"/>
            </p:cNvSpPr>
            <p:nvPr/>
          </p:nvSpPr>
          <p:spPr bwMode="auto">
            <a:xfrm>
              <a:off x="4223866" y="2128990"/>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72" name="Rectangle 312"/>
            <p:cNvSpPr>
              <a:spLocks noChangeArrowheads="1"/>
            </p:cNvSpPr>
            <p:nvPr/>
          </p:nvSpPr>
          <p:spPr bwMode="auto">
            <a:xfrm>
              <a:off x="2735829" y="2585099"/>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EBGP</a:t>
              </a:r>
              <a:endParaRPr lang="en-US" altLang="zh-CN" sz="1400" b="1" dirty="0">
                <a:latin typeface="Huawei Sans" panose="020C0503030203020204" pitchFamily="34" charset="0"/>
              </a:endParaRPr>
            </a:p>
          </p:txBody>
        </p:sp>
        <p:sp>
          <p:nvSpPr>
            <p:cNvPr id="24" name="Rectangle 312"/>
            <p:cNvSpPr>
              <a:spLocks noChangeArrowheads="1"/>
            </p:cNvSpPr>
            <p:nvPr/>
          </p:nvSpPr>
          <p:spPr bwMode="auto">
            <a:xfrm>
              <a:off x="3493507" y="233496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26" name="Rectangle 312"/>
            <p:cNvSpPr>
              <a:spLocks noChangeArrowheads="1"/>
            </p:cNvSpPr>
            <p:nvPr/>
          </p:nvSpPr>
          <p:spPr bwMode="auto">
            <a:xfrm>
              <a:off x="3343050" y="1790304"/>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AS 65002</a:t>
              </a:r>
              <a:endParaRPr lang="en-US" altLang="zh-CN" sz="1400" b="1" dirty="0">
                <a:solidFill>
                  <a:srgbClr val="EC7061"/>
                </a:solidFill>
                <a:latin typeface="Huawei Sans" panose="020C0503030203020204" pitchFamily="34" charset="0"/>
              </a:endParaRPr>
            </a:p>
          </p:txBody>
        </p:sp>
        <p:sp>
          <p:nvSpPr>
            <p:cNvPr id="17" name="Rectangle 312"/>
            <p:cNvSpPr>
              <a:spLocks noChangeArrowheads="1"/>
            </p:cNvSpPr>
            <p:nvPr/>
          </p:nvSpPr>
          <p:spPr bwMode="auto">
            <a:xfrm>
              <a:off x="1048391" y="2811925"/>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Router ID: 10.1.1.1</a:t>
              </a:r>
              <a:endParaRPr lang="en-US" altLang="zh-CN" sz="1400" dirty="0">
                <a:latin typeface="Huawei Sans" panose="020C0503030203020204" pitchFamily="34" charset="0"/>
              </a:endParaRPr>
            </a:p>
          </p:txBody>
        </p:sp>
        <p:sp>
          <p:nvSpPr>
            <p:cNvPr id="18" name="Rectangle 312"/>
            <p:cNvSpPr>
              <a:spLocks noChangeArrowheads="1"/>
            </p:cNvSpPr>
            <p:nvPr/>
          </p:nvSpPr>
          <p:spPr bwMode="auto">
            <a:xfrm>
              <a:off x="3510918" y="2811925"/>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Router ID: 10.1.2.2</a:t>
              </a:r>
              <a:endParaRPr lang="en-US" altLang="zh-CN" sz="1400" dirty="0">
                <a:latin typeface="Huawei Sans" panose="020C0503030203020204" pitchFamily="34" charset="0"/>
              </a:endParaRPr>
            </a:p>
          </p:txBody>
        </p:sp>
      </p:grpSp>
    </p:spTree>
    <p:extLst>
      <p:ext uri="{BB962C8B-B14F-4D97-AF65-F5344CB8AC3E}">
        <p14:creationId xmlns:p14="http://schemas.microsoft.com/office/powerpoint/2010/main" val="321901936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Deploying the IPv4 Network</a:t>
            </a:r>
            <a:endParaRPr lang="en-US" altLang="zh-CN" dirty="0">
              <a:latin typeface="Huawei Sans" panose="020C0503030203020204" pitchFamily="34" charset="0"/>
            </a:endParaRPr>
          </a:p>
        </p:txBody>
      </p:sp>
      <p:sp>
        <p:nvSpPr>
          <p:cNvPr id="37" name="文本框 36"/>
          <p:cNvSpPr txBox="1"/>
          <p:nvPr/>
        </p:nvSpPr>
        <p:spPr>
          <a:xfrm>
            <a:off x="6446341" y="2625861"/>
            <a:ext cx="4642748" cy="738664"/>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[R1] </a:t>
            </a:r>
            <a:r>
              <a:rPr lang="en-US" sz="1400" dirty="0" err="1" smtClean="0">
                <a:solidFill>
                  <a:prstClr val="black"/>
                </a:solidFill>
                <a:latin typeface="Huawei Sans" panose="020C0503030203020204" pitchFamily="34" charset="0"/>
              </a:rPr>
              <a:t>bgp</a:t>
            </a:r>
            <a:r>
              <a:rPr lang="en-US" sz="1400" dirty="0" smtClean="0">
                <a:solidFill>
                  <a:prstClr val="black"/>
                </a:solidFill>
                <a:latin typeface="Huawei Sans" panose="020C0503030203020204" pitchFamily="34" charset="0"/>
              </a:rPr>
              <a:t> 65001</a:t>
            </a:r>
          </a:p>
          <a:p>
            <a:pPr fontAlgn="ctr">
              <a:spcBef>
                <a:spcPts val="0"/>
              </a:spcBef>
              <a:spcAft>
                <a:spcPts val="0"/>
              </a:spcAft>
            </a:pPr>
            <a:r>
              <a:rPr lang="en-US" sz="1400" dirty="0" smtClean="0">
                <a:solidFill>
                  <a:prstClr val="black"/>
                </a:solidFill>
                <a:latin typeface="Huawei Sans" panose="020C0503030203020204" pitchFamily="34" charset="0"/>
              </a:rPr>
              <a:t>[R1-bgp] router-id 10.1.1.1</a:t>
            </a:r>
          </a:p>
          <a:p>
            <a:pPr fontAlgn="ctr">
              <a:spcBef>
                <a:spcPts val="0"/>
              </a:spcBef>
              <a:spcAft>
                <a:spcPts val="0"/>
              </a:spcAft>
            </a:pPr>
            <a:r>
              <a:rPr lang="en-US" sz="1400" dirty="0" smtClean="0">
                <a:solidFill>
                  <a:prstClr val="black"/>
                </a:solidFill>
                <a:latin typeface="Huawei Sans" panose="020C0503030203020204" pitchFamily="34" charset="0"/>
              </a:rPr>
              <a:t>[R1-bgp] peer 10.1.12.2 as-number 65002</a:t>
            </a:r>
            <a:endParaRPr lang="en-US" sz="1400" dirty="0">
              <a:solidFill>
                <a:prstClr val="black"/>
              </a:solidFill>
              <a:latin typeface="Huawei Sans" panose="020C0503030203020204" pitchFamily="34" charset="0"/>
            </a:endParaRPr>
          </a:p>
        </p:txBody>
      </p:sp>
      <p:sp>
        <p:nvSpPr>
          <p:cNvPr id="38" name="文本框 37"/>
          <p:cNvSpPr txBox="1"/>
          <p:nvPr/>
        </p:nvSpPr>
        <p:spPr>
          <a:xfrm>
            <a:off x="6103149" y="1295013"/>
            <a:ext cx="5136351"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1. Assign an IPv4 address to each router interface. (The configuration details are not provided here.)</a:t>
            </a:r>
            <a:endParaRPr lang="en-US" altLang="zh-CN" sz="1600" dirty="0">
              <a:solidFill>
                <a:prstClr val="black"/>
              </a:solidFill>
              <a:latin typeface="Huawei Sans" panose="020C0503030203020204" pitchFamily="34" charset="0"/>
            </a:endParaRPr>
          </a:p>
        </p:txBody>
      </p:sp>
      <p:sp>
        <p:nvSpPr>
          <p:cNvPr id="39" name="文本框 38"/>
          <p:cNvSpPr txBox="1"/>
          <p:nvPr/>
        </p:nvSpPr>
        <p:spPr>
          <a:xfrm>
            <a:off x="6103149" y="1915905"/>
            <a:ext cx="4755351"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2. Configure basic BGP functions: establish an EBGP peer relationship.</a:t>
            </a:r>
            <a:endParaRPr lang="en-US" altLang="zh-CN" sz="1600" dirty="0">
              <a:solidFill>
                <a:prstClr val="black"/>
              </a:solidFill>
              <a:latin typeface="Huawei Sans" panose="020C0503030203020204" pitchFamily="34" charset="0"/>
            </a:endParaRPr>
          </a:p>
        </p:txBody>
      </p:sp>
      <p:grpSp>
        <p:nvGrpSpPr>
          <p:cNvPr id="3" name="组合 2"/>
          <p:cNvGrpSpPr/>
          <p:nvPr/>
        </p:nvGrpSpPr>
        <p:grpSpPr>
          <a:xfrm>
            <a:off x="763581" y="1715735"/>
            <a:ext cx="4274152" cy="1529335"/>
            <a:chOff x="1020756" y="1410273"/>
            <a:chExt cx="4274152" cy="1529335"/>
          </a:xfrm>
        </p:grpSpPr>
        <p:sp>
          <p:nvSpPr>
            <p:cNvPr id="7" name="圆角矩形 6"/>
            <p:cNvSpPr/>
            <p:nvPr/>
          </p:nvSpPr>
          <p:spPr>
            <a:xfrm>
              <a:off x="3494908" y="1410273"/>
              <a:ext cx="1800000" cy="1529335"/>
            </a:xfrm>
            <a:prstGeom prst="roundRect">
              <a:avLst>
                <a:gd name="adj" fmla="val 357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 name="圆角矩形 7"/>
            <p:cNvSpPr/>
            <p:nvPr/>
          </p:nvSpPr>
          <p:spPr>
            <a:xfrm>
              <a:off x="1020756" y="1410273"/>
              <a:ext cx="1800000" cy="1529335"/>
            </a:xfrm>
            <a:prstGeom prst="roundRect">
              <a:avLst>
                <a:gd name="adj" fmla="val 357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421194" y="2010852"/>
              <a:ext cx="541201" cy="442800"/>
            </a:xfrm>
            <a:prstGeom prst="rect">
              <a:avLst/>
            </a:prstGeom>
            <a:noFill/>
          </p:spPr>
        </p:pic>
        <p:pic>
          <p:nvPicPr>
            <p:cNvPr id="1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250642" y="2010852"/>
              <a:ext cx="541201" cy="442800"/>
            </a:xfrm>
            <a:prstGeom prst="rect">
              <a:avLst/>
            </a:prstGeom>
            <a:noFill/>
          </p:spPr>
        </p:pic>
        <p:cxnSp>
          <p:nvCxnSpPr>
            <p:cNvPr id="11" name="直接连接符 10"/>
            <p:cNvCxnSpPr>
              <a:stCxn id="9" idx="3"/>
              <a:endCxn id="10" idx="1"/>
            </p:cNvCxnSpPr>
            <p:nvPr/>
          </p:nvCxnSpPr>
          <p:spPr>
            <a:xfrm>
              <a:off x="1962395" y="2232252"/>
              <a:ext cx="2288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tangle 312"/>
            <p:cNvSpPr>
              <a:spLocks noChangeArrowheads="1"/>
            </p:cNvSpPr>
            <p:nvPr/>
          </p:nvSpPr>
          <p:spPr bwMode="auto">
            <a:xfrm>
              <a:off x="1394418" y="1769345"/>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13" name="Rectangle 312"/>
            <p:cNvSpPr>
              <a:spLocks noChangeArrowheads="1"/>
            </p:cNvSpPr>
            <p:nvPr/>
          </p:nvSpPr>
          <p:spPr bwMode="auto">
            <a:xfrm>
              <a:off x="1903679" y="197531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4" name="Rectangle 312"/>
            <p:cNvSpPr>
              <a:spLocks noChangeArrowheads="1"/>
            </p:cNvSpPr>
            <p:nvPr/>
          </p:nvSpPr>
          <p:spPr bwMode="auto">
            <a:xfrm>
              <a:off x="1688146" y="1430659"/>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AS 65001</a:t>
              </a:r>
              <a:endParaRPr lang="en-US" altLang="zh-CN" sz="1400" b="1" dirty="0">
                <a:solidFill>
                  <a:srgbClr val="EC7061"/>
                </a:solidFill>
                <a:latin typeface="Huawei Sans" panose="020C0503030203020204" pitchFamily="34" charset="0"/>
              </a:endParaRPr>
            </a:p>
          </p:txBody>
        </p:sp>
        <p:sp>
          <p:nvSpPr>
            <p:cNvPr id="15" name="Rectangle 312"/>
            <p:cNvSpPr>
              <a:spLocks noChangeArrowheads="1"/>
            </p:cNvSpPr>
            <p:nvPr/>
          </p:nvSpPr>
          <p:spPr bwMode="auto">
            <a:xfrm>
              <a:off x="4223866" y="1769345"/>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16" name="Rectangle 312"/>
            <p:cNvSpPr>
              <a:spLocks noChangeArrowheads="1"/>
            </p:cNvSpPr>
            <p:nvPr/>
          </p:nvSpPr>
          <p:spPr bwMode="auto">
            <a:xfrm>
              <a:off x="2735829" y="222545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EBGP</a:t>
              </a:r>
              <a:endParaRPr lang="en-US" altLang="zh-CN" sz="1400" b="1" dirty="0">
                <a:latin typeface="Huawei Sans" panose="020C0503030203020204" pitchFamily="34" charset="0"/>
              </a:endParaRPr>
            </a:p>
          </p:txBody>
        </p:sp>
        <p:sp>
          <p:nvSpPr>
            <p:cNvPr id="17" name="Rectangle 312"/>
            <p:cNvSpPr>
              <a:spLocks noChangeArrowheads="1"/>
            </p:cNvSpPr>
            <p:nvPr/>
          </p:nvSpPr>
          <p:spPr bwMode="auto">
            <a:xfrm>
              <a:off x="3522013" y="197531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8" name="Rectangle 312"/>
            <p:cNvSpPr>
              <a:spLocks noChangeArrowheads="1"/>
            </p:cNvSpPr>
            <p:nvPr/>
          </p:nvSpPr>
          <p:spPr bwMode="auto">
            <a:xfrm>
              <a:off x="3343050" y="1430659"/>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AS 65002</a:t>
              </a:r>
              <a:endParaRPr lang="en-US" altLang="zh-CN" sz="1400" b="1" dirty="0">
                <a:solidFill>
                  <a:srgbClr val="EC7061"/>
                </a:solidFill>
                <a:latin typeface="Huawei Sans" panose="020C0503030203020204" pitchFamily="34" charset="0"/>
              </a:endParaRPr>
            </a:p>
          </p:txBody>
        </p:sp>
        <p:sp>
          <p:nvSpPr>
            <p:cNvPr id="19" name="Rectangle 312"/>
            <p:cNvSpPr>
              <a:spLocks noChangeArrowheads="1"/>
            </p:cNvSpPr>
            <p:nvPr/>
          </p:nvSpPr>
          <p:spPr bwMode="auto">
            <a:xfrm>
              <a:off x="1048391" y="2452280"/>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Router ID: 10.1.1.1</a:t>
              </a:r>
              <a:endParaRPr lang="en-US" altLang="zh-CN" sz="1400" dirty="0">
                <a:latin typeface="Huawei Sans" panose="020C0503030203020204" pitchFamily="34" charset="0"/>
              </a:endParaRPr>
            </a:p>
          </p:txBody>
        </p:sp>
        <p:sp>
          <p:nvSpPr>
            <p:cNvPr id="20" name="Rectangle 312"/>
            <p:cNvSpPr>
              <a:spLocks noChangeArrowheads="1"/>
            </p:cNvSpPr>
            <p:nvPr/>
          </p:nvSpPr>
          <p:spPr bwMode="auto">
            <a:xfrm>
              <a:off x="3510918" y="2452280"/>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Router ID: 10.1.2.2</a:t>
              </a:r>
              <a:endParaRPr lang="en-US" altLang="zh-CN" sz="1400" dirty="0">
                <a:latin typeface="Huawei Sans" panose="020C0503030203020204" pitchFamily="34" charset="0"/>
              </a:endParaRPr>
            </a:p>
          </p:txBody>
        </p:sp>
      </p:grpSp>
      <p:sp>
        <p:nvSpPr>
          <p:cNvPr id="22" name="文本框 21"/>
          <p:cNvSpPr txBox="1"/>
          <p:nvPr/>
        </p:nvSpPr>
        <p:spPr>
          <a:xfrm>
            <a:off x="6446341" y="3461701"/>
            <a:ext cx="4642748" cy="738664"/>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[R2] </a:t>
            </a:r>
            <a:r>
              <a:rPr lang="en-US" sz="1400" dirty="0" err="1" smtClean="0">
                <a:solidFill>
                  <a:prstClr val="black"/>
                </a:solidFill>
                <a:latin typeface="Huawei Sans" panose="020C0503030203020204" pitchFamily="34" charset="0"/>
              </a:rPr>
              <a:t>bgp</a:t>
            </a:r>
            <a:r>
              <a:rPr lang="en-US" sz="1400" dirty="0" smtClean="0">
                <a:solidFill>
                  <a:prstClr val="black"/>
                </a:solidFill>
                <a:latin typeface="Huawei Sans" panose="020C0503030203020204" pitchFamily="34" charset="0"/>
              </a:rPr>
              <a:t> 65002</a:t>
            </a:r>
          </a:p>
          <a:p>
            <a:pPr fontAlgn="ctr">
              <a:spcBef>
                <a:spcPts val="0"/>
              </a:spcBef>
              <a:spcAft>
                <a:spcPts val="0"/>
              </a:spcAft>
            </a:pPr>
            <a:r>
              <a:rPr lang="en-US" sz="1400" dirty="0" smtClean="0">
                <a:solidFill>
                  <a:prstClr val="black"/>
                </a:solidFill>
                <a:latin typeface="Huawei Sans" panose="020C0503030203020204" pitchFamily="34" charset="0"/>
              </a:rPr>
              <a:t>[R2-bgp] router-id 10.1.2.2</a:t>
            </a:r>
          </a:p>
          <a:p>
            <a:pPr fontAlgn="ctr">
              <a:spcBef>
                <a:spcPts val="0"/>
              </a:spcBef>
              <a:spcAft>
                <a:spcPts val="0"/>
              </a:spcAft>
            </a:pPr>
            <a:r>
              <a:rPr lang="en-US" sz="1400" dirty="0" smtClean="0">
                <a:solidFill>
                  <a:prstClr val="black"/>
                </a:solidFill>
                <a:latin typeface="Huawei Sans" panose="020C0503030203020204" pitchFamily="34" charset="0"/>
              </a:rPr>
              <a:t>[R2-bgp] peer 10.1.12.1 as-number 65001</a:t>
            </a:r>
            <a:endParaRPr lang="en-US" sz="1400" dirty="0">
              <a:solidFill>
                <a:prstClr val="black"/>
              </a:solidFill>
              <a:latin typeface="Huawei Sans" panose="020C0503030203020204" pitchFamily="34" charset="0"/>
            </a:endParaRPr>
          </a:p>
        </p:txBody>
      </p:sp>
      <p:sp>
        <p:nvSpPr>
          <p:cNvPr id="23" name="文本框 22"/>
          <p:cNvSpPr txBox="1"/>
          <p:nvPr/>
        </p:nvSpPr>
        <p:spPr>
          <a:xfrm>
            <a:off x="6446341" y="4782719"/>
            <a:ext cx="4642748" cy="523220"/>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[R1-bgp] iPv4-family unicast</a:t>
            </a:r>
          </a:p>
          <a:p>
            <a:pPr fontAlgn="ctr"/>
            <a:r>
              <a:rPr lang="en-US" sz="1400" dirty="0" smtClean="0">
                <a:solidFill>
                  <a:prstClr val="black"/>
                </a:solidFill>
                <a:latin typeface="Huawei Sans" panose="020C0503030203020204" pitchFamily="34" charset="0"/>
              </a:rPr>
              <a:t>[R1-bgp-af-ipv4] network 10.1.1.1 32</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24" name="文本框 23"/>
          <p:cNvSpPr txBox="1"/>
          <p:nvPr/>
        </p:nvSpPr>
        <p:spPr>
          <a:xfrm>
            <a:off x="6103149" y="4374563"/>
            <a:ext cx="4095993"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3. Configure BGP to advertise IPv4 routes.</a:t>
            </a:r>
            <a:endParaRPr lang="en-US" altLang="zh-CN" sz="1600" dirty="0">
              <a:solidFill>
                <a:prstClr val="black"/>
              </a:solidFill>
              <a:latin typeface="Huawei Sans" panose="020C0503030203020204" pitchFamily="34" charset="0"/>
            </a:endParaRPr>
          </a:p>
        </p:txBody>
      </p:sp>
      <p:sp>
        <p:nvSpPr>
          <p:cNvPr id="25" name="文本框 24"/>
          <p:cNvSpPr txBox="1"/>
          <p:nvPr/>
        </p:nvSpPr>
        <p:spPr>
          <a:xfrm>
            <a:off x="6446341" y="5445143"/>
            <a:ext cx="4642748" cy="523220"/>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[R2-bgp] iPv4-family unicast</a:t>
            </a:r>
          </a:p>
          <a:p>
            <a:pPr fontAlgn="ctr"/>
            <a:r>
              <a:rPr lang="en-US" sz="1400" dirty="0" smtClean="0">
                <a:solidFill>
                  <a:prstClr val="black"/>
                </a:solidFill>
                <a:latin typeface="Huawei Sans" panose="020C0503030203020204" pitchFamily="34" charset="0"/>
              </a:rPr>
              <a:t>[R2-bgp-af-ipv4] network 10.1.2.2 32</a:t>
            </a:r>
            <a:endParaRPr lang="en-US" sz="1400" dirty="0">
              <a:solidFill>
                <a:prstClr val="black"/>
              </a:solidFill>
              <a:latin typeface="Huawei Sans" panose="020C0503030203020204" pitchFamily="34" charset="0"/>
            </a:endParaRPr>
          </a:p>
        </p:txBody>
      </p:sp>
      <p:graphicFrame>
        <p:nvGraphicFramePr>
          <p:cNvPr id="26" name="表格 25"/>
          <p:cNvGraphicFramePr>
            <a:graphicFrameLocks noGrp="1"/>
          </p:cNvGraphicFramePr>
          <p:nvPr>
            <p:extLst>
              <p:ext uri="{D42A27DB-BD31-4B8C-83A1-F6EECF244321}">
                <p14:modId xmlns:p14="http://schemas.microsoft.com/office/powerpoint/2010/main" val="1980671005"/>
              </p:ext>
            </p:extLst>
          </p:nvPr>
        </p:nvGraphicFramePr>
        <p:xfrm>
          <a:off x="494344" y="4017221"/>
          <a:ext cx="5224348" cy="1779585"/>
        </p:xfrm>
        <a:graphic>
          <a:graphicData uri="http://schemas.openxmlformats.org/drawingml/2006/table">
            <a:tbl>
              <a:tblPr firstRow="1" bandRow="1">
                <a:tableStyleId>{72833802-FEF1-4C79-8D5D-14CF1EAF98D9}</a:tableStyleId>
              </a:tblPr>
              <a:tblGrid>
                <a:gridCol w="613862"/>
                <a:gridCol w="1111286"/>
                <a:gridCol w="1231200"/>
                <a:gridCol w="2268000"/>
              </a:tblGrid>
              <a:tr h="355917">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IPv4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IPv6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355917">
                <a:tc rowSpan="2">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10.1.12.1/24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55917">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10.1.1.1/32</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2001:DB8:2345:1::1/128</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55917">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10.1.12.2/24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55917">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10.1.2.2/32</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2001:DB8:2345:2::2/128</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9633493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Deploying the IPv6 Network</a:t>
            </a:r>
            <a:endParaRPr lang="en-US" altLang="zh-CN" dirty="0">
              <a:latin typeface="Huawei Sans" panose="020C0503030203020204" pitchFamily="34" charset="0"/>
            </a:endParaRPr>
          </a:p>
        </p:txBody>
      </p:sp>
      <p:sp>
        <p:nvSpPr>
          <p:cNvPr id="38" name="文本框 37"/>
          <p:cNvSpPr txBox="1"/>
          <p:nvPr/>
        </p:nvSpPr>
        <p:spPr>
          <a:xfrm>
            <a:off x="6103148" y="1396087"/>
            <a:ext cx="4985940"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1. Assign an IPv6 address to each router interface. (The configuration details are not provided here.)</a:t>
            </a:r>
            <a:endParaRPr lang="en-US" altLang="zh-CN" sz="1600" dirty="0">
              <a:solidFill>
                <a:prstClr val="black"/>
              </a:solidFill>
              <a:latin typeface="Huawei Sans" panose="020C0503030203020204" pitchFamily="34" charset="0"/>
            </a:endParaRPr>
          </a:p>
        </p:txBody>
      </p:sp>
      <p:sp>
        <p:nvSpPr>
          <p:cNvPr id="57" name="文本框 56"/>
          <p:cNvSpPr txBox="1"/>
          <p:nvPr/>
        </p:nvSpPr>
        <p:spPr>
          <a:xfrm>
            <a:off x="6446338" y="2989243"/>
            <a:ext cx="4642749" cy="95410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[R1] </a:t>
            </a:r>
            <a:r>
              <a:rPr lang="en-US" sz="1400" dirty="0" err="1" smtClean="0">
                <a:solidFill>
                  <a:prstClr val="black"/>
                </a:solidFill>
                <a:latin typeface="Huawei Sans" panose="020C0503030203020204" pitchFamily="34" charset="0"/>
              </a:rPr>
              <a:t>bgp</a:t>
            </a:r>
            <a:r>
              <a:rPr lang="en-US" sz="1400" dirty="0" smtClean="0">
                <a:solidFill>
                  <a:prstClr val="black"/>
                </a:solidFill>
                <a:latin typeface="Huawei Sans" panose="020C0503030203020204" pitchFamily="34" charset="0"/>
              </a:rPr>
              <a:t> 65001</a:t>
            </a:r>
          </a:p>
          <a:p>
            <a:pPr fontAlgn="ctr">
              <a:spcBef>
                <a:spcPts val="0"/>
              </a:spcBef>
              <a:spcAft>
                <a:spcPts val="0"/>
              </a:spcAft>
            </a:pPr>
            <a:r>
              <a:rPr lang="en-US" sz="1400" dirty="0" smtClean="0">
                <a:solidFill>
                  <a:prstClr val="black"/>
                </a:solidFill>
                <a:latin typeface="Huawei Sans" panose="020C0503030203020204" pitchFamily="34" charset="0"/>
              </a:rPr>
              <a:t>[R1-bgp] peer 2001:DB8:2345:12::2 as-number 65002</a:t>
            </a:r>
          </a:p>
          <a:p>
            <a:pPr fontAlgn="ctr">
              <a:spcBef>
                <a:spcPts val="0"/>
              </a:spcBef>
              <a:spcAft>
                <a:spcPts val="0"/>
              </a:spcAft>
            </a:pPr>
            <a:r>
              <a:rPr lang="en-US" sz="1400" dirty="0" smtClean="0">
                <a:solidFill>
                  <a:prstClr val="black"/>
                </a:solidFill>
                <a:latin typeface="Huawei Sans" panose="020C0503030203020204" pitchFamily="34" charset="0"/>
              </a:rPr>
              <a:t>[R1-bgp] iPv6-family unicast</a:t>
            </a:r>
          </a:p>
          <a:p>
            <a:pPr fontAlgn="ctr">
              <a:spcBef>
                <a:spcPts val="0"/>
              </a:spcBef>
              <a:spcAft>
                <a:spcPts val="0"/>
              </a:spcAft>
            </a:pPr>
            <a:r>
              <a:rPr lang="en-US" sz="1400" dirty="0" smtClean="0">
                <a:solidFill>
                  <a:prstClr val="black"/>
                </a:solidFill>
                <a:latin typeface="Huawei Sans" panose="020C0503030203020204" pitchFamily="34" charset="0"/>
              </a:rPr>
              <a:t>[R1-bgp-af-ipv6] peer 2001:DB8:2345:12::2 enable</a:t>
            </a:r>
            <a:endParaRPr lang="en-US" sz="1400" dirty="0">
              <a:solidFill>
                <a:prstClr val="black"/>
              </a:solidFill>
              <a:latin typeface="Huawei Sans" panose="020C0503030203020204" pitchFamily="34" charset="0"/>
            </a:endParaRPr>
          </a:p>
        </p:txBody>
      </p:sp>
      <p:sp>
        <p:nvSpPr>
          <p:cNvPr id="58" name="文本框 57"/>
          <p:cNvSpPr txBox="1"/>
          <p:nvPr/>
        </p:nvSpPr>
        <p:spPr>
          <a:xfrm>
            <a:off x="6103147" y="2079528"/>
            <a:ext cx="5642766" cy="830997"/>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2. Configure basic BGP4+ functions: establish an EBGP peer relationship and enable the local device to exchange routing information with the EBGP peer.</a:t>
            </a:r>
            <a:endParaRPr lang="en-US" altLang="zh-CN" sz="1600" dirty="0">
              <a:solidFill>
                <a:prstClr val="black"/>
              </a:solidFill>
              <a:latin typeface="Huawei Sans" panose="020C0503030203020204" pitchFamily="34" charset="0"/>
            </a:endParaRPr>
          </a:p>
        </p:txBody>
      </p:sp>
      <p:grpSp>
        <p:nvGrpSpPr>
          <p:cNvPr id="3" name="组合 2"/>
          <p:cNvGrpSpPr/>
          <p:nvPr/>
        </p:nvGrpSpPr>
        <p:grpSpPr>
          <a:xfrm>
            <a:off x="1004746" y="1678049"/>
            <a:ext cx="4274152" cy="1529335"/>
            <a:chOff x="1004746" y="1678049"/>
            <a:chExt cx="4274152" cy="1529335"/>
          </a:xfrm>
        </p:grpSpPr>
        <p:sp>
          <p:nvSpPr>
            <p:cNvPr id="63" name="圆角矩形 62"/>
            <p:cNvSpPr/>
            <p:nvPr/>
          </p:nvSpPr>
          <p:spPr>
            <a:xfrm>
              <a:off x="3478898" y="1678049"/>
              <a:ext cx="1800000" cy="1529335"/>
            </a:xfrm>
            <a:prstGeom prst="roundRect">
              <a:avLst>
                <a:gd name="adj" fmla="val 357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64" name="圆角矩形 63"/>
            <p:cNvSpPr/>
            <p:nvPr/>
          </p:nvSpPr>
          <p:spPr>
            <a:xfrm>
              <a:off x="1004746" y="1678049"/>
              <a:ext cx="1800000" cy="1529335"/>
            </a:xfrm>
            <a:prstGeom prst="roundRect">
              <a:avLst>
                <a:gd name="adj" fmla="val 357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65"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405184" y="2278628"/>
              <a:ext cx="541201" cy="442800"/>
            </a:xfrm>
            <a:prstGeom prst="rect">
              <a:avLst/>
            </a:prstGeom>
            <a:noFill/>
          </p:spPr>
        </p:pic>
        <p:pic>
          <p:nvPicPr>
            <p:cNvPr id="6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234632" y="2278628"/>
              <a:ext cx="541201" cy="442800"/>
            </a:xfrm>
            <a:prstGeom prst="rect">
              <a:avLst/>
            </a:prstGeom>
            <a:noFill/>
          </p:spPr>
        </p:pic>
        <p:cxnSp>
          <p:nvCxnSpPr>
            <p:cNvPr id="67" name="直接连接符 66"/>
            <p:cNvCxnSpPr>
              <a:stCxn id="65" idx="3"/>
              <a:endCxn id="66" idx="1"/>
            </p:cNvCxnSpPr>
            <p:nvPr/>
          </p:nvCxnSpPr>
          <p:spPr>
            <a:xfrm>
              <a:off x="1946385" y="2500028"/>
              <a:ext cx="2288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Rectangle 312"/>
            <p:cNvSpPr>
              <a:spLocks noChangeArrowheads="1"/>
            </p:cNvSpPr>
            <p:nvPr/>
          </p:nvSpPr>
          <p:spPr bwMode="auto">
            <a:xfrm>
              <a:off x="1378408" y="203712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69" name="Rectangle 312"/>
            <p:cNvSpPr>
              <a:spLocks noChangeArrowheads="1"/>
            </p:cNvSpPr>
            <p:nvPr/>
          </p:nvSpPr>
          <p:spPr bwMode="auto">
            <a:xfrm>
              <a:off x="1887669" y="224309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70" name="Rectangle 312"/>
            <p:cNvSpPr>
              <a:spLocks noChangeArrowheads="1"/>
            </p:cNvSpPr>
            <p:nvPr/>
          </p:nvSpPr>
          <p:spPr bwMode="auto">
            <a:xfrm>
              <a:off x="1672136" y="1698435"/>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AS 65001</a:t>
              </a:r>
              <a:endParaRPr lang="en-US" altLang="zh-CN" sz="1400" b="1" dirty="0">
                <a:solidFill>
                  <a:srgbClr val="EC7061"/>
                </a:solidFill>
                <a:latin typeface="Huawei Sans" panose="020C0503030203020204" pitchFamily="34" charset="0"/>
              </a:endParaRPr>
            </a:p>
          </p:txBody>
        </p:sp>
        <p:sp>
          <p:nvSpPr>
            <p:cNvPr id="71" name="Rectangle 312"/>
            <p:cNvSpPr>
              <a:spLocks noChangeArrowheads="1"/>
            </p:cNvSpPr>
            <p:nvPr/>
          </p:nvSpPr>
          <p:spPr bwMode="auto">
            <a:xfrm>
              <a:off x="4207856" y="2037121"/>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72" name="Rectangle 312"/>
            <p:cNvSpPr>
              <a:spLocks noChangeArrowheads="1"/>
            </p:cNvSpPr>
            <p:nvPr/>
          </p:nvSpPr>
          <p:spPr bwMode="auto">
            <a:xfrm>
              <a:off x="2719819" y="249323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EBGP</a:t>
              </a:r>
              <a:endParaRPr lang="en-US" altLang="zh-CN" sz="1400" b="1" dirty="0">
                <a:latin typeface="Huawei Sans" panose="020C0503030203020204" pitchFamily="34" charset="0"/>
              </a:endParaRPr>
            </a:p>
          </p:txBody>
        </p:sp>
        <p:sp>
          <p:nvSpPr>
            <p:cNvPr id="73" name="Rectangle 312"/>
            <p:cNvSpPr>
              <a:spLocks noChangeArrowheads="1"/>
            </p:cNvSpPr>
            <p:nvPr/>
          </p:nvSpPr>
          <p:spPr bwMode="auto">
            <a:xfrm>
              <a:off x="3506003" y="224309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74" name="Rectangle 312"/>
            <p:cNvSpPr>
              <a:spLocks noChangeArrowheads="1"/>
            </p:cNvSpPr>
            <p:nvPr/>
          </p:nvSpPr>
          <p:spPr bwMode="auto">
            <a:xfrm>
              <a:off x="3327040" y="1698435"/>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AS 65002</a:t>
              </a:r>
              <a:endParaRPr lang="en-US" altLang="zh-CN" sz="1400" b="1" dirty="0">
                <a:solidFill>
                  <a:srgbClr val="EC7061"/>
                </a:solidFill>
                <a:latin typeface="Huawei Sans" panose="020C0503030203020204" pitchFamily="34" charset="0"/>
              </a:endParaRPr>
            </a:p>
          </p:txBody>
        </p:sp>
        <p:sp>
          <p:nvSpPr>
            <p:cNvPr id="75" name="Rectangle 312"/>
            <p:cNvSpPr>
              <a:spLocks noChangeArrowheads="1"/>
            </p:cNvSpPr>
            <p:nvPr/>
          </p:nvSpPr>
          <p:spPr bwMode="auto">
            <a:xfrm>
              <a:off x="1032381" y="2720056"/>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Router ID: 10.1.1.1</a:t>
              </a:r>
              <a:endParaRPr lang="en-US" altLang="zh-CN" sz="1400" dirty="0">
                <a:latin typeface="Huawei Sans" panose="020C0503030203020204" pitchFamily="34" charset="0"/>
              </a:endParaRPr>
            </a:p>
          </p:txBody>
        </p:sp>
        <p:sp>
          <p:nvSpPr>
            <p:cNvPr id="76" name="Rectangle 312"/>
            <p:cNvSpPr>
              <a:spLocks noChangeArrowheads="1"/>
            </p:cNvSpPr>
            <p:nvPr/>
          </p:nvSpPr>
          <p:spPr bwMode="auto">
            <a:xfrm>
              <a:off x="3494908" y="2720056"/>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Router ID: 10.1.2.2</a:t>
              </a:r>
              <a:endParaRPr lang="en-US" altLang="zh-CN" sz="1400" dirty="0">
                <a:latin typeface="Huawei Sans" panose="020C0503030203020204" pitchFamily="34" charset="0"/>
              </a:endParaRPr>
            </a:p>
          </p:txBody>
        </p:sp>
      </p:grpSp>
      <p:sp>
        <p:nvSpPr>
          <p:cNvPr id="78" name="文本框 77"/>
          <p:cNvSpPr txBox="1"/>
          <p:nvPr/>
        </p:nvSpPr>
        <p:spPr>
          <a:xfrm>
            <a:off x="6446339" y="4040526"/>
            <a:ext cx="4642748" cy="95410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[R2] </a:t>
            </a:r>
            <a:r>
              <a:rPr lang="en-US" sz="1400" dirty="0" err="1" smtClean="0">
                <a:solidFill>
                  <a:prstClr val="black"/>
                </a:solidFill>
                <a:latin typeface="Huawei Sans" panose="020C0503030203020204" pitchFamily="34" charset="0"/>
              </a:rPr>
              <a:t>bgp</a:t>
            </a:r>
            <a:r>
              <a:rPr lang="en-US" sz="1400" dirty="0" smtClean="0">
                <a:solidFill>
                  <a:prstClr val="black"/>
                </a:solidFill>
                <a:latin typeface="Huawei Sans" panose="020C0503030203020204" pitchFamily="34" charset="0"/>
              </a:rPr>
              <a:t> 65002</a:t>
            </a:r>
          </a:p>
          <a:p>
            <a:pPr fontAlgn="ctr">
              <a:spcBef>
                <a:spcPts val="0"/>
              </a:spcBef>
              <a:spcAft>
                <a:spcPts val="0"/>
              </a:spcAft>
            </a:pPr>
            <a:r>
              <a:rPr lang="en-US" sz="1400" dirty="0" smtClean="0">
                <a:solidFill>
                  <a:prstClr val="black"/>
                </a:solidFill>
                <a:latin typeface="Huawei Sans" panose="020C0503030203020204" pitchFamily="34" charset="0"/>
              </a:rPr>
              <a:t>[R2-bgp] peer 2001:DB8:2345:12::1 as-number 65001</a:t>
            </a:r>
          </a:p>
          <a:p>
            <a:pPr fontAlgn="ctr">
              <a:spcBef>
                <a:spcPts val="0"/>
              </a:spcBef>
              <a:spcAft>
                <a:spcPts val="0"/>
              </a:spcAft>
            </a:pPr>
            <a:r>
              <a:rPr lang="en-US" sz="1400" dirty="0" smtClean="0">
                <a:solidFill>
                  <a:prstClr val="black"/>
                </a:solidFill>
                <a:latin typeface="Huawei Sans" panose="020C0503030203020204" pitchFamily="34" charset="0"/>
              </a:rPr>
              <a:t>[R2-bgp] iPv6-family unicast</a:t>
            </a:r>
          </a:p>
          <a:p>
            <a:pPr fontAlgn="ctr">
              <a:spcBef>
                <a:spcPts val="0"/>
              </a:spcBef>
              <a:spcAft>
                <a:spcPts val="0"/>
              </a:spcAft>
            </a:pPr>
            <a:r>
              <a:rPr lang="en-US" sz="1400" dirty="0" smtClean="0">
                <a:solidFill>
                  <a:prstClr val="black"/>
                </a:solidFill>
                <a:latin typeface="Huawei Sans" panose="020C0503030203020204" pitchFamily="34" charset="0"/>
              </a:rPr>
              <a:t>[R2-bgp-af-ipv6] peer 2001:DB8:2345:12::1 enable</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84" name="文本框 83"/>
          <p:cNvSpPr txBox="1"/>
          <p:nvPr/>
        </p:nvSpPr>
        <p:spPr>
          <a:xfrm>
            <a:off x="6446339" y="5437064"/>
            <a:ext cx="4642748" cy="30777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[R1-bgp-af-ipv6] network </a:t>
            </a:r>
            <a:r>
              <a:rPr lang="en-US" sz="1400" dirty="0" smtClean="0">
                <a:latin typeface="Huawei Sans" panose="020C0503030203020204" pitchFamily="34" charset="0"/>
              </a:rPr>
              <a:t>2001:DB8:2345:1::1 128</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85" name="文本框 84"/>
          <p:cNvSpPr txBox="1"/>
          <p:nvPr/>
        </p:nvSpPr>
        <p:spPr>
          <a:xfrm>
            <a:off x="6103147" y="5073875"/>
            <a:ext cx="4330032" cy="338554"/>
          </a:xfrm>
          <a:prstGeom prst="rect">
            <a:avLst/>
          </a:prstGeom>
          <a:noFill/>
        </p:spPr>
        <p:txBody>
          <a:bodyPr wrap="square" rtlCol="0">
            <a:noAutofit/>
          </a:bodyPr>
          <a:lstStyle/>
          <a:p>
            <a:pPr fontAlgn="ctr">
              <a:spcBef>
                <a:spcPts val="0"/>
              </a:spcBef>
              <a:spcAft>
                <a:spcPts val="0"/>
              </a:spcAft>
            </a:pPr>
            <a:r>
              <a:rPr lang="en-US" sz="1600" dirty="0" smtClean="0">
                <a:solidFill>
                  <a:prstClr val="black"/>
                </a:solidFill>
                <a:latin typeface="Huawei Sans" panose="020C0503030203020204" pitchFamily="34" charset="0"/>
              </a:rPr>
              <a:t>3. Configure BGP4+ to advertise IPv6 routes.</a:t>
            </a:r>
            <a:endParaRPr lang="en-US" altLang="zh-CN" sz="1600" dirty="0">
              <a:solidFill>
                <a:prstClr val="black"/>
              </a:solidFill>
              <a:latin typeface="Huawei Sans" panose="020C0503030203020204" pitchFamily="34" charset="0"/>
            </a:endParaRPr>
          </a:p>
        </p:txBody>
      </p:sp>
      <p:sp>
        <p:nvSpPr>
          <p:cNvPr id="87" name="文本框 86"/>
          <p:cNvSpPr txBox="1"/>
          <p:nvPr/>
        </p:nvSpPr>
        <p:spPr>
          <a:xfrm>
            <a:off x="6446339" y="5854172"/>
            <a:ext cx="4642748" cy="30777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smtClean="0">
                <a:solidFill>
                  <a:prstClr val="black"/>
                </a:solidFill>
                <a:latin typeface="Huawei Sans" panose="020C0503030203020204" pitchFamily="34" charset="0"/>
              </a:rPr>
              <a:t>[R2-bgp-af-ipv6] network </a:t>
            </a:r>
            <a:r>
              <a:rPr lang="en-US" sz="1400" dirty="0" smtClean="0">
                <a:latin typeface="Huawei Sans" panose="020C0503030203020204" pitchFamily="34" charset="0"/>
              </a:rPr>
              <a:t>2001:DB8:2345:2::2 128</a:t>
            </a:r>
            <a:endParaRPr lang="en-US" altLang="zh-CN" sz="1400" dirty="0">
              <a:solidFill>
                <a:prstClr val="black"/>
              </a:solidFill>
              <a:latin typeface="Huawei Sans" panose="020C0503030203020204" pitchFamily="34" charset="0"/>
              <a:cs typeface="Courier New" panose="02070309020205020404" pitchFamily="49" charset="0"/>
            </a:endParaRPr>
          </a:p>
        </p:txBody>
      </p:sp>
      <p:graphicFrame>
        <p:nvGraphicFramePr>
          <p:cNvPr id="25" name="表格 24"/>
          <p:cNvGraphicFramePr>
            <a:graphicFrameLocks noGrp="1"/>
          </p:cNvGraphicFramePr>
          <p:nvPr>
            <p:extLst>
              <p:ext uri="{D42A27DB-BD31-4B8C-83A1-F6EECF244321}">
                <p14:modId xmlns:p14="http://schemas.microsoft.com/office/powerpoint/2010/main" val="1528762859"/>
              </p:ext>
            </p:extLst>
          </p:nvPr>
        </p:nvGraphicFramePr>
        <p:xfrm>
          <a:off x="554090" y="3943350"/>
          <a:ext cx="5224348" cy="1477658"/>
        </p:xfrm>
        <a:graphic>
          <a:graphicData uri="http://schemas.openxmlformats.org/drawingml/2006/table">
            <a:tbl>
              <a:tblPr firstRow="1" bandRow="1">
                <a:tableStyleId>{72833802-FEF1-4C79-8D5D-14CF1EAF98D9}</a:tableStyleId>
              </a:tblPr>
              <a:tblGrid>
                <a:gridCol w="613862"/>
                <a:gridCol w="1111286"/>
                <a:gridCol w="1231200"/>
                <a:gridCol w="2268000"/>
              </a:tblGrid>
              <a:tr h="343834">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IPv4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IPv6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rowSpan="2">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10.1.12.1/24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10.1.1.1/32</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2001:DB8:2345:1::1/128</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10.1.12.2/24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dirty="0" smtClean="0">
                          <a:solidFill>
                            <a:schemeClr val="tx1"/>
                          </a:solidFill>
                          <a:latin typeface="Huawei Sans" panose="020C0503030203020204" pitchFamily="34" charset="0"/>
                        </a:rPr>
                        <a:t>10.1.2.2/32</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2001:DB8:2345:2::2/128</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2279671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51877" y="1242453"/>
            <a:ext cx="11297211" cy="1288948"/>
          </a:xfrm>
        </p:spPr>
        <p:txBody>
          <a:bodyPr wrap="square">
            <a:noAutofit/>
          </a:bodyPr>
          <a:lstStyle/>
          <a:p>
            <a:pPr fontAlgn="ctr">
              <a:lnSpc>
                <a:spcPct val="100000"/>
              </a:lnSpc>
            </a:pPr>
            <a:r>
              <a:rPr lang="en-US" sz="2000" dirty="0" smtClean="0">
                <a:latin typeface="Huawei Sans" panose="020C0503030203020204" pitchFamily="34" charset="0"/>
              </a:rPr>
              <a:t>Run the </a:t>
            </a:r>
            <a:r>
              <a:rPr lang="en-US" sz="2000" b="1" dirty="0" smtClean="0">
                <a:latin typeface="Huawei Sans" panose="020C0503030203020204" pitchFamily="34" charset="0"/>
              </a:rPr>
              <a:t>display </a:t>
            </a:r>
            <a:r>
              <a:rPr lang="en-US" sz="2000" b="1" dirty="0" err="1" smtClean="0">
                <a:latin typeface="Huawei Sans" panose="020C0503030203020204" pitchFamily="34" charset="0"/>
              </a:rPr>
              <a:t>bgp</a:t>
            </a:r>
            <a:r>
              <a:rPr lang="en-US" sz="2000" b="1" dirty="0" smtClean="0">
                <a:latin typeface="Huawei Sans" panose="020C0503030203020204" pitchFamily="34" charset="0"/>
              </a:rPr>
              <a:t> [ipv6] peer</a:t>
            </a:r>
            <a:r>
              <a:rPr lang="en-US" sz="2000" dirty="0" smtClean="0">
                <a:latin typeface="Huawei Sans" panose="020C0503030203020204" pitchFamily="34" charset="0"/>
              </a:rPr>
              <a:t> command to check information about the peers on the IPv4 and IPv6 networks.</a:t>
            </a:r>
            <a:endParaRPr lang="en-US" altLang="zh-CN" sz="2000" dirty="0" smtClean="0">
              <a:latin typeface="Huawei Sans" panose="020C0503030203020204" pitchFamily="34" charset="0"/>
            </a:endParaRPr>
          </a:p>
          <a:p>
            <a:pPr fontAlgn="ctr">
              <a:lnSpc>
                <a:spcPct val="100000"/>
              </a:lnSpc>
            </a:pPr>
            <a:r>
              <a:rPr lang="en-US" sz="2000" dirty="0" smtClean="0">
                <a:latin typeface="Huawei Sans" panose="020C0503030203020204" pitchFamily="34" charset="0"/>
              </a:rPr>
              <a:t>By comparing the command outputs, you will find that the peer information is basically the same except for the addresses used to establish the peer relationships.</a:t>
            </a:r>
            <a:endParaRPr lang="en-US" altLang="zh-CN"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Checking the BGP Peer Information</a:t>
            </a:r>
            <a:endParaRPr lang="en-US" altLang="zh-CN" dirty="0">
              <a:latin typeface="Huawei Sans" panose="020C0503030203020204" pitchFamily="34" charset="0"/>
            </a:endParaRPr>
          </a:p>
        </p:txBody>
      </p:sp>
      <p:sp>
        <p:nvSpPr>
          <p:cNvPr id="28" name="文本框 2"/>
          <p:cNvSpPr txBox="1"/>
          <p:nvPr/>
        </p:nvSpPr>
        <p:spPr>
          <a:xfrm>
            <a:off x="837797" y="2648710"/>
            <a:ext cx="9812713" cy="1815882"/>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400" dirty="0" smtClean="0">
                <a:solidFill>
                  <a:prstClr val="black"/>
                </a:solidFill>
                <a:latin typeface="Huawei Sans" panose="020C0503030203020204" pitchFamily="34" charset="0"/>
              </a:rPr>
              <a:t>[R1]display </a:t>
            </a:r>
            <a:r>
              <a:rPr lang="en-US" sz="1400" dirty="0" err="1" smtClean="0">
                <a:solidFill>
                  <a:prstClr val="black"/>
                </a:solidFill>
                <a:latin typeface="Huawei Sans" panose="020C0503030203020204" pitchFamily="34" charset="0"/>
              </a:rPr>
              <a:t>bgp</a:t>
            </a:r>
            <a:r>
              <a:rPr lang="en-US" sz="1400" dirty="0" smtClean="0">
                <a:solidFill>
                  <a:prstClr val="black"/>
                </a:solidFill>
                <a:latin typeface="Huawei Sans" panose="020C0503030203020204" pitchFamily="34" charset="0"/>
              </a:rPr>
              <a:t> peer</a:t>
            </a: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 BGP local router ID :	10.1.1.1</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 Local AS number:	65001</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 Total number of peers:  1		  Peers in established state : 1</a:t>
            </a: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  Peer	                	  V	AS	</a:t>
            </a:r>
            <a:r>
              <a:rPr lang="en-US" sz="1400" dirty="0" err="1" smtClean="0">
                <a:solidFill>
                  <a:prstClr val="black"/>
                </a:solidFill>
                <a:latin typeface="Huawei Sans" panose="020C0503030203020204" pitchFamily="34" charset="0"/>
              </a:rPr>
              <a:t>MsgRcvd</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MsgSent</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OutQ</a:t>
            </a:r>
            <a:r>
              <a:rPr lang="en-US" sz="1400" dirty="0" smtClean="0">
                <a:solidFill>
                  <a:prstClr val="black"/>
                </a:solidFill>
                <a:latin typeface="Huawei Sans" panose="020C0503030203020204" pitchFamily="34" charset="0"/>
              </a:rPr>
              <a:t>	Up/Down	State	</a:t>
            </a:r>
            <a:r>
              <a:rPr lang="en-US" sz="1400" dirty="0" err="1" smtClean="0">
                <a:solidFill>
                  <a:prstClr val="black"/>
                </a:solidFill>
                <a:latin typeface="Huawei Sans" panose="020C0503030203020204" pitchFamily="34" charset="0"/>
              </a:rPr>
              <a:t>PrefRcv</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  10.1.12.2	    	  4	65002	11	12	0	00:06:49	Established     1</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30" name="矩形 29"/>
          <p:cNvSpPr/>
          <p:nvPr/>
        </p:nvSpPr>
        <p:spPr>
          <a:xfrm>
            <a:off x="9877552" y="2571657"/>
            <a:ext cx="880533" cy="30199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400" b="1" dirty="0" smtClean="0">
                <a:solidFill>
                  <a:schemeClr val="bg1"/>
                </a:solidFill>
                <a:latin typeface="Huawei Sans" panose="020C0503030203020204" pitchFamily="34" charset="0"/>
              </a:rPr>
              <a:t>BGP</a:t>
            </a:r>
            <a:endParaRPr lang="en-US" altLang="zh-CN" sz="1400" b="1" dirty="0">
              <a:solidFill>
                <a:schemeClr val="bg1"/>
              </a:solidFill>
              <a:latin typeface="Huawei Sans" panose="020C0503030203020204" pitchFamily="34" charset="0"/>
            </a:endParaRPr>
          </a:p>
        </p:txBody>
      </p:sp>
      <p:sp>
        <p:nvSpPr>
          <p:cNvPr id="32" name="文本框 2"/>
          <p:cNvSpPr txBox="1"/>
          <p:nvPr/>
        </p:nvSpPr>
        <p:spPr>
          <a:xfrm>
            <a:off x="837797" y="4565868"/>
            <a:ext cx="9812713" cy="1815882"/>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400" dirty="0" smtClean="0">
                <a:solidFill>
                  <a:prstClr val="black"/>
                </a:solidFill>
                <a:latin typeface="Huawei Sans" panose="020C0503030203020204" pitchFamily="34" charset="0"/>
              </a:rPr>
              <a:t>[R1]display </a:t>
            </a:r>
            <a:r>
              <a:rPr lang="en-US" sz="1400" dirty="0" err="1" smtClean="0">
                <a:solidFill>
                  <a:prstClr val="black"/>
                </a:solidFill>
                <a:latin typeface="Huawei Sans" panose="020C0503030203020204" pitchFamily="34" charset="0"/>
              </a:rPr>
              <a:t>bgp</a:t>
            </a:r>
            <a:r>
              <a:rPr lang="en-US" sz="1400" dirty="0" smtClean="0">
                <a:solidFill>
                  <a:prstClr val="black"/>
                </a:solidFill>
                <a:latin typeface="Huawei Sans" panose="020C0503030203020204" pitchFamily="34" charset="0"/>
              </a:rPr>
              <a:t> ipv6 peer </a:t>
            </a: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 BGP local router ID : 10.1.1.1</a:t>
            </a:r>
          </a:p>
          <a:p>
            <a:pPr fontAlgn="ctr">
              <a:spcBef>
                <a:spcPts val="0"/>
              </a:spcBef>
              <a:spcAft>
                <a:spcPts val="0"/>
              </a:spcAft>
            </a:pPr>
            <a:r>
              <a:rPr lang="en-US" sz="1400" dirty="0" smtClean="0">
                <a:solidFill>
                  <a:prstClr val="black"/>
                </a:solidFill>
                <a:latin typeface="Huawei Sans" panose="020C0503030203020204" pitchFamily="34" charset="0"/>
              </a:rPr>
              <a:t> Local AS number : 65001</a:t>
            </a:r>
          </a:p>
          <a:p>
            <a:pPr fontAlgn="ctr">
              <a:spcBef>
                <a:spcPts val="0"/>
              </a:spcBef>
              <a:spcAft>
                <a:spcPts val="0"/>
              </a:spcAft>
            </a:pPr>
            <a:r>
              <a:rPr lang="en-US" sz="1400" dirty="0" smtClean="0">
                <a:solidFill>
                  <a:prstClr val="black"/>
                </a:solidFill>
                <a:latin typeface="Huawei Sans" panose="020C0503030203020204" pitchFamily="34" charset="0"/>
              </a:rPr>
              <a:t> Total number of peers : 1		  Peers in established state : 1</a:t>
            </a: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  Peer		   V	AS	</a:t>
            </a:r>
            <a:r>
              <a:rPr lang="en-US" sz="1400" dirty="0" err="1" smtClean="0">
                <a:solidFill>
                  <a:prstClr val="black"/>
                </a:solidFill>
                <a:latin typeface="Huawei Sans" panose="020C0503030203020204" pitchFamily="34" charset="0"/>
              </a:rPr>
              <a:t>MsgRcvd</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MsgSent</a:t>
            </a:r>
            <a:r>
              <a:rPr lang="en-US" sz="1400" dirty="0" smtClean="0">
                <a:solidFill>
                  <a:prstClr val="black"/>
                </a:solidFill>
                <a:latin typeface="Huawei Sans" panose="020C0503030203020204" pitchFamily="34" charset="0"/>
              </a:rPr>
              <a:t>	</a:t>
            </a:r>
            <a:r>
              <a:rPr lang="en-US" sz="1400" dirty="0" err="1" smtClean="0">
                <a:solidFill>
                  <a:prstClr val="black"/>
                </a:solidFill>
                <a:latin typeface="Huawei Sans" panose="020C0503030203020204" pitchFamily="34" charset="0"/>
              </a:rPr>
              <a:t>OutQ</a:t>
            </a:r>
            <a:r>
              <a:rPr lang="en-US" sz="1400" dirty="0" smtClean="0">
                <a:solidFill>
                  <a:prstClr val="black"/>
                </a:solidFill>
                <a:latin typeface="Huawei Sans" panose="020C0503030203020204" pitchFamily="34" charset="0"/>
              </a:rPr>
              <a:t>	Up/Down	State	</a:t>
            </a:r>
            <a:r>
              <a:rPr lang="en-US" sz="1400" dirty="0" err="1" smtClean="0">
                <a:solidFill>
                  <a:prstClr val="black"/>
                </a:solidFill>
                <a:latin typeface="Huawei Sans" panose="020C0503030203020204" pitchFamily="34" charset="0"/>
              </a:rPr>
              <a:t>PrefRcv</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smtClean="0">
                <a:solidFill>
                  <a:prstClr val="black"/>
                </a:solidFill>
                <a:latin typeface="Huawei Sans" panose="020C0503030203020204" pitchFamily="34" charset="0"/>
              </a:rPr>
              <a:t>  2001:DB8:2345:12::2     4	65002	14	15	0	00:07:35	Established	      1</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33" name="矩形 32"/>
          <p:cNvSpPr/>
          <p:nvPr/>
        </p:nvSpPr>
        <p:spPr>
          <a:xfrm>
            <a:off x="9877552" y="4504848"/>
            <a:ext cx="880533" cy="30199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algn="ctr" fontAlgn="ctr"/>
            <a:r>
              <a:rPr lang="en-US" sz="1400" b="1" dirty="0" smtClean="0">
                <a:solidFill>
                  <a:schemeClr val="bg1"/>
                </a:solidFill>
                <a:latin typeface="Huawei Sans" panose="020C0503030203020204" pitchFamily="34" charset="0"/>
              </a:rPr>
              <a:t>BGP4+</a:t>
            </a:r>
            <a:endParaRPr lang="en-US" altLang="zh-CN" sz="1400" b="1" dirty="0">
              <a:solidFill>
                <a:schemeClr val="bg1"/>
              </a:solidFill>
              <a:latin typeface="Huawei Sans" panose="020C0503030203020204" pitchFamily="34" charset="0"/>
            </a:endParaRPr>
          </a:p>
        </p:txBody>
      </p:sp>
    </p:spTree>
    <p:extLst>
      <p:ext uri="{BB962C8B-B14F-4D97-AF65-F5344CB8AC3E}">
        <p14:creationId xmlns:p14="http://schemas.microsoft.com/office/powerpoint/2010/main" val="391653216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808936" y="5439186"/>
            <a:ext cx="4906834" cy="735277"/>
          </a:xfrm>
          <a:solidFill>
            <a:srgbClr val="FFFFCC"/>
          </a:solidFill>
          <a:ln>
            <a:solidFill>
              <a:srgbClr val="FFD17D"/>
            </a:solidFill>
          </a:ln>
        </p:spPr>
        <p:txBody>
          <a:bodyPr wrap="square" anchor="ctr">
            <a:noAutofit/>
          </a:bodyPr>
          <a:lstStyle/>
          <a:p>
            <a:pPr marL="0" indent="0" fontAlgn="ctr">
              <a:lnSpc>
                <a:spcPct val="100000"/>
              </a:lnSpc>
              <a:buNone/>
            </a:pPr>
            <a:r>
              <a:rPr lang="en-US" sz="1600" dirty="0" smtClean="0">
                <a:latin typeface="Huawei Sans" panose="020C0503030203020204" pitchFamily="34" charset="0"/>
              </a:rPr>
              <a:t>Check the BGP4+ routing table. The command output shows that a total of two valid routes exist.</a:t>
            </a:r>
            <a:endParaRPr lang="en-US" altLang="zh-CN" sz="16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Checking the BGP4+ Routing Information</a:t>
            </a:r>
            <a:endParaRPr lang="en-US" altLang="zh-CN" dirty="0">
              <a:latin typeface="Huawei Sans" panose="020C0503030203020204" pitchFamily="34" charset="0"/>
            </a:endParaRPr>
          </a:p>
        </p:txBody>
      </p:sp>
      <p:sp>
        <p:nvSpPr>
          <p:cNvPr id="28" name="文本框 2"/>
          <p:cNvSpPr txBox="1"/>
          <p:nvPr/>
        </p:nvSpPr>
        <p:spPr>
          <a:xfrm>
            <a:off x="5863531" y="1556913"/>
            <a:ext cx="5882382" cy="3577795"/>
          </a:xfrm>
          <a:prstGeom prst="rect">
            <a:avLst/>
          </a:prstGeom>
          <a:solidFill>
            <a:srgbClr val="F4FBFE"/>
          </a:solidFill>
          <a:ln>
            <a:solidFill>
              <a:srgbClr val="99DFF9"/>
            </a:solidFill>
          </a:ln>
        </p:spPr>
        <p:txBody>
          <a:bodyPr wrap="square" rtlCol="0" anchor="ctr" anchorCtr="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200" dirty="0" smtClean="0">
                <a:solidFill>
                  <a:prstClr val="black"/>
                </a:solidFill>
                <a:latin typeface="Huawei Sans" panose="020C0503030203020204" pitchFamily="34" charset="0"/>
              </a:rPr>
              <a:t>[R1]display </a:t>
            </a:r>
            <a:r>
              <a:rPr lang="en-US" sz="1200" dirty="0" err="1" smtClean="0">
                <a:solidFill>
                  <a:prstClr val="black"/>
                </a:solidFill>
                <a:latin typeface="Huawei Sans" panose="020C0503030203020204" pitchFamily="34" charset="0"/>
              </a:rPr>
              <a:t>bgp</a:t>
            </a:r>
            <a:r>
              <a:rPr lang="en-US" sz="1200" dirty="0" smtClean="0">
                <a:solidFill>
                  <a:prstClr val="black"/>
                </a:solidFill>
                <a:latin typeface="Huawei Sans" panose="020C0503030203020204" pitchFamily="34" charset="0"/>
              </a:rPr>
              <a:t> ipv6 routing-table </a:t>
            </a:r>
          </a:p>
          <a:p>
            <a:pPr fontAlgn="ctr">
              <a:spcBef>
                <a:spcPts val="0"/>
              </a:spcBef>
              <a:spcAft>
                <a:spcPts val="0"/>
              </a:spcAft>
            </a:pP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BGP Local router ID is 10.1.1.1 </a:t>
            </a:r>
          </a:p>
          <a:p>
            <a:pPr fontAlgn="ctr">
              <a:spcBef>
                <a:spcPts val="0"/>
              </a:spcBef>
              <a:spcAft>
                <a:spcPts val="0"/>
              </a:spcAft>
            </a:pPr>
            <a:r>
              <a:rPr lang="en-US" sz="1200" dirty="0" smtClean="0">
                <a:solidFill>
                  <a:prstClr val="black"/>
                </a:solidFill>
                <a:latin typeface="Huawei Sans" panose="020C0503030203020204" pitchFamily="34" charset="0"/>
              </a:rPr>
              <a:t> Status codes: * - valid, &gt; - best, d - damped,</a:t>
            </a:r>
          </a:p>
          <a:p>
            <a:pPr fontAlgn="ctr">
              <a:spcBef>
                <a:spcPts val="0"/>
              </a:spcBef>
              <a:spcAft>
                <a:spcPts val="0"/>
              </a:spcAft>
            </a:pPr>
            <a:r>
              <a:rPr lang="en-US" sz="1200" dirty="0" smtClean="0">
                <a:solidFill>
                  <a:prstClr val="black"/>
                </a:solidFill>
                <a:latin typeface="Huawei Sans" panose="020C0503030203020204" pitchFamily="34" charset="0"/>
              </a:rPr>
              <a:t>               h - history,  </a:t>
            </a:r>
            <a:r>
              <a:rPr lang="en-US" sz="1200" dirty="0" err="1" smtClean="0">
                <a:solidFill>
                  <a:prstClr val="black"/>
                </a:solidFill>
                <a:latin typeface="Huawei Sans" panose="020C0503030203020204" pitchFamily="34" charset="0"/>
              </a:rPr>
              <a:t>i</a:t>
            </a:r>
            <a:r>
              <a:rPr lang="en-US" sz="1200" dirty="0" smtClean="0">
                <a:solidFill>
                  <a:prstClr val="black"/>
                </a:solidFill>
                <a:latin typeface="Huawei Sans" panose="020C0503030203020204" pitchFamily="34" charset="0"/>
              </a:rPr>
              <a:t> - internal, s - suppressed, S - Stale</a:t>
            </a:r>
          </a:p>
          <a:p>
            <a:pPr fontAlgn="ctr">
              <a:spcBef>
                <a:spcPts val="0"/>
              </a:spcBef>
              <a:spcAft>
                <a:spcPts val="0"/>
              </a:spcAft>
            </a:pPr>
            <a:r>
              <a:rPr lang="en-US" sz="1200" dirty="0" smtClean="0">
                <a:solidFill>
                  <a:prstClr val="black"/>
                </a:solidFill>
                <a:latin typeface="Huawei Sans" panose="020C0503030203020204" pitchFamily="34" charset="0"/>
              </a:rPr>
              <a:t>               Origin : </a:t>
            </a:r>
            <a:r>
              <a:rPr lang="en-US" sz="1200" dirty="0" err="1" smtClean="0">
                <a:solidFill>
                  <a:prstClr val="black"/>
                </a:solidFill>
                <a:latin typeface="Huawei Sans" panose="020C0503030203020204" pitchFamily="34" charset="0"/>
              </a:rPr>
              <a:t>i</a:t>
            </a:r>
            <a:r>
              <a:rPr lang="en-US" sz="1200" dirty="0" smtClean="0">
                <a:solidFill>
                  <a:prstClr val="black"/>
                </a:solidFill>
                <a:latin typeface="Huawei Sans" panose="020C0503030203020204" pitchFamily="34" charset="0"/>
              </a:rPr>
              <a:t> - IGP, e - EGP, ? - incomplete</a:t>
            </a:r>
          </a:p>
          <a:p>
            <a:pPr fontAlgn="ctr">
              <a:spcBef>
                <a:spcPts val="0"/>
              </a:spcBef>
              <a:spcAft>
                <a:spcPts val="0"/>
              </a:spcAft>
            </a:pP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Total Number of Routes: 2</a:t>
            </a:r>
          </a:p>
          <a:p>
            <a:pPr fontAlgn="ctr">
              <a:spcBef>
                <a:spcPts val="0"/>
              </a:spcBef>
              <a:spcAft>
                <a:spcPts val="0"/>
              </a:spcAft>
            </a:pPr>
            <a:r>
              <a:rPr lang="en-US" sz="1200" dirty="0" smtClean="0">
                <a:solidFill>
                  <a:prstClr val="black"/>
                </a:solidFill>
                <a:latin typeface="Huawei Sans" panose="020C0503030203020204" pitchFamily="34" charset="0"/>
              </a:rPr>
              <a:t>*&gt;  Network : 	2001:DB8:2345:1::1	</a:t>
            </a:r>
            <a:r>
              <a:rPr lang="en-US" sz="1200" dirty="0" err="1" smtClean="0">
                <a:solidFill>
                  <a:prstClr val="black"/>
                </a:solidFill>
                <a:latin typeface="Huawei Sans" panose="020C0503030203020204" pitchFamily="34" charset="0"/>
              </a:rPr>
              <a:t>PrefixLen</a:t>
            </a:r>
            <a:r>
              <a:rPr lang="en-US" sz="1200" dirty="0" smtClean="0">
                <a:solidFill>
                  <a:prstClr val="black"/>
                </a:solidFill>
                <a:latin typeface="Huawei Sans" panose="020C0503030203020204" pitchFamily="34" charset="0"/>
              </a:rPr>
              <a:t> : 	128    </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a:t>
            </a:r>
            <a:r>
              <a:rPr lang="en-US" sz="1200" dirty="0" err="1" smtClean="0">
                <a:solidFill>
                  <a:prstClr val="black"/>
                </a:solidFill>
                <a:latin typeface="Huawei Sans" panose="020C0503030203020204" pitchFamily="34" charset="0"/>
              </a:rPr>
              <a:t>NextHop</a:t>
            </a:r>
            <a:r>
              <a:rPr lang="en-US" sz="1200" dirty="0" smtClean="0">
                <a:solidFill>
                  <a:prstClr val="black"/>
                </a:solidFill>
                <a:latin typeface="Huawei Sans" panose="020C0503030203020204" pitchFamily="34" charset="0"/>
              </a:rPr>
              <a:t> : 	::  		</a:t>
            </a:r>
            <a:r>
              <a:rPr lang="en-US" sz="1200" dirty="0" err="1" smtClean="0">
                <a:solidFill>
                  <a:prstClr val="black"/>
                </a:solidFill>
                <a:latin typeface="Huawei Sans" panose="020C0503030203020204" pitchFamily="34" charset="0"/>
              </a:rPr>
              <a:t>LocPrf</a:t>
            </a:r>
            <a:r>
              <a:rPr lang="en-US" sz="1200" dirty="0" smtClean="0">
                <a:solidFill>
                  <a:prstClr val="black"/>
                </a:solidFill>
                <a:latin typeface="Huawei Sans" panose="020C0503030203020204" pitchFamily="34" charset="0"/>
              </a:rPr>
              <a:t>  :          </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MED : 		0                		</a:t>
            </a:r>
            <a:r>
              <a:rPr lang="en-US" sz="1200" dirty="0" err="1" smtClean="0">
                <a:solidFill>
                  <a:prstClr val="black"/>
                </a:solidFill>
                <a:latin typeface="Huawei Sans" panose="020C0503030203020204" pitchFamily="34" charset="0"/>
              </a:rPr>
              <a:t>PrefVal</a:t>
            </a:r>
            <a:r>
              <a:rPr lang="en-US" sz="1200" dirty="0" smtClean="0">
                <a:solidFill>
                  <a:prstClr val="black"/>
                </a:solidFill>
                <a:latin typeface="Huawei Sans" panose="020C0503030203020204" pitchFamily="34" charset="0"/>
              </a:rPr>
              <a:t> : 	0         </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Label  : </a:t>
            </a:r>
          </a:p>
          <a:p>
            <a:pPr fontAlgn="ctr">
              <a:spcBef>
                <a:spcPts val="0"/>
              </a:spcBef>
              <a:spcAft>
                <a:spcPts val="0"/>
              </a:spcAft>
            </a:pPr>
            <a:r>
              <a:rPr lang="en-US" sz="1200" dirty="0" smtClean="0">
                <a:solidFill>
                  <a:prstClr val="black"/>
                </a:solidFill>
                <a:latin typeface="Huawei Sans" panose="020C0503030203020204" pitchFamily="34" charset="0"/>
              </a:rPr>
              <a:t>     Path/</a:t>
            </a:r>
            <a:r>
              <a:rPr lang="en-US" sz="1200" dirty="0" err="1" smtClean="0">
                <a:solidFill>
                  <a:prstClr val="black"/>
                </a:solidFill>
                <a:latin typeface="Huawei Sans" panose="020C0503030203020204" pitchFamily="34" charset="0"/>
              </a:rPr>
              <a:t>Ogn</a:t>
            </a:r>
            <a:r>
              <a:rPr lang="en-US" sz="1200" dirty="0" smtClean="0">
                <a:solidFill>
                  <a:prstClr val="black"/>
                </a:solidFill>
                <a:latin typeface="Huawei Sans" panose="020C0503030203020204" pitchFamily="34" charset="0"/>
              </a:rPr>
              <a:t> : 	</a:t>
            </a:r>
            <a:r>
              <a:rPr lang="en-US" sz="1200" dirty="0" err="1" smtClean="0">
                <a:solidFill>
                  <a:prstClr val="black"/>
                </a:solidFill>
                <a:latin typeface="Huawei Sans" panose="020C0503030203020204" pitchFamily="34" charset="0"/>
              </a:rPr>
              <a:t>i</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*&gt;  Network : 	2001:DB8:2345:2::2      	</a:t>
            </a:r>
            <a:r>
              <a:rPr lang="en-US" sz="1200" dirty="0" err="1" smtClean="0">
                <a:solidFill>
                  <a:prstClr val="black"/>
                </a:solidFill>
                <a:latin typeface="Huawei Sans" panose="020C0503030203020204" pitchFamily="34" charset="0"/>
              </a:rPr>
              <a:t>PrefixLen</a:t>
            </a:r>
            <a:r>
              <a:rPr lang="en-US" sz="1200" dirty="0" smtClean="0">
                <a:solidFill>
                  <a:prstClr val="black"/>
                </a:solidFill>
                <a:latin typeface="Huawei Sans" panose="020C0503030203020204" pitchFamily="34" charset="0"/>
              </a:rPr>
              <a:t> : 	128    </a:t>
            </a:r>
          </a:p>
          <a:p>
            <a:pPr fontAlgn="ctr">
              <a:spcBef>
                <a:spcPts val="0"/>
              </a:spcBef>
              <a:spcAft>
                <a:spcPts val="0"/>
              </a:spcAft>
            </a:pPr>
            <a:r>
              <a:rPr lang="en-US" sz="1200" dirty="0" smtClean="0">
                <a:solidFill>
                  <a:prstClr val="black"/>
                </a:solidFill>
                <a:latin typeface="Huawei Sans" panose="020C0503030203020204" pitchFamily="34" charset="0"/>
              </a:rPr>
              <a:t>     </a:t>
            </a:r>
            <a:r>
              <a:rPr lang="en-US" sz="1200" dirty="0" err="1" smtClean="0">
                <a:solidFill>
                  <a:prstClr val="black"/>
                </a:solidFill>
                <a:latin typeface="Huawei Sans" panose="020C0503030203020204" pitchFamily="34" charset="0"/>
              </a:rPr>
              <a:t>NextHop</a:t>
            </a:r>
            <a:r>
              <a:rPr lang="en-US" sz="1200" dirty="0" smtClean="0">
                <a:solidFill>
                  <a:prstClr val="black"/>
                </a:solidFill>
                <a:latin typeface="Huawei Sans" panose="020C0503030203020204" pitchFamily="34" charset="0"/>
              </a:rPr>
              <a:t> : 	2001:DB8:2345:12::2      	</a:t>
            </a:r>
            <a:r>
              <a:rPr lang="en-US" sz="1200" dirty="0" err="1" smtClean="0">
                <a:solidFill>
                  <a:prstClr val="black"/>
                </a:solidFill>
                <a:latin typeface="Huawei Sans" panose="020C0503030203020204" pitchFamily="34" charset="0"/>
              </a:rPr>
              <a:t>LocPrf</a:t>
            </a:r>
            <a:r>
              <a:rPr lang="en-US" sz="1200" dirty="0" smtClean="0">
                <a:solidFill>
                  <a:prstClr val="black"/>
                </a:solidFill>
                <a:latin typeface="Huawei Sans" panose="020C0503030203020204" pitchFamily="34" charset="0"/>
              </a:rPr>
              <a:t> :          </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MED : 		0                               	</a:t>
            </a:r>
            <a:r>
              <a:rPr lang="en-US" sz="1200" dirty="0" err="1" smtClean="0">
                <a:solidFill>
                  <a:prstClr val="black"/>
                </a:solidFill>
                <a:latin typeface="Huawei Sans" panose="020C0503030203020204" pitchFamily="34" charset="0"/>
              </a:rPr>
              <a:t>PrefVal</a:t>
            </a:r>
            <a:r>
              <a:rPr lang="en-US" sz="1200" dirty="0" smtClean="0">
                <a:solidFill>
                  <a:prstClr val="black"/>
                </a:solidFill>
                <a:latin typeface="Huawei Sans" panose="020C0503030203020204" pitchFamily="34" charset="0"/>
              </a:rPr>
              <a:t> : 	0         </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Label : </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smtClean="0">
                <a:solidFill>
                  <a:prstClr val="black"/>
                </a:solidFill>
                <a:latin typeface="Huawei Sans" panose="020C0503030203020204" pitchFamily="34" charset="0"/>
              </a:rPr>
              <a:t>     Path/</a:t>
            </a:r>
            <a:r>
              <a:rPr lang="en-US" sz="1200" dirty="0" err="1" smtClean="0">
                <a:solidFill>
                  <a:prstClr val="black"/>
                </a:solidFill>
                <a:latin typeface="Huawei Sans" panose="020C0503030203020204" pitchFamily="34" charset="0"/>
              </a:rPr>
              <a:t>Ogn</a:t>
            </a:r>
            <a:r>
              <a:rPr lang="en-US" sz="1200" dirty="0" smtClean="0">
                <a:solidFill>
                  <a:prstClr val="black"/>
                </a:solidFill>
                <a:latin typeface="Huawei Sans" panose="020C0503030203020204" pitchFamily="34" charset="0"/>
              </a:rPr>
              <a:t> : 	</a:t>
            </a:r>
            <a:r>
              <a:rPr lang="en-US" sz="1200" dirty="0">
                <a:solidFill>
                  <a:prstClr val="black"/>
                </a:solidFill>
                <a:latin typeface="Huawei Sans" panose="020C0503030203020204" pitchFamily="34" charset="0"/>
              </a:rPr>
              <a:t>65002  </a:t>
            </a:r>
            <a:r>
              <a:rPr lang="en-US" sz="1200" dirty="0" err="1" smtClean="0">
                <a:solidFill>
                  <a:prstClr val="black"/>
                </a:solidFill>
                <a:latin typeface="Huawei Sans" panose="020C0503030203020204" pitchFamily="34" charset="0"/>
              </a:rPr>
              <a:t>i</a:t>
            </a:r>
            <a:endParaRPr lang="en-US" altLang="zh-CN" sz="1200" dirty="0">
              <a:solidFill>
                <a:prstClr val="black"/>
              </a:solidFill>
              <a:latin typeface="Huawei Sans" panose="020C0503030203020204" pitchFamily="34" charset="0"/>
              <a:cs typeface="Courier New" panose="02070309020205020404" pitchFamily="49" charset="0"/>
            </a:endParaRPr>
          </a:p>
        </p:txBody>
      </p:sp>
      <p:sp>
        <p:nvSpPr>
          <p:cNvPr id="5" name="圆角矩形 4"/>
          <p:cNvSpPr/>
          <p:nvPr/>
        </p:nvSpPr>
        <p:spPr>
          <a:xfrm>
            <a:off x="3255453" y="1536882"/>
            <a:ext cx="1800000" cy="1529335"/>
          </a:xfrm>
          <a:prstGeom prst="roundRect">
            <a:avLst>
              <a:gd name="adj" fmla="val 357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 name="圆角矩形 6"/>
          <p:cNvSpPr/>
          <p:nvPr/>
        </p:nvSpPr>
        <p:spPr>
          <a:xfrm>
            <a:off x="781301" y="1536882"/>
            <a:ext cx="1800000" cy="1529335"/>
          </a:xfrm>
          <a:prstGeom prst="roundRect">
            <a:avLst>
              <a:gd name="adj" fmla="val 357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181739" y="2137461"/>
            <a:ext cx="541201" cy="442800"/>
          </a:xfrm>
          <a:prstGeom prst="rect">
            <a:avLst/>
          </a:prstGeom>
          <a:noFill/>
        </p:spPr>
      </p:pic>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011187" y="2137461"/>
            <a:ext cx="541201" cy="442800"/>
          </a:xfrm>
          <a:prstGeom prst="rect">
            <a:avLst/>
          </a:prstGeom>
          <a:noFill/>
        </p:spPr>
      </p:pic>
      <p:cxnSp>
        <p:nvCxnSpPr>
          <p:cNvPr id="10" name="直接连接符 9"/>
          <p:cNvCxnSpPr>
            <a:stCxn id="8" idx="3"/>
            <a:endCxn id="9" idx="1"/>
          </p:cNvCxnSpPr>
          <p:nvPr/>
        </p:nvCxnSpPr>
        <p:spPr>
          <a:xfrm>
            <a:off x="1722940" y="2358861"/>
            <a:ext cx="2288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312"/>
          <p:cNvSpPr>
            <a:spLocks noChangeArrowheads="1"/>
          </p:cNvSpPr>
          <p:nvPr/>
        </p:nvSpPr>
        <p:spPr bwMode="auto">
          <a:xfrm>
            <a:off x="1154963" y="189595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12" name="Rectangle 312"/>
          <p:cNvSpPr>
            <a:spLocks noChangeArrowheads="1"/>
          </p:cNvSpPr>
          <p:nvPr/>
        </p:nvSpPr>
        <p:spPr bwMode="auto">
          <a:xfrm>
            <a:off x="1664224" y="210192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3" name="Rectangle 312"/>
          <p:cNvSpPr>
            <a:spLocks noChangeArrowheads="1"/>
          </p:cNvSpPr>
          <p:nvPr/>
        </p:nvSpPr>
        <p:spPr bwMode="auto">
          <a:xfrm>
            <a:off x="1448691" y="1557268"/>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AS 65001</a:t>
            </a:r>
            <a:endParaRPr lang="en-US" altLang="zh-CN" sz="1400" b="1" dirty="0">
              <a:solidFill>
                <a:srgbClr val="EC7061"/>
              </a:solidFill>
              <a:latin typeface="Huawei Sans" panose="020C0503030203020204" pitchFamily="34" charset="0"/>
            </a:endParaRPr>
          </a:p>
        </p:txBody>
      </p:sp>
      <p:sp>
        <p:nvSpPr>
          <p:cNvPr id="14" name="Rectangle 312"/>
          <p:cNvSpPr>
            <a:spLocks noChangeArrowheads="1"/>
          </p:cNvSpPr>
          <p:nvPr/>
        </p:nvSpPr>
        <p:spPr bwMode="auto">
          <a:xfrm>
            <a:off x="3984411" y="189595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15" name="Rectangle 312"/>
          <p:cNvSpPr>
            <a:spLocks noChangeArrowheads="1"/>
          </p:cNvSpPr>
          <p:nvPr/>
        </p:nvSpPr>
        <p:spPr bwMode="auto">
          <a:xfrm>
            <a:off x="2496374" y="2352063"/>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EBGP</a:t>
            </a:r>
            <a:endParaRPr lang="en-US" altLang="zh-CN" sz="1400" b="1" dirty="0">
              <a:latin typeface="Huawei Sans" panose="020C0503030203020204" pitchFamily="34" charset="0"/>
            </a:endParaRPr>
          </a:p>
        </p:txBody>
      </p:sp>
      <p:sp>
        <p:nvSpPr>
          <p:cNvPr id="16" name="Rectangle 312"/>
          <p:cNvSpPr>
            <a:spLocks noChangeArrowheads="1"/>
          </p:cNvSpPr>
          <p:nvPr/>
        </p:nvSpPr>
        <p:spPr bwMode="auto">
          <a:xfrm>
            <a:off x="3216273" y="2101927"/>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7" name="Rectangle 312"/>
          <p:cNvSpPr>
            <a:spLocks noChangeArrowheads="1"/>
          </p:cNvSpPr>
          <p:nvPr/>
        </p:nvSpPr>
        <p:spPr bwMode="auto">
          <a:xfrm>
            <a:off x="3103595" y="1557268"/>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AS 65002</a:t>
            </a:r>
            <a:endParaRPr lang="en-US" altLang="zh-CN" sz="1400" b="1" dirty="0">
              <a:solidFill>
                <a:srgbClr val="EC7061"/>
              </a:solidFill>
              <a:latin typeface="Huawei Sans" panose="020C0503030203020204" pitchFamily="34" charset="0"/>
            </a:endParaRPr>
          </a:p>
        </p:txBody>
      </p:sp>
      <p:sp>
        <p:nvSpPr>
          <p:cNvPr id="18" name="Rectangle 312"/>
          <p:cNvSpPr>
            <a:spLocks noChangeArrowheads="1"/>
          </p:cNvSpPr>
          <p:nvPr/>
        </p:nvSpPr>
        <p:spPr bwMode="auto">
          <a:xfrm>
            <a:off x="808936" y="2578889"/>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Router ID: 10.1.1.1</a:t>
            </a:r>
            <a:endParaRPr lang="en-US" altLang="zh-CN" sz="1400" dirty="0">
              <a:latin typeface="Huawei Sans" panose="020C0503030203020204" pitchFamily="34" charset="0"/>
            </a:endParaRPr>
          </a:p>
        </p:txBody>
      </p:sp>
      <p:sp>
        <p:nvSpPr>
          <p:cNvPr id="19" name="Rectangle 312"/>
          <p:cNvSpPr>
            <a:spLocks noChangeArrowheads="1"/>
          </p:cNvSpPr>
          <p:nvPr/>
        </p:nvSpPr>
        <p:spPr bwMode="auto">
          <a:xfrm>
            <a:off x="3271463" y="2578889"/>
            <a:ext cx="1767980"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Router ID: 10.1.2.2</a:t>
            </a:r>
            <a:endParaRPr lang="en-US" altLang="zh-CN" sz="1400" dirty="0">
              <a:latin typeface="Huawei Sans" panose="020C0503030203020204" pitchFamily="34" charset="0"/>
            </a:endParaRPr>
          </a:p>
        </p:txBody>
      </p:sp>
      <p:cxnSp>
        <p:nvCxnSpPr>
          <p:cNvPr id="20" name="直接箭头连接符 19"/>
          <p:cNvCxnSpPr>
            <a:stCxn id="3" idx="3"/>
          </p:cNvCxnSpPr>
          <p:nvPr/>
        </p:nvCxnSpPr>
        <p:spPr>
          <a:xfrm flipV="1">
            <a:off x="5715770" y="5243593"/>
            <a:ext cx="1122352" cy="563232"/>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1" name="表格 20"/>
          <p:cNvGraphicFramePr>
            <a:graphicFrameLocks noGrp="1"/>
          </p:cNvGraphicFramePr>
          <p:nvPr>
            <p:extLst>
              <p:ext uri="{D42A27DB-BD31-4B8C-83A1-F6EECF244321}">
                <p14:modId xmlns:p14="http://schemas.microsoft.com/office/powerpoint/2010/main" val="1296278044"/>
              </p:ext>
            </p:extLst>
          </p:nvPr>
        </p:nvGraphicFramePr>
        <p:xfrm>
          <a:off x="491421" y="3370696"/>
          <a:ext cx="5224348" cy="1764010"/>
        </p:xfrm>
        <a:graphic>
          <a:graphicData uri="http://schemas.openxmlformats.org/drawingml/2006/table">
            <a:tbl>
              <a:tblPr firstRow="1" bandRow="1">
                <a:tableStyleId>{72833802-FEF1-4C79-8D5D-14CF1EAF98D9}</a:tableStyleId>
              </a:tblPr>
              <a:tblGrid>
                <a:gridCol w="613862"/>
                <a:gridCol w="1111286"/>
                <a:gridCol w="1231200"/>
                <a:gridCol w="2268000"/>
              </a:tblGrid>
              <a:tr h="352802">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IPv4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IPv6 Address</a:t>
                      </a:r>
                      <a:endParaRPr lang="en-US" altLang="zh-CN" sz="1400" dirty="0">
                        <a:solidFill>
                          <a:schemeClr val="bg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352802">
                <a:tc rowSpan="2">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10.1.12.1/24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52802">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10.1.1.1/32</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2001:DB8:2345:1::1/128</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52802">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10.1.12.2/24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52802">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altLang="zh-CN"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10.1.2.2/32</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2001:DB8:2345:2::2/128</a:t>
                      </a:r>
                      <a:endParaRPr lang="en-US" sz="1400" dirty="0">
                        <a:solidFill>
                          <a:schemeClr val="tx1"/>
                        </a:solidFill>
                        <a:latin typeface="Huawei Sans" panose="020C0503030203020204" pitchFamily="34" charset="0"/>
                      </a:endParaRPr>
                    </a:p>
                  </a:txBody>
                  <a:tcPr marL="18000" marR="18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5970507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281016" y="1233488"/>
            <a:ext cx="6420653" cy="5072062"/>
          </a:xfrm>
          <a:prstGeom prst="rect">
            <a:avLst/>
          </a:prstGeom>
          <a:solidFill>
            <a:schemeClr val="bg1"/>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n w="0"/>
              <a:solidFill>
                <a:schemeClr val="tx1"/>
              </a:solidFill>
              <a:effectLst>
                <a:outerShdw blurRad="38100" dist="19050" dir="2700000" algn="tl" rotWithShape="0">
                  <a:schemeClr val="dk1">
                    <a:alpha val="40000"/>
                  </a:schemeClr>
                </a:outerShdw>
              </a:effectLst>
              <a:latin typeface="Huawei Sans" panose="020C0503030203020204" pitchFamily="34" charset="0"/>
            </a:endParaRPr>
          </a:p>
        </p:txBody>
      </p:sp>
      <p:sp>
        <p:nvSpPr>
          <p:cNvPr id="3" name="文本占位符 2"/>
          <p:cNvSpPr>
            <a:spLocks noGrp="1"/>
          </p:cNvSpPr>
          <p:nvPr>
            <p:ph type="body" sz="quarter" idx="10"/>
          </p:nvPr>
        </p:nvSpPr>
        <p:spPr>
          <a:xfrm>
            <a:off x="451878" y="3437216"/>
            <a:ext cx="4361049" cy="2671484"/>
          </a:xfrm>
        </p:spPr>
        <p:txBody>
          <a:bodyPr wrap="square">
            <a:noAutofit/>
          </a:bodyPr>
          <a:lstStyle/>
          <a:p>
            <a:pPr marL="0" indent="0" algn="l" fontAlgn="ctr">
              <a:buNone/>
            </a:pPr>
            <a:r>
              <a:rPr lang="en-US" sz="1600" dirty="0" smtClean="0">
                <a:latin typeface="Huawei Sans" panose="020C0503030203020204" pitchFamily="34" charset="0"/>
              </a:rPr>
              <a:t>By analyzing the Update message sent by R1, you can check information about the MP_REACH_NLRI attribute. In the attribute:</a:t>
            </a:r>
            <a:endParaRPr lang="en-US" altLang="zh-CN" sz="1600" dirty="0" smtClean="0">
              <a:latin typeface="Huawei Sans" panose="020C0503030203020204" pitchFamily="34" charset="0"/>
            </a:endParaRPr>
          </a:p>
          <a:p>
            <a:pPr marL="360000" lvl="1" fontAlgn="ctr"/>
            <a:r>
              <a:rPr lang="en-US" sz="1400" dirty="0" smtClean="0">
                <a:latin typeface="Huawei Sans" panose="020C0503030203020204" pitchFamily="34" charset="0"/>
              </a:rPr>
              <a:t>Next-hop address of the reachable route: 2001:db8:2345:12::1</a:t>
            </a:r>
          </a:p>
          <a:p>
            <a:pPr marL="360000" lvl="1" fontAlgn="ctr"/>
            <a:r>
              <a:rPr lang="en-US" sz="1400" dirty="0" smtClean="0">
                <a:latin typeface="Huawei Sans" panose="020C0503030203020204" pitchFamily="34" charset="0"/>
              </a:rPr>
              <a:t>Prefix and prefix length of the reachable route: 2001:db8:2345:1::1/128</a:t>
            </a:r>
            <a:endParaRPr lang="en-US" altLang="zh-CN" sz="14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Checking the NLRI Attributes of BGP4+</a:t>
            </a:r>
            <a:endParaRPr lang="en-US" altLang="zh-CN" dirty="0">
              <a:latin typeface="Huawei Sans" panose="020C0503030203020204" pitchFamily="34" charset="0"/>
            </a:endParaRPr>
          </a:p>
        </p:txBody>
      </p:sp>
      <p:sp>
        <p:nvSpPr>
          <p:cNvPr id="6" name="文本框 5"/>
          <p:cNvSpPr txBox="1"/>
          <p:nvPr/>
        </p:nvSpPr>
        <p:spPr>
          <a:xfrm>
            <a:off x="5281617" y="1362075"/>
            <a:ext cx="6527749" cy="4867275"/>
          </a:xfrm>
          <a:prstGeom prst="rect">
            <a:avLst/>
          </a:prstGeom>
          <a:noFill/>
        </p:spPr>
        <p:txBody>
          <a:bodyPr wrap="square" rtlCol="0" anchor="ctr">
            <a:noAutofit/>
          </a:bodyPr>
          <a:lstStyle/>
          <a:p>
            <a:pPr fontAlgn="ctr"/>
            <a:r>
              <a:rPr lang="en-US" sz="1350" b="1" dirty="0" smtClean="0">
                <a:latin typeface="Huawei Sans" panose="020C0503030203020204" pitchFamily="34" charset="0"/>
              </a:rPr>
              <a:t>UPDATE Message-Border Gateway Protocol</a:t>
            </a:r>
          </a:p>
          <a:p>
            <a:pPr fontAlgn="ctr"/>
            <a:r>
              <a:rPr lang="en-US" sz="1350" dirty="0" smtClean="0">
                <a:latin typeface="Huawei Sans" panose="020C0503030203020204" pitchFamily="34" charset="0"/>
              </a:rPr>
              <a:t>    UPDATE Message</a:t>
            </a:r>
          </a:p>
          <a:p>
            <a:pPr fontAlgn="ctr"/>
            <a:r>
              <a:rPr lang="en-US" sz="1350" dirty="0" smtClean="0">
                <a:latin typeface="Huawei Sans" panose="020C0503030203020204" pitchFamily="34" charset="0"/>
              </a:rPr>
              <a:t>        Marker: 16 bytes</a:t>
            </a:r>
          </a:p>
          <a:p>
            <a:pPr fontAlgn="ctr"/>
            <a:r>
              <a:rPr lang="en-US" sz="1350" dirty="0" smtClean="0">
                <a:latin typeface="Huawei Sans" panose="020C0503030203020204" pitchFamily="34" charset="0"/>
              </a:rPr>
              <a:t>        Length: 85 bytes</a:t>
            </a:r>
          </a:p>
          <a:p>
            <a:pPr fontAlgn="ctr"/>
            <a:r>
              <a:rPr lang="en-US" sz="1350" dirty="0" smtClean="0">
                <a:latin typeface="Huawei Sans" panose="020C0503030203020204" pitchFamily="34" charset="0"/>
              </a:rPr>
              <a:t>        Type: UPDATE Message (2)</a:t>
            </a:r>
          </a:p>
          <a:p>
            <a:pPr fontAlgn="ctr"/>
            <a:r>
              <a:rPr lang="en-US" sz="1350" dirty="0" smtClean="0">
                <a:latin typeface="Huawei Sans" panose="020C0503030203020204" pitchFamily="34" charset="0"/>
              </a:rPr>
              <a:t>        Unfeasible routes length: 0 bytes</a:t>
            </a:r>
          </a:p>
          <a:p>
            <a:pPr fontAlgn="ctr"/>
            <a:r>
              <a:rPr lang="en-US" sz="1350" dirty="0" smtClean="0">
                <a:latin typeface="Huawei Sans" panose="020C0503030203020204" pitchFamily="34" charset="0"/>
              </a:rPr>
              <a:t>        Total path attribute length: 62 bytes</a:t>
            </a:r>
          </a:p>
          <a:p>
            <a:pPr fontAlgn="ctr"/>
            <a:r>
              <a:rPr lang="en-US" sz="1350" dirty="0" smtClean="0">
                <a:latin typeface="Huawei Sans" panose="020C0503030203020204" pitchFamily="34" charset="0"/>
              </a:rPr>
              <a:t>        Path attributes</a:t>
            </a:r>
          </a:p>
          <a:p>
            <a:pPr fontAlgn="ctr"/>
            <a:r>
              <a:rPr lang="en-US" sz="1350" dirty="0" smtClean="0">
                <a:latin typeface="Huawei Sans" panose="020C0503030203020204" pitchFamily="34" charset="0"/>
              </a:rPr>
              <a:t>            ORIGIN: IGP (4 bytes)</a:t>
            </a:r>
          </a:p>
          <a:p>
            <a:pPr fontAlgn="ctr"/>
            <a:r>
              <a:rPr lang="en-US" sz="1350" dirty="0" smtClean="0">
                <a:latin typeface="Huawei Sans" panose="020C0503030203020204" pitchFamily="34" charset="0"/>
              </a:rPr>
              <a:t>            AS_PATH: 65001 (9 bytes)</a:t>
            </a:r>
          </a:p>
          <a:p>
            <a:pPr fontAlgn="ctr"/>
            <a:r>
              <a:rPr lang="en-US" sz="1350" dirty="0" smtClean="0">
                <a:latin typeface="Huawei Sans" panose="020C0503030203020204" pitchFamily="34" charset="0"/>
              </a:rPr>
              <a:t>            MULTI_EXIT_DISC: 0 (7 bytes)</a:t>
            </a:r>
          </a:p>
          <a:p>
            <a:pPr fontAlgn="ctr"/>
            <a:r>
              <a:rPr lang="en-US" sz="1350" dirty="0" smtClean="0">
                <a:latin typeface="Huawei Sans" panose="020C0503030203020204" pitchFamily="34" charset="0"/>
              </a:rPr>
              <a:t>            </a:t>
            </a:r>
            <a:r>
              <a:rPr lang="en-US" sz="1350" b="1" dirty="0" smtClean="0">
                <a:solidFill>
                  <a:srgbClr val="EC7061"/>
                </a:solidFill>
                <a:latin typeface="Huawei Sans" panose="020C0503030203020204" pitchFamily="34" charset="0"/>
              </a:rPr>
              <a:t>MP_REACH_NLRI</a:t>
            </a:r>
            <a:r>
              <a:rPr lang="en-US" sz="1350" dirty="0" smtClean="0">
                <a:latin typeface="Huawei Sans" panose="020C0503030203020204" pitchFamily="34" charset="0"/>
              </a:rPr>
              <a:t> (42 bytes)</a:t>
            </a:r>
          </a:p>
          <a:p>
            <a:pPr fontAlgn="ctr"/>
            <a:r>
              <a:rPr lang="en-US" sz="1350" dirty="0" smtClean="0">
                <a:latin typeface="Huawei Sans" panose="020C0503030203020204" pitchFamily="34" charset="0"/>
              </a:rPr>
              <a:t>                Flags: 0x90 (Optional, Non-transitive, Complete, Extended Length)</a:t>
            </a:r>
          </a:p>
          <a:p>
            <a:pPr fontAlgn="ctr"/>
            <a:r>
              <a:rPr lang="en-US" sz="1350" dirty="0" smtClean="0">
                <a:latin typeface="Huawei Sans" panose="020C0503030203020204" pitchFamily="34" charset="0"/>
              </a:rPr>
              <a:t>                Type code: MP_REACH_NLRI (14)</a:t>
            </a:r>
          </a:p>
          <a:p>
            <a:pPr fontAlgn="ctr"/>
            <a:r>
              <a:rPr lang="en-US" sz="1350" dirty="0" smtClean="0">
                <a:latin typeface="Huawei Sans" panose="020C0503030203020204" pitchFamily="34" charset="0"/>
              </a:rPr>
              <a:t>                Length: 38 bytes</a:t>
            </a:r>
          </a:p>
          <a:p>
            <a:pPr fontAlgn="ctr"/>
            <a:r>
              <a:rPr lang="en-US" sz="1350" dirty="0" smtClean="0">
                <a:latin typeface="Huawei Sans" panose="020C0503030203020204" pitchFamily="34" charset="0"/>
              </a:rPr>
              <a:t>                </a:t>
            </a:r>
            <a:r>
              <a:rPr lang="en-US" sz="1350" dirty="0" smtClean="0">
                <a:solidFill>
                  <a:srgbClr val="EC7061"/>
                </a:solidFill>
                <a:latin typeface="Huawei Sans" panose="020C0503030203020204" pitchFamily="34" charset="0"/>
              </a:rPr>
              <a:t>Address family: IPv6 (2)</a:t>
            </a:r>
          </a:p>
          <a:p>
            <a:pPr fontAlgn="ctr"/>
            <a:r>
              <a:rPr lang="en-US" sz="1350" dirty="0" smtClean="0">
                <a:latin typeface="Huawei Sans" panose="020C0503030203020204" pitchFamily="34" charset="0"/>
              </a:rPr>
              <a:t>                Subsequent address family identifier: Unicast (1)</a:t>
            </a:r>
          </a:p>
          <a:p>
            <a:pPr fontAlgn="ctr"/>
            <a:r>
              <a:rPr lang="en-US" sz="1350" dirty="0" smtClean="0">
                <a:latin typeface="Huawei Sans" panose="020C0503030203020204" pitchFamily="34" charset="0"/>
              </a:rPr>
              <a:t>                Next hop network address (16 bytes)</a:t>
            </a:r>
          </a:p>
          <a:p>
            <a:pPr fontAlgn="ctr"/>
            <a:r>
              <a:rPr lang="en-US" sz="1350" dirty="0" smtClean="0">
                <a:latin typeface="Huawei Sans" panose="020C0503030203020204" pitchFamily="34" charset="0"/>
              </a:rPr>
              <a:t>                    </a:t>
            </a:r>
            <a:r>
              <a:rPr lang="en-US" sz="1350" dirty="0" smtClean="0">
                <a:solidFill>
                  <a:srgbClr val="EC7061"/>
                </a:solidFill>
                <a:latin typeface="Huawei Sans" panose="020C0503030203020204" pitchFamily="34" charset="0"/>
              </a:rPr>
              <a:t>Next hop: 2001:db8:2345:12::1 (16)</a:t>
            </a:r>
          </a:p>
          <a:p>
            <a:pPr fontAlgn="ctr"/>
            <a:r>
              <a:rPr lang="en-US" sz="1350" dirty="0" smtClean="0">
                <a:latin typeface="Huawei Sans" panose="020C0503030203020204" pitchFamily="34" charset="0"/>
              </a:rPr>
              <a:t>                Subnetwork points of attachment: 0</a:t>
            </a:r>
          </a:p>
          <a:p>
            <a:pPr fontAlgn="ctr"/>
            <a:r>
              <a:rPr lang="en-US" sz="1350" dirty="0" smtClean="0">
                <a:latin typeface="Huawei Sans" panose="020C0503030203020204" pitchFamily="34" charset="0"/>
              </a:rPr>
              <a:t>                Network layer reachability information (17 bytes)</a:t>
            </a:r>
          </a:p>
          <a:p>
            <a:pPr fontAlgn="ctr"/>
            <a:r>
              <a:rPr lang="en-US" sz="1350" dirty="0" smtClean="0">
                <a:latin typeface="Huawei Sans" panose="020C0503030203020204" pitchFamily="34" charset="0"/>
              </a:rPr>
              <a:t>                    2001:db8:2345:1::1/128</a:t>
            </a:r>
          </a:p>
          <a:p>
            <a:pPr fontAlgn="ctr"/>
            <a:r>
              <a:rPr lang="en-US" sz="1350" dirty="0" smtClean="0">
                <a:latin typeface="Huawei Sans" panose="020C0503030203020204" pitchFamily="34" charset="0"/>
              </a:rPr>
              <a:t>                        </a:t>
            </a:r>
            <a:r>
              <a:rPr lang="en-US" sz="1350" dirty="0" smtClean="0">
                <a:solidFill>
                  <a:srgbClr val="EC7061"/>
                </a:solidFill>
                <a:latin typeface="Huawei Sans" panose="020C0503030203020204" pitchFamily="34" charset="0"/>
              </a:rPr>
              <a:t>MP Reach NLRI prefix length: 128</a:t>
            </a:r>
          </a:p>
          <a:p>
            <a:pPr fontAlgn="ctr"/>
            <a:r>
              <a:rPr lang="en-US" sz="1350" dirty="0" smtClean="0">
                <a:solidFill>
                  <a:srgbClr val="EC7061"/>
                </a:solidFill>
                <a:latin typeface="Huawei Sans" panose="020C0503030203020204" pitchFamily="34" charset="0"/>
              </a:rPr>
              <a:t>                        MP Reach NLRI prefix: 2001:db8:2345:1::1</a:t>
            </a:r>
            <a:endParaRPr lang="en-US" altLang="zh-CN" sz="1350" dirty="0" smtClean="0">
              <a:solidFill>
                <a:srgbClr val="EC7061"/>
              </a:solidFill>
              <a:latin typeface="Huawei Sans" panose="020C0503030203020204" pitchFamily="34" charset="0"/>
            </a:endParaRPr>
          </a:p>
        </p:txBody>
      </p:sp>
      <p:sp>
        <p:nvSpPr>
          <p:cNvPr id="7" name="圆角矩形 6"/>
          <p:cNvSpPr/>
          <p:nvPr/>
        </p:nvSpPr>
        <p:spPr>
          <a:xfrm>
            <a:off x="3660183" y="1536882"/>
            <a:ext cx="1487696" cy="1529335"/>
          </a:xfrm>
          <a:prstGeom prst="roundRect">
            <a:avLst>
              <a:gd name="adj" fmla="val 357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8" name="圆角矩形 7"/>
          <p:cNvSpPr/>
          <p:nvPr/>
        </p:nvSpPr>
        <p:spPr>
          <a:xfrm>
            <a:off x="467966" y="1536882"/>
            <a:ext cx="2712935" cy="1529335"/>
          </a:xfrm>
          <a:prstGeom prst="roundRect">
            <a:avLst>
              <a:gd name="adj" fmla="val 3573"/>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781339" y="2137461"/>
            <a:ext cx="541201" cy="442800"/>
          </a:xfrm>
          <a:prstGeom prst="rect">
            <a:avLst/>
          </a:prstGeom>
          <a:noFill/>
        </p:spPr>
      </p:pic>
      <p:pic>
        <p:nvPicPr>
          <p:cNvPr id="10"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415917" y="2137461"/>
            <a:ext cx="541201" cy="442800"/>
          </a:xfrm>
          <a:prstGeom prst="rect">
            <a:avLst/>
          </a:prstGeom>
          <a:noFill/>
        </p:spPr>
      </p:pic>
      <p:cxnSp>
        <p:nvCxnSpPr>
          <p:cNvPr id="11" name="直接连接符 10"/>
          <p:cNvCxnSpPr>
            <a:stCxn id="9" idx="3"/>
            <a:endCxn id="10" idx="1"/>
          </p:cNvCxnSpPr>
          <p:nvPr/>
        </p:nvCxnSpPr>
        <p:spPr>
          <a:xfrm>
            <a:off x="2322540" y="2358861"/>
            <a:ext cx="209337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tangle 312"/>
          <p:cNvSpPr>
            <a:spLocks noChangeArrowheads="1"/>
          </p:cNvSpPr>
          <p:nvPr/>
        </p:nvSpPr>
        <p:spPr bwMode="auto">
          <a:xfrm>
            <a:off x="1754563" y="189595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13" name="Rectangle 312"/>
          <p:cNvSpPr>
            <a:spLocks noChangeArrowheads="1"/>
          </p:cNvSpPr>
          <p:nvPr/>
        </p:nvSpPr>
        <p:spPr bwMode="auto">
          <a:xfrm>
            <a:off x="2263824" y="233810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4" name="Rectangle 312"/>
          <p:cNvSpPr>
            <a:spLocks noChangeArrowheads="1"/>
          </p:cNvSpPr>
          <p:nvPr/>
        </p:nvSpPr>
        <p:spPr bwMode="auto">
          <a:xfrm>
            <a:off x="288911" y="1557268"/>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AS 65001</a:t>
            </a:r>
            <a:endParaRPr lang="en-US" altLang="zh-CN" sz="1400" b="1" dirty="0">
              <a:solidFill>
                <a:srgbClr val="EC7061"/>
              </a:solidFill>
              <a:latin typeface="Huawei Sans" panose="020C0503030203020204" pitchFamily="34" charset="0"/>
            </a:endParaRPr>
          </a:p>
        </p:txBody>
      </p:sp>
      <p:sp>
        <p:nvSpPr>
          <p:cNvPr id="15" name="Rectangle 312"/>
          <p:cNvSpPr>
            <a:spLocks noChangeArrowheads="1"/>
          </p:cNvSpPr>
          <p:nvPr/>
        </p:nvSpPr>
        <p:spPr bwMode="auto">
          <a:xfrm>
            <a:off x="4389141" y="1895954"/>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16" name="Rectangle 312"/>
          <p:cNvSpPr>
            <a:spLocks noChangeArrowheads="1"/>
          </p:cNvSpPr>
          <p:nvPr/>
        </p:nvSpPr>
        <p:spPr bwMode="auto">
          <a:xfrm>
            <a:off x="2886407" y="2365864"/>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EBGP</a:t>
            </a:r>
            <a:endParaRPr lang="en-US" altLang="zh-CN" sz="1400" b="1" dirty="0">
              <a:latin typeface="Huawei Sans" panose="020C0503030203020204" pitchFamily="34" charset="0"/>
            </a:endParaRPr>
          </a:p>
        </p:txBody>
      </p:sp>
      <p:sp>
        <p:nvSpPr>
          <p:cNvPr id="17" name="Rectangle 312"/>
          <p:cNvSpPr>
            <a:spLocks noChangeArrowheads="1"/>
          </p:cNvSpPr>
          <p:nvPr/>
        </p:nvSpPr>
        <p:spPr bwMode="auto">
          <a:xfrm>
            <a:off x="3687288" y="2338106"/>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8" name="Rectangle 312"/>
          <p:cNvSpPr>
            <a:spLocks noChangeArrowheads="1"/>
          </p:cNvSpPr>
          <p:nvPr/>
        </p:nvSpPr>
        <p:spPr bwMode="auto">
          <a:xfrm>
            <a:off x="3508325" y="1557268"/>
            <a:ext cx="1304602" cy="285076"/>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solidFill>
                  <a:srgbClr val="EC7061"/>
                </a:solidFill>
                <a:latin typeface="Huawei Sans" panose="020C0503030203020204" pitchFamily="34" charset="0"/>
              </a:rPr>
              <a:t>AS 65002</a:t>
            </a:r>
            <a:endParaRPr lang="en-US" altLang="zh-CN" sz="1400" b="1" dirty="0">
              <a:solidFill>
                <a:srgbClr val="EC7061"/>
              </a:solidFill>
              <a:latin typeface="Huawei Sans" panose="020C0503030203020204" pitchFamily="34" charset="0"/>
            </a:endParaRPr>
          </a:p>
        </p:txBody>
      </p:sp>
      <p:sp>
        <p:nvSpPr>
          <p:cNvPr id="21" name="Rectangle 312"/>
          <p:cNvSpPr>
            <a:spLocks noChangeArrowheads="1"/>
          </p:cNvSpPr>
          <p:nvPr/>
        </p:nvSpPr>
        <p:spPr bwMode="auto">
          <a:xfrm>
            <a:off x="2239040" y="1895954"/>
            <a:ext cx="2253639" cy="262035"/>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2001:DB8:2345:12::/64</a:t>
            </a:r>
            <a:endParaRPr lang="en-US" altLang="zh-CN" sz="1400" dirty="0">
              <a:latin typeface="Huawei Sans" panose="020C0503030203020204" pitchFamily="34" charset="0"/>
            </a:endParaRPr>
          </a:p>
        </p:txBody>
      </p:sp>
      <p:sp>
        <p:nvSpPr>
          <p:cNvPr id="22" name="Rectangle 312"/>
          <p:cNvSpPr>
            <a:spLocks noChangeArrowheads="1"/>
          </p:cNvSpPr>
          <p:nvPr/>
        </p:nvSpPr>
        <p:spPr bwMode="auto">
          <a:xfrm>
            <a:off x="2212837" y="2061729"/>
            <a:ext cx="453152" cy="38024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::1</a:t>
            </a:r>
            <a:endParaRPr lang="en-US" altLang="zh-CN" sz="1400" dirty="0">
              <a:latin typeface="Huawei Sans" panose="020C0503030203020204" pitchFamily="34" charset="0"/>
            </a:endParaRPr>
          </a:p>
        </p:txBody>
      </p:sp>
      <p:sp>
        <p:nvSpPr>
          <p:cNvPr id="23" name="Rectangle 312"/>
          <p:cNvSpPr>
            <a:spLocks noChangeArrowheads="1"/>
          </p:cNvSpPr>
          <p:nvPr/>
        </p:nvSpPr>
        <p:spPr bwMode="auto">
          <a:xfrm>
            <a:off x="4057121" y="2061729"/>
            <a:ext cx="453152" cy="380249"/>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dirty="0" smtClean="0">
                <a:latin typeface="Huawei Sans" panose="020C0503030203020204" pitchFamily="34" charset="0"/>
              </a:rPr>
              <a:t>::2</a:t>
            </a:r>
            <a:endParaRPr lang="en-US" altLang="zh-CN" sz="1400" dirty="0">
              <a:latin typeface="Huawei Sans" panose="020C0503030203020204" pitchFamily="34" charset="0"/>
            </a:endParaRPr>
          </a:p>
        </p:txBody>
      </p:sp>
      <p:cxnSp>
        <p:nvCxnSpPr>
          <p:cNvPr id="24" name="直接连接符 23"/>
          <p:cNvCxnSpPr>
            <a:endCxn id="9" idx="1"/>
          </p:cNvCxnSpPr>
          <p:nvPr/>
        </p:nvCxnSpPr>
        <p:spPr>
          <a:xfrm>
            <a:off x="1593513" y="2358861"/>
            <a:ext cx="1878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593513" y="2230394"/>
            <a:ext cx="0" cy="2569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312"/>
          <p:cNvSpPr>
            <a:spLocks noChangeArrowheads="1"/>
          </p:cNvSpPr>
          <p:nvPr/>
        </p:nvSpPr>
        <p:spPr bwMode="auto">
          <a:xfrm>
            <a:off x="467966" y="2338106"/>
            <a:ext cx="2441319" cy="491922"/>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lnSpc>
                <a:spcPct val="150000"/>
              </a:lnSpc>
            </a:pPr>
            <a:r>
              <a:rPr lang="en-US" sz="1400" b="1" dirty="0" smtClean="0">
                <a:latin typeface="Huawei Sans" panose="020C0503030203020204" pitchFamily="34" charset="0"/>
              </a:rPr>
              <a:t>Loopback0:</a:t>
            </a:r>
            <a:endParaRPr lang="en-US" altLang="zh-CN" sz="1400" b="1" dirty="0" smtClean="0">
              <a:latin typeface="Huawei Sans" panose="020C0503030203020204" pitchFamily="34" charset="0"/>
            </a:endParaRPr>
          </a:p>
          <a:p>
            <a:pPr fontAlgn="ctr">
              <a:lnSpc>
                <a:spcPct val="150000"/>
              </a:lnSpc>
            </a:pPr>
            <a:r>
              <a:rPr lang="en-US" sz="1400" b="1" dirty="0" smtClean="0">
                <a:latin typeface="Huawei Sans" panose="020C0503030203020204" pitchFamily="34" charset="0"/>
              </a:rPr>
              <a:t>2001:DB8:2345:1::1/128</a:t>
            </a:r>
            <a:endParaRPr lang="en-US" altLang="zh-CN" sz="1400" b="1" dirty="0">
              <a:latin typeface="Huawei Sans" panose="020C0503030203020204" pitchFamily="34" charset="0"/>
            </a:endParaRPr>
          </a:p>
        </p:txBody>
      </p:sp>
    </p:spTree>
    <p:extLst>
      <p:ext uri="{BB962C8B-B14F-4D97-AF65-F5344CB8AC3E}">
        <p14:creationId xmlns:p14="http://schemas.microsoft.com/office/powerpoint/2010/main" val="6013053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pPr fontAlgn="ctr"/>
            <a:r>
              <a:rPr lang="en-US" dirty="0" smtClean="0">
                <a:latin typeface="Huawei Sans" panose="020C0503030203020204" pitchFamily="34" charset="0"/>
              </a:rPr>
              <a:t>Example for Configuring IPv6 Static Routes</a:t>
            </a:r>
            <a:endParaRPr lang="en-US" altLang="zh-CN" dirty="0">
              <a:latin typeface="Huawei Sans" panose="020C0503030203020204" pitchFamily="34" charset="0"/>
            </a:endParaRPr>
          </a:p>
        </p:txBody>
      </p:sp>
      <p:pic>
        <p:nvPicPr>
          <p:cNvPr id="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1571922" y="1588601"/>
            <a:ext cx="541201" cy="442800"/>
          </a:xfrm>
          <a:prstGeom prst="rect">
            <a:avLst/>
          </a:prstGeom>
          <a:noFill/>
        </p:spPr>
      </p:pic>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405850" y="1588601"/>
            <a:ext cx="541201" cy="442800"/>
          </a:xfrm>
          <a:prstGeom prst="rect">
            <a:avLst/>
          </a:prstGeom>
          <a:noFill/>
        </p:spPr>
      </p:pic>
      <p:cxnSp>
        <p:nvCxnSpPr>
          <p:cNvPr id="11" name="直接连接符 10"/>
          <p:cNvCxnSpPr>
            <a:stCxn id="7" idx="3"/>
            <a:endCxn id="8" idx="1"/>
          </p:cNvCxnSpPr>
          <p:nvPr/>
        </p:nvCxnSpPr>
        <p:spPr>
          <a:xfrm>
            <a:off x="2113123" y="1810001"/>
            <a:ext cx="22927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312"/>
          <p:cNvSpPr>
            <a:spLocks noChangeArrowheads="1"/>
          </p:cNvSpPr>
          <p:nvPr/>
        </p:nvSpPr>
        <p:spPr bwMode="auto">
          <a:xfrm>
            <a:off x="1543171" y="134781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R1</a:t>
            </a:r>
            <a:endParaRPr lang="en-US" altLang="zh-CN" sz="1400" b="1" dirty="0">
              <a:latin typeface="Huawei Sans" panose="020C0503030203020204" pitchFamily="34" charset="0"/>
            </a:endParaRPr>
          </a:p>
        </p:txBody>
      </p:sp>
      <p:sp>
        <p:nvSpPr>
          <p:cNvPr id="15" name="Rectangle 312"/>
          <p:cNvSpPr>
            <a:spLocks noChangeArrowheads="1"/>
          </p:cNvSpPr>
          <p:nvPr/>
        </p:nvSpPr>
        <p:spPr bwMode="auto">
          <a:xfrm>
            <a:off x="4378398" y="1347882"/>
            <a:ext cx="594752" cy="25775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lang="en-US" sz="1400" b="1" dirty="0" smtClean="0">
                <a:latin typeface="Huawei Sans" panose="020C0503030203020204" pitchFamily="34" charset="0"/>
              </a:rPr>
              <a:t>R2</a:t>
            </a:r>
            <a:endParaRPr lang="en-US" altLang="zh-CN" sz="1400" b="1" dirty="0">
              <a:latin typeface="Huawei Sans" panose="020C0503030203020204" pitchFamily="34" charset="0"/>
            </a:endParaRPr>
          </a:p>
        </p:txBody>
      </p:sp>
      <p:sp>
        <p:nvSpPr>
          <p:cNvPr id="18" name="Rectangle 312"/>
          <p:cNvSpPr>
            <a:spLocks noChangeArrowheads="1"/>
          </p:cNvSpPr>
          <p:nvPr/>
        </p:nvSpPr>
        <p:spPr bwMode="auto">
          <a:xfrm>
            <a:off x="1981895" y="1562470"/>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sp>
        <p:nvSpPr>
          <p:cNvPr id="19" name="Rectangle 312"/>
          <p:cNvSpPr>
            <a:spLocks noChangeArrowheads="1"/>
          </p:cNvSpPr>
          <p:nvPr/>
        </p:nvSpPr>
        <p:spPr bwMode="auto">
          <a:xfrm>
            <a:off x="3609675" y="1777128"/>
            <a:ext cx="860870" cy="277071"/>
          </a:xfrm>
          <a:prstGeom prst="rect">
            <a:avLst/>
          </a:prstGeom>
          <a:noFill/>
          <a:ln w="7938">
            <a:noFill/>
            <a:prstDash val="solid"/>
            <a:miter lim="800000"/>
            <a:headEnd/>
            <a:tailEnd/>
          </a:ln>
        </p:spPr>
        <p:txBody>
          <a:bodyPr vert="horz" wrap="square" lIns="91440" tIns="45720" rIns="91440" bIns="45720" numCol="1" anchor="ctr"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r" fontAlgn="ctr"/>
            <a:r>
              <a:rPr lang="en-US" sz="1200" dirty="0" smtClean="0">
                <a:latin typeface="Huawei Sans" panose="020C0503030203020204" pitchFamily="34" charset="0"/>
              </a:rPr>
              <a:t>GE0/0/1</a:t>
            </a:r>
            <a:endParaRPr lang="en-US" altLang="zh-CN" sz="1200" dirty="0">
              <a:latin typeface="Huawei Sans" panose="020C0503030203020204" pitchFamily="34" charset="0"/>
            </a:endParaRPr>
          </a:p>
        </p:txBody>
      </p:sp>
      <p:graphicFrame>
        <p:nvGraphicFramePr>
          <p:cNvPr id="32" name="表格 31"/>
          <p:cNvGraphicFramePr>
            <a:graphicFrameLocks noGrp="1"/>
          </p:cNvGraphicFramePr>
          <p:nvPr>
            <p:extLst>
              <p:ext uri="{D42A27DB-BD31-4B8C-83A1-F6EECF244321}">
                <p14:modId xmlns:p14="http://schemas.microsoft.com/office/powerpoint/2010/main" val="936956877"/>
              </p:ext>
            </p:extLst>
          </p:nvPr>
        </p:nvGraphicFramePr>
        <p:xfrm>
          <a:off x="943568" y="2333193"/>
          <a:ext cx="4680000" cy="1524000"/>
        </p:xfrm>
        <a:graphic>
          <a:graphicData uri="http://schemas.openxmlformats.org/drawingml/2006/table">
            <a:tbl>
              <a:tblPr firstRow="1" bandRow="1">
                <a:tableStyleId>{72833802-FEF1-4C79-8D5D-14CF1EAF98D9}</a:tableStyleId>
              </a:tblPr>
              <a:tblGrid>
                <a:gridCol w="822909"/>
                <a:gridCol w="1157091"/>
                <a:gridCol w="2700000"/>
              </a:tblGrid>
              <a:tr h="283456">
                <a:tc>
                  <a:txBody>
                    <a:bodyPr/>
                    <a:lstStyle/>
                    <a:p>
                      <a:pPr algn="ctr" fontAlgn="ctr"/>
                      <a:r>
                        <a:rPr lang="en-US" sz="1400" dirty="0" smtClean="0">
                          <a:solidFill>
                            <a:schemeClr val="bg1"/>
                          </a:solidFill>
                          <a:latin typeface="Huawei Sans" panose="020C0503030203020204" pitchFamily="34" charset="0"/>
                        </a:rPr>
                        <a:t>Device</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Interface</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dirty="0" smtClean="0">
                          <a:solidFill>
                            <a:schemeClr val="bg1"/>
                          </a:solidFill>
                          <a:latin typeface="Huawei Sans" panose="020C0503030203020204" pitchFamily="34" charset="0"/>
                        </a:rPr>
                        <a:t>IPv6 Address</a:t>
                      </a:r>
                      <a:endParaRPr lang="en-US" altLang="zh-CN" sz="14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rowSpan="2">
                  <a:txBody>
                    <a:bodyPr/>
                    <a:lstStyle/>
                    <a:p>
                      <a:pPr algn="ctr" fontAlgn="ctr"/>
                      <a:r>
                        <a:rPr lang="en-US" sz="1400" dirty="0" smtClean="0">
                          <a:solidFill>
                            <a:schemeClr val="tx1"/>
                          </a:solidFill>
                          <a:latin typeface="Huawei Sans" panose="020C0503030203020204" pitchFamily="34" charset="0"/>
                        </a:rPr>
                        <a:t>R1</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2001:DB8:2345:12::1/64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2001:DB8:2345:1::1/128</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dirty="0" smtClean="0">
                          <a:solidFill>
                            <a:schemeClr val="tx1"/>
                          </a:solidFill>
                          <a:latin typeface="Huawei Sans" panose="020C0503030203020204" pitchFamily="34" charset="0"/>
                        </a:rPr>
                        <a:t>R2</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2001:DB8:2345:12::2/64</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altLang="zh-CN"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rPr>
                        <a:t>2001:DB8:2345:2::2/128</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33" name="文本占位符 2"/>
          <p:cNvSpPr txBox="1">
            <a:spLocks/>
          </p:cNvSpPr>
          <p:nvPr/>
        </p:nvSpPr>
        <p:spPr bwMode="auto">
          <a:xfrm>
            <a:off x="445644" y="4152377"/>
            <a:ext cx="5627683" cy="203005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lnSpc>
                <a:spcPct val="100000"/>
              </a:lnSpc>
              <a:buNone/>
            </a:pPr>
            <a:r>
              <a:rPr lang="en-US" sz="1800" dirty="0" smtClean="0">
                <a:latin typeface="Huawei Sans" panose="020C0503030203020204" pitchFamily="34" charset="0"/>
              </a:rPr>
              <a:t>Scenario description:</a:t>
            </a:r>
            <a:endParaRPr lang="en-US" altLang="zh-CN" sz="1800" dirty="0" smtClean="0">
              <a:latin typeface="Huawei Sans" panose="020C0503030203020204" pitchFamily="34" charset="0"/>
            </a:endParaRPr>
          </a:p>
          <a:p>
            <a:pPr marL="180975" lvl="1" indent="-180975" fontAlgn="ctr">
              <a:lnSpc>
                <a:spcPct val="100000"/>
              </a:lnSpc>
            </a:pPr>
            <a:r>
              <a:rPr lang="en-US" sz="1600" dirty="0" smtClean="0">
                <a:latin typeface="Huawei Sans" panose="020C0503030203020204" pitchFamily="34" charset="0"/>
              </a:rPr>
              <a:t>A company has an IPv6 network deployed for service testing. In the initial deployment phase, static routes are used to implement interconnection and communication over the IPv6 network.</a:t>
            </a:r>
            <a:endParaRPr lang="en-US" altLang="zh-CN" sz="1600" dirty="0" smtClean="0">
              <a:latin typeface="Huawei Sans" panose="020C0503030203020204" pitchFamily="34" charset="0"/>
            </a:endParaRPr>
          </a:p>
          <a:p>
            <a:pPr marL="180975" lvl="1" indent="-180975" fontAlgn="ctr">
              <a:lnSpc>
                <a:spcPct val="100000"/>
              </a:lnSpc>
            </a:pPr>
            <a:r>
              <a:rPr lang="en-US" sz="1600" dirty="0" smtClean="0">
                <a:latin typeface="Huawei Sans" panose="020C0503030203020204" pitchFamily="34" charset="0"/>
              </a:rPr>
              <a:t>Static routes are also used to enable communication between loopback0 interfaces of R1 and R2.</a:t>
            </a:r>
            <a:endParaRPr lang="en-US" altLang="zh-CN" sz="1600" dirty="0" smtClean="0">
              <a:latin typeface="Huawei Sans" panose="020C0503030203020204" pitchFamily="34" charset="0"/>
            </a:endParaRPr>
          </a:p>
        </p:txBody>
      </p:sp>
      <p:sp>
        <p:nvSpPr>
          <p:cNvPr id="34" name="文本框 36"/>
          <p:cNvSpPr txBox="1"/>
          <p:nvPr/>
        </p:nvSpPr>
        <p:spPr>
          <a:xfrm>
            <a:off x="6095999" y="2186078"/>
            <a:ext cx="5640805" cy="307777"/>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400" dirty="0" smtClean="0">
                <a:solidFill>
                  <a:prstClr val="black"/>
                </a:solidFill>
                <a:latin typeface="Huawei Sans" panose="020C0503030203020204" pitchFamily="34" charset="0"/>
              </a:rPr>
              <a:t>[R1] ipv6 route-static 2001:DB8:2345:2::2 128 2001:DB8:2345:12::2</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35" name="文本框 37"/>
          <p:cNvSpPr txBox="1"/>
          <p:nvPr/>
        </p:nvSpPr>
        <p:spPr>
          <a:xfrm>
            <a:off x="6101224" y="1236985"/>
            <a:ext cx="5147802" cy="573016"/>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600" dirty="0" smtClean="0">
                <a:solidFill>
                  <a:prstClr val="black"/>
                </a:solidFill>
                <a:latin typeface="Huawei Sans" panose="020C0503030203020204" pitchFamily="34" charset="0"/>
              </a:rPr>
              <a:t>1. Assign an IPv6 address to each router interface. (The configuration details are not provided here.)</a:t>
            </a:r>
            <a:endParaRPr lang="en-US" altLang="zh-CN" sz="1600" dirty="0">
              <a:solidFill>
                <a:prstClr val="black"/>
              </a:solidFill>
              <a:latin typeface="Huawei Sans" panose="020C0503030203020204" pitchFamily="34" charset="0"/>
            </a:endParaRPr>
          </a:p>
        </p:txBody>
      </p:sp>
      <p:sp>
        <p:nvSpPr>
          <p:cNvPr id="36" name="文本框 38"/>
          <p:cNvSpPr txBox="1"/>
          <p:nvPr/>
        </p:nvSpPr>
        <p:spPr>
          <a:xfrm>
            <a:off x="6101223" y="1784880"/>
            <a:ext cx="3042821"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600" dirty="0" smtClean="0">
                <a:solidFill>
                  <a:prstClr val="black"/>
                </a:solidFill>
                <a:latin typeface="Huawei Sans" panose="020C0503030203020204" pitchFamily="34" charset="0"/>
              </a:rPr>
              <a:t>2. Configure IPv6 static routes.</a:t>
            </a:r>
            <a:endParaRPr lang="en-US" altLang="zh-CN" sz="1600" dirty="0">
              <a:solidFill>
                <a:prstClr val="black"/>
              </a:solidFill>
              <a:latin typeface="Huawei Sans" panose="020C0503030203020204" pitchFamily="34" charset="0"/>
            </a:endParaRPr>
          </a:p>
        </p:txBody>
      </p:sp>
      <p:sp>
        <p:nvSpPr>
          <p:cNvPr id="37" name="文本框 36"/>
          <p:cNvSpPr txBox="1"/>
          <p:nvPr/>
        </p:nvSpPr>
        <p:spPr>
          <a:xfrm>
            <a:off x="6095999" y="2603726"/>
            <a:ext cx="5640805" cy="307777"/>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400" dirty="0" smtClean="0">
                <a:solidFill>
                  <a:prstClr val="black"/>
                </a:solidFill>
                <a:latin typeface="Huawei Sans" panose="020C0503030203020204" pitchFamily="34" charset="0"/>
              </a:rPr>
              <a:t>[R2] ipv6 route-static 2001:DB8:2345:1::1 128 2001:DB8:2345:12::1</a:t>
            </a:r>
            <a:endParaRPr lang="en-US" altLang="zh-CN" sz="1400" dirty="0">
              <a:solidFill>
                <a:prstClr val="black"/>
              </a:solidFill>
              <a:latin typeface="Huawei Sans" panose="020C0503030203020204" pitchFamily="34" charset="0"/>
              <a:cs typeface="Courier New" panose="02070309020205020404" pitchFamily="49" charset="0"/>
            </a:endParaRPr>
          </a:p>
        </p:txBody>
      </p:sp>
      <p:sp>
        <p:nvSpPr>
          <p:cNvPr id="38" name="文本框 36"/>
          <p:cNvSpPr txBox="1"/>
          <p:nvPr/>
        </p:nvSpPr>
        <p:spPr>
          <a:xfrm>
            <a:off x="6101223" y="3329151"/>
            <a:ext cx="5644690" cy="3052599"/>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[R1] </a:t>
            </a:r>
            <a:r>
              <a:rPr lang="en-US" sz="1200" dirty="0" smtClean="0">
                <a:solidFill>
                  <a:srgbClr val="EC7061"/>
                </a:solidFill>
                <a:latin typeface="Huawei Sans" panose="020C0503030203020204" pitchFamily="34" charset="0"/>
              </a:rPr>
              <a:t>ping ipv6 2001:DB8:2345:2::2</a:t>
            </a: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PING 2001:DB8:2345:2::2 : 56  data bytes, press CTRL_C to break</a:t>
            </a: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Reply from 2001:DB8:2345:2::2 </a:t>
            </a: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bytes=56 Sequence=1 hop limit=64  time = 90 </a:t>
            </a:r>
            <a:r>
              <a:rPr lang="en-US" sz="1200" dirty="0" err="1" smtClean="0">
                <a:solidFill>
                  <a:prstClr val="black"/>
                </a:solidFill>
                <a:latin typeface="Huawei Sans" panose="020C0503030203020204" pitchFamily="34" charset="0"/>
              </a:rPr>
              <a:t>ms</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Reply from 2001:DB8:2345:2::2 </a:t>
            </a: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bytes=56 Sequence=2 hop limit=64  time = 20 </a:t>
            </a:r>
            <a:r>
              <a:rPr lang="en-US" sz="1200" dirty="0" err="1" smtClean="0">
                <a:solidFill>
                  <a:prstClr val="black"/>
                </a:solidFill>
                <a:latin typeface="Huawei Sans" panose="020C0503030203020204" pitchFamily="34" charset="0"/>
              </a:rPr>
              <a:t>ms</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Reply from 2001:DB8:2345:2::2 </a:t>
            </a: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bytes=56 Sequence=3 hop limit=64  time = 20 </a:t>
            </a:r>
            <a:r>
              <a:rPr lang="en-US" sz="1200" dirty="0" err="1" smtClean="0">
                <a:solidFill>
                  <a:prstClr val="black"/>
                </a:solidFill>
                <a:latin typeface="Huawei Sans" panose="020C0503030203020204" pitchFamily="34" charset="0"/>
              </a:rPr>
              <a:t>ms</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Reply from 2001:DB8:2345:2::2 </a:t>
            </a: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bytes=56 Sequence=4 hop limit=64  time = 20 </a:t>
            </a:r>
            <a:r>
              <a:rPr lang="en-US" sz="1200" dirty="0" err="1" smtClean="0">
                <a:solidFill>
                  <a:prstClr val="black"/>
                </a:solidFill>
                <a:latin typeface="Huawei Sans" panose="020C0503030203020204" pitchFamily="34" charset="0"/>
              </a:rPr>
              <a:t>ms</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Reply from 2001:DB8:2345:2::2 </a:t>
            </a: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bytes=56 Sequence=5 hop limit=64  time = 20 </a:t>
            </a:r>
            <a:r>
              <a:rPr lang="en-US" sz="1200" dirty="0" err="1" smtClean="0">
                <a:solidFill>
                  <a:prstClr val="black"/>
                </a:solidFill>
                <a:latin typeface="Huawei Sans" panose="020C0503030203020204" pitchFamily="34" charset="0"/>
              </a:rPr>
              <a:t>ms</a:t>
            </a:r>
            <a:endParaRPr lang="en-US" altLang="zh-CN" sz="1200" dirty="0" smtClean="0">
              <a:solidFill>
                <a:prstClr val="black"/>
              </a:solidFill>
              <a:latin typeface="Huawei Sans" panose="020C0503030203020204" pitchFamily="34" charset="0"/>
              <a:cs typeface="Courier New" panose="02070309020205020404" pitchFamily="49" charset="0"/>
            </a:endParaRP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--- 2001:DB8:2345:2::2 ping statistics ---</a:t>
            </a: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5 packet(s) transmitted</a:t>
            </a: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5 packet(s) received</a:t>
            </a: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0.00% packet loss</a:t>
            </a:r>
          </a:p>
          <a:p>
            <a:pPr fontAlgn="ctr">
              <a:lnSpc>
                <a:spcPct val="95000"/>
              </a:lnSpc>
              <a:spcBef>
                <a:spcPts val="0"/>
              </a:spcBef>
              <a:spcAft>
                <a:spcPts val="0"/>
              </a:spcAft>
            </a:pPr>
            <a:r>
              <a:rPr lang="en-US" sz="1200" dirty="0" smtClean="0">
                <a:solidFill>
                  <a:prstClr val="black"/>
                </a:solidFill>
                <a:latin typeface="Huawei Sans" panose="020C0503030203020204" pitchFamily="34" charset="0"/>
              </a:rPr>
              <a:t>    round-trip min/</a:t>
            </a:r>
            <a:r>
              <a:rPr lang="en-US" sz="1200" dirty="0" err="1" smtClean="0">
                <a:solidFill>
                  <a:prstClr val="black"/>
                </a:solidFill>
                <a:latin typeface="Huawei Sans" panose="020C0503030203020204" pitchFamily="34" charset="0"/>
              </a:rPr>
              <a:t>avg</a:t>
            </a:r>
            <a:r>
              <a:rPr lang="en-US" sz="1200" dirty="0" smtClean="0">
                <a:solidFill>
                  <a:prstClr val="black"/>
                </a:solidFill>
                <a:latin typeface="Huawei Sans" panose="020C0503030203020204" pitchFamily="34" charset="0"/>
              </a:rPr>
              <a:t>/max = 20/34/90 </a:t>
            </a:r>
            <a:r>
              <a:rPr lang="en-US" sz="1200" dirty="0" err="1" smtClean="0">
                <a:solidFill>
                  <a:prstClr val="black"/>
                </a:solidFill>
                <a:latin typeface="Huawei Sans" panose="020C0503030203020204" pitchFamily="34" charset="0"/>
              </a:rPr>
              <a:t>ms</a:t>
            </a:r>
            <a:endParaRPr lang="en-US" altLang="zh-CN" sz="1200" dirty="0">
              <a:solidFill>
                <a:prstClr val="black"/>
              </a:solidFill>
              <a:latin typeface="Huawei Sans" panose="020C0503030203020204" pitchFamily="34" charset="0"/>
              <a:cs typeface="Courier New" panose="02070309020205020404" pitchFamily="49" charset="0"/>
            </a:endParaRPr>
          </a:p>
        </p:txBody>
      </p:sp>
      <p:sp>
        <p:nvSpPr>
          <p:cNvPr id="39" name="文本框 38"/>
          <p:cNvSpPr txBox="1"/>
          <p:nvPr/>
        </p:nvSpPr>
        <p:spPr>
          <a:xfrm>
            <a:off x="6101223" y="2963283"/>
            <a:ext cx="3685624"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lang="en-US" sz="1600" dirty="0" smtClean="0">
                <a:solidFill>
                  <a:prstClr val="black"/>
                </a:solidFill>
                <a:latin typeface="Huawei Sans" panose="020C0503030203020204" pitchFamily="34" charset="0"/>
              </a:rPr>
              <a:t>3. Test the IPv6 network connectivity.</a:t>
            </a:r>
            <a:endParaRPr lang="en-US" altLang="zh-CN" sz="16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424987266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371475" indent="-371475" algn="l" fontAlgn="ctr"/>
            <a:r>
              <a:rPr lang="en-US" sz="1600" dirty="0" smtClean="0">
                <a:latin typeface="Huawei Sans" panose="020C0503030203020204" pitchFamily="34" charset="0"/>
              </a:rPr>
              <a:t>(Multiple) Which of the following types of LSAs belong to OSPFv3? (     )</a:t>
            </a:r>
          </a:p>
          <a:p>
            <a:pPr marL="744376" lvl="1" indent="-342900" algn="l" fontAlgn="ctr">
              <a:buFont typeface="+mj-lt"/>
              <a:buAutoNum type="alphaUcPeriod"/>
            </a:pPr>
            <a:r>
              <a:rPr lang="en-US" sz="1400" dirty="0" smtClean="0">
                <a:latin typeface="Huawei Sans" panose="020C0503030203020204" pitchFamily="34" charset="0"/>
              </a:rPr>
              <a:t>Router-LSA</a:t>
            </a:r>
          </a:p>
          <a:p>
            <a:pPr marL="744376" lvl="1" indent="-342900" algn="l" fontAlgn="ctr">
              <a:buFont typeface="+mj-lt"/>
              <a:buAutoNum type="alphaUcPeriod"/>
            </a:pPr>
            <a:r>
              <a:rPr lang="en-US" sz="1400" dirty="0" smtClean="0">
                <a:latin typeface="Huawei Sans" panose="020C0503030203020204" pitchFamily="34" charset="0"/>
              </a:rPr>
              <a:t>Network-LSA</a:t>
            </a:r>
          </a:p>
          <a:p>
            <a:pPr marL="744376" lvl="1" indent="-342900" algn="l" fontAlgn="ctr">
              <a:buFont typeface="+mj-lt"/>
              <a:buAutoNum type="alphaUcPeriod"/>
            </a:pPr>
            <a:r>
              <a:rPr lang="en-US" sz="1400" dirty="0" smtClean="0">
                <a:latin typeface="Huawei Sans" panose="020C0503030203020204" pitchFamily="34" charset="0"/>
              </a:rPr>
              <a:t>Network-summary-LSA</a:t>
            </a:r>
          </a:p>
          <a:p>
            <a:pPr marL="744376" lvl="1" indent="-342900" algn="l" fontAlgn="ctr">
              <a:buFont typeface="+mj-lt"/>
              <a:buAutoNum type="alphaUcPeriod"/>
            </a:pPr>
            <a:r>
              <a:rPr lang="en-US" sz="1400" dirty="0" smtClean="0">
                <a:latin typeface="Huawei Sans" panose="020C0503030203020204" pitchFamily="34" charset="0"/>
              </a:rPr>
              <a:t>Link-LSA</a:t>
            </a:r>
          </a:p>
          <a:p>
            <a:pPr marL="371475" indent="-371475" algn="l"/>
            <a:r>
              <a:rPr lang="en-US" sz="1600" dirty="0"/>
              <a:t>(</a:t>
            </a:r>
            <a:r>
              <a:rPr lang="en-US" sz="1600" dirty="0" err="1"/>
              <a:t>TorF</a:t>
            </a:r>
            <a:r>
              <a:rPr lang="en-US" sz="1600" dirty="0"/>
              <a:t>) </a:t>
            </a:r>
            <a:r>
              <a:rPr lang="en-US" sz="1600" dirty="0" smtClean="0">
                <a:latin typeface="Huawei Sans" panose="020C0503030203020204" pitchFamily="34" charset="0"/>
              </a:rPr>
              <a:t>IS-IS can calculate the SPTs for IPv4 and IPv6 networks separately. (     )</a:t>
            </a:r>
          </a:p>
          <a:p>
            <a:pPr marL="744376" lvl="1" indent="-342900" algn="l" fontAlgn="ctr">
              <a:buFont typeface="+mj-lt"/>
              <a:buAutoNum type="alphaUcPeriod"/>
            </a:pPr>
            <a:r>
              <a:rPr lang="en-US" sz="1400" dirty="0" smtClean="0">
                <a:latin typeface="Huawei Sans" panose="020C0503030203020204" pitchFamily="34" charset="0"/>
              </a:rPr>
              <a:t>True</a:t>
            </a:r>
            <a:endParaRPr lang="en-US" altLang="zh-CN" sz="1400" dirty="0" smtClean="0">
              <a:latin typeface="Huawei Sans" panose="020C0503030203020204" pitchFamily="34" charset="0"/>
            </a:endParaRPr>
          </a:p>
          <a:p>
            <a:pPr marL="744376" lvl="1" indent="-342900" algn="l" fontAlgn="ctr">
              <a:buFont typeface="+mj-lt"/>
              <a:buAutoNum type="alphaUcPeriod"/>
            </a:pPr>
            <a:r>
              <a:rPr lang="en-US" sz="1400" dirty="0" smtClean="0">
                <a:latin typeface="Huawei Sans" panose="020C0503030203020204" pitchFamily="34" charset="0"/>
              </a:rPr>
              <a:t>False</a:t>
            </a:r>
            <a:endParaRPr lang="en-US" altLang="zh-CN" sz="1400" dirty="0" smtClean="0">
              <a:latin typeface="Huawei Sans" panose="020C0503030203020204" pitchFamily="34" charset="0"/>
            </a:endParaRPr>
          </a:p>
        </p:txBody>
      </p:sp>
    </p:spTree>
    <p:extLst>
      <p:ext uri="{BB962C8B-B14F-4D97-AF65-F5344CB8AC3E}">
        <p14:creationId xmlns:p14="http://schemas.microsoft.com/office/powerpoint/2010/main" val="234764067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wrap="square">
            <a:noAutofit/>
          </a:bodyPr>
          <a:lstStyle/>
          <a:p>
            <a:pPr fontAlgn="ctr"/>
            <a:r>
              <a:rPr lang="en-US" dirty="0" smtClean="0">
                <a:latin typeface="Huawei Sans" panose="020C0503030203020204" pitchFamily="34" charset="0"/>
              </a:rPr>
              <a:t>IPv6 static routes can meet network interconnection requirements. However, as the network scale expands, dynamic routing protocols need to be leveraged. Dynamic routing protocols are required to support IPv6 and carry IPv6 addresses for route advertisement.</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To support IPv6 networks, the IETF enhanced and improved OSPFv2 and finally developed the new protocol, OSPFv3.</a:t>
            </a:r>
            <a:endParaRPr lang="en-US" altLang="zh-CN" dirty="0" smtClean="0">
              <a:solidFill>
                <a:srgbClr val="EC7061"/>
              </a:solidFill>
              <a:latin typeface="Huawei Sans" panose="020C0503030203020204" pitchFamily="34" charset="0"/>
            </a:endParaRPr>
          </a:p>
          <a:p>
            <a:pPr fontAlgn="ctr"/>
            <a:r>
              <a:rPr lang="en-US" dirty="0" smtClean="0">
                <a:latin typeface="Huawei Sans" panose="020C0503030203020204" pitchFamily="34" charset="0"/>
              </a:rPr>
              <a:t>IS-IS features high scalability and supports IPv6 through new TLVs.</a:t>
            </a:r>
            <a:endParaRPr lang="en-US" altLang="zh-CN" dirty="0" smtClean="0">
              <a:latin typeface="Huawei Sans" panose="020C0503030203020204" pitchFamily="34" charset="0"/>
            </a:endParaRPr>
          </a:p>
          <a:p>
            <a:pPr fontAlgn="ctr"/>
            <a:r>
              <a:rPr lang="en-US" dirty="0" smtClean="0">
                <a:latin typeface="Huawei Sans" panose="020C0503030203020204" pitchFamily="34" charset="0"/>
              </a:rPr>
              <a:t>Similarly, BGP supports IPv6 by using its own extended path attributes and multi-protocol address families.</a:t>
            </a:r>
          </a:p>
          <a:p>
            <a:pP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360464028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11937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dirty="0" smtClean="0">
                <a:solidFill>
                  <a:schemeClr val="bg1">
                    <a:lumMod val="50000"/>
                  </a:schemeClr>
                </a:solidFill>
                <a:latin typeface="Huawei Sans" panose="020C0503030203020204" pitchFamily="34" charset="0"/>
              </a:rPr>
              <a:t>IPv6 Static Routes</a:t>
            </a:r>
            <a:endParaRPr lang="en-US" altLang="zh-CN" dirty="0" smtClean="0">
              <a:solidFill>
                <a:schemeClr val="bg1">
                  <a:lumMod val="50000"/>
                </a:schemeClr>
              </a:solidFill>
              <a:latin typeface="Huawei Sans" panose="020C0503030203020204" pitchFamily="34" charset="0"/>
            </a:endParaRPr>
          </a:p>
          <a:p>
            <a:pPr fontAlgn="ctr"/>
            <a:r>
              <a:rPr lang="en-US" b="1" dirty="0" smtClean="0">
                <a:latin typeface="Huawei Sans" panose="020C0503030203020204" pitchFamily="34" charset="0"/>
              </a:rPr>
              <a:t>OSPFv3 Implementation and Configurations</a:t>
            </a:r>
            <a:endParaRPr lang="en-US" altLang="zh-CN" b="1" dirty="0" smtClean="0">
              <a:latin typeface="Huawei Sans" panose="020C0503030203020204" pitchFamily="34" charset="0"/>
            </a:endParaRPr>
          </a:p>
          <a:p>
            <a:pPr lvl="1" fontAlgn="ctr">
              <a:buFont typeface="微软雅黑" panose="020B0503020204020204" pitchFamily="34" charset="-122"/>
              <a:buChar char="▪"/>
            </a:pPr>
            <a:r>
              <a:rPr lang="en-US" b="1" dirty="0" smtClean="0">
                <a:latin typeface="Huawei Sans" panose="020C0503030203020204" pitchFamily="34" charset="0"/>
              </a:rPr>
              <a:t>OSPFv3 Implementation</a:t>
            </a:r>
            <a:endParaRPr lang="en-US" altLang="zh-CN" b="1" dirty="0" smtClean="0">
              <a:latin typeface="Huawei Sans" panose="020C0503030203020204" pitchFamily="34" charset="0"/>
            </a:endParaRPr>
          </a:p>
          <a:p>
            <a:pPr lvl="1" fontAlgn="ctr"/>
            <a:r>
              <a:rPr lang="en-US" dirty="0" smtClean="0">
                <a:solidFill>
                  <a:schemeClr val="bg1">
                    <a:lumMod val="50000"/>
                  </a:schemeClr>
                </a:solidFill>
                <a:latin typeface="Huawei Sans" panose="020C0503030203020204" pitchFamily="34" charset="0"/>
              </a:rPr>
              <a:t>Basic OSPFv3 Configurations</a:t>
            </a:r>
            <a:endParaRPr lang="en-US" altLang="zh-CN" dirty="0" smtClean="0">
              <a:solidFill>
                <a:schemeClr val="bg1">
                  <a:lumMod val="50000"/>
                </a:schemeClr>
              </a:solidFill>
              <a:latin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IS-IS (IPv6) Implementation and Configurations</a:t>
            </a:r>
            <a:endParaRPr lang="en-US" altLang="zh-CN" dirty="0" smtClean="0">
              <a:solidFill>
                <a:schemeClr val="bg1">
                  <a:lumMod val="50000"/>
                </a:schemeClr>
              </a:solidFill>
              <a:latin typeface="Huawei Sans" panose="020C0503030203020204" pitchFamily="34" charset="0"/>
            </a:endParaRPr>
          </a:p>
          <a:p>
            <a:pPr fontAlgn="ctr"/>
            <a:r>
              <a:rPr lang="en-US" dirty="0" smtClean="0">
                <a:solidFill>
                  <a:schemeClr val="bg1">
                    <a:lumMod val="50000"/>
                  </a:schemeClr>
                </a:solidFill>
                <a:latin typeface="Huawei Sans" panose="020C0503030203020204" pitchFamily="34" charset="0"/>
              </a:rPr>
              <a:t>BGP4+ Implementation and Configurations</a:t>
            </a:r>
            <a:endParaRPr lang="en-US" altLang="zh-CN" dirty="0" smtClean="0">
              <a:solidFill>
                <a:schemeClr val="bg1">
                  <a:lumMod val="50000"/>
                </a:schemeClr>
              </a:solidFill>
              <a:latin typeface="Huawei Sans" panose="020C0503030203020204" pitchFamily="34" charset="0"/>
            </a:endParaRPr>
          </a:p>
          <a:p>
            <a:pPr lvl="1" fontAlgn="ct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417592907"/>
      </p:ext>
    </p:extLst>
  </p:cSld>
  <p:clrMapOvr>
    <a:masterClrMapping/>
  </p:clrMapOvr>
  <p:timing>
    <p:tnLst>
      <p:par>
        <p:cTn id="1" dur="indefinite" restart="never" nodeType="tmRoot"/>
      </p:par>
    </p:tnLst>
  </p:timing>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CF4A40E-A35E-498C-8DD2-1812D7E2EAA7}"/>
</file>

<file path=customXml/itemProps2.xml><?xml version="1.0" encoding="utf-8"?>
<ds:datastoreItem xmlns:ds="http://schemas.openxmlformats.org/officeDocument/2006/customXml" ds:itemID="{D854DF4B-E7B3-429B-829D-E3BF68569186}"/>
</file>

<file path=customXml/itemProps3.xml><?xml version="1.0" encoding="utf-8"?>
<ds:datastoreItem xmlns:ds="http://schemas.openxmlformats.org/officeDocument/2006/customXml" ds:itemID="{84063D4D-C8D8-4DA2-8D65-357A57B193DF}"/>
</file>

<file path=docProps/app.xml><?xml version="1.0" encoding="utf-8"?>
<Properties xmlns="http://schemas.openxmlformats.org/officeDocument/2006/extended-properties" xmlns:vt="http://schemas.openxmlformats.org/officeDocument/2006/docPropsVTypes">
  <Template/>
  <TotalTime>15339</TotalTime>
  <Words>14457</Words>
  <Application>Microsoft Office PowerPoint</Application>
  <PresentationFormat>宽屏</PresentationFormat>
  <Paragraphs>2251</Paragraphs>
  <Slides>82</Slides>
  <Notes>82</Notes>
  <HiddenSlides>8</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82</vt:i4>
      </vt:variant>
    </vt:vector>
  </HeadingPairs>
  <TitlesOfParts>
    <vt:vector size="89" baseType="lpstr">
      <vt:lpstr>方正兰亭黑简体</vt:lpstr>
      <vt:lpstr>微软雅黑</vt:lpstr>
      <vt:lpstr>Arial</vt:lpstr>
      <vt:lpstr>Courier New</vt:lpstr>
      <vt:lpstr>Huawei Sans</vt:lpstr>
      <vt:lpstr>Wingdings</vt:lpstr>
      <vt:lpstr>2_自定义设计方案</vt:lpstr>
      <vt:lpstr>PowerPoint 演示文稿</vt:lpstr>
      <vt:lpstr>IPv6 Routing</vt:lpstr>
      <vt:lpstr>PowerPoint 演示文稿</vt:lpstr>
      <vt:lpstr>PowerPoint 演示文稿</vt:lpstr>
      <vt:lpstr>PowerPoint 演示文稿</vt:lpstr>
      <vt:lpstr>IPv6 Static Routes</vt:lpstr>
      <vt:lpstr>Basic Commands for Configuring IPv6 Static Routes</vt:lpstr>
      <vt:lpstr>Example for Configuring IPv6 Static Routes</vt:lpstr>
      <vt:lpstr>PowerPoint 演示文稿</vt:lpstr>
      <vt:lpstr>OSPFv3 Overview</vt:lpstr>
      <vt:lpstr>Similarities Between OSPFv3 and OSPFv2</vt:lpstr>
      <vt:lpstr>OSPFv3 Topology and Router Types</vt:lpstr>
      <vt:lpstr>OSPFv3 and OSPFv2 Have Similar Working Mechanisms</vt:lpstr>
      <vt:lpstr>Differences Between OSPFv3 and OSPFv2</vt:lpstr>
      <vt:lpstr>Unique Neighbor ID: Router ID</vt:lpstr>
      <vt:lpstr>OSPFv3 Operation Based on Links</vt:lpstr>
      <vt:lpstr>Multi-Instance Support by Links</vt:lpstr>
      <vt:lpstr>Use of Link-local Addresses by OSPFv3</vt:lpstr>
      <vt:lpstr>OSPFv3 Packets</vt:lpstr>
      <vt:lpstr>OSPFv3 Packet Header</vt:lpstr>
      <vt:lpstr>Hello Packet</vt:lpstr>
      <vt:lpstr>PowerPoint 演示文稿</vt:lpstr>
      <vt:lpstr>OSPFv3 LSA Header</vt:lpstr>
      <vt:lpstr>PowerPoint 演示文稿</vt:lpstr>
      <vt:lpstr>OSPFv3 LSA Types</vt:lpstr>
      <vt:lpstr>Type 1: Router-LSA</vt:lpstr>
      <vt:lpstr>PowerPoint 演示文稿</vt:lpstr>
      <vt:lpstr>Type 2: Network-LSA</vt:lpstr>
      <vt:lpstr>Type 3: Inter-Area-Prefix-LSA</vt:lpstr>
      <vt:lpstr>Type 4: Inter-Area-Router-LSA</vt:lpstr>
      <vt:lpstr>Type 5: AS-External-LSA</vt:lpstr>
      <vt:lpstr>PowerPoint 演示文稿</vt:lpstr>
      <vt:lpstr>Type 8: Link-LSA (Added in OSPFv3)</vt:lpstr>
      <vt:lpstr>Type 9: Intra-Area-Prefix-LSA (Added in OSPFv3)</vt:lpstr>
      <vt:lpstr>PowerPoint 演示文稿</vt:lpstr>
      <vt:lpstr>Examples of OSPFv3 LSAs</vt:lpstr>
      <vt:lpstr>Link-LSA Example</vt:lpstr>
      <vt:lpstr>Intra-Area-Prefix-LSA Example</vt:lpstr>
      <vt:lpstr>PowerPoint 演示文稿</vt:lpstr>
      <vt:lpstr>Basic OSPFv3 Configuration Commands (1)</vt:lpstr>
      <vt:lpstr>Basic OSPFv3 Configuration Commands (2)</vt:lpstr>
      <vt:lpstr>Verifying the Configuration of Basic OSPFv3 Functions</vt:lpstr>
      <vt:lpstr>PowerPoint 演示文稿</vt:lpstr>
      <vt:lpstr>Example for Configuring OSPF IPv4/IPv6 Dual Stack</vt:lpstr>
      <vt:lpstr>Deploying the IPv4 Network (1)</vt:lpstr>
      <vt:lpstr>Deploying the IPv4 Network (2)</vt:lpstr>
      <vt:lpstr>Deploying the IPv6 Network (1)</vt:lpstr>
      <vt:lpstr>Deploying the IPv6 Network (2)</vt:lpstr>
      <vt:lpstr>Checking Neighbor Information on the OSPFv3 Network</vt:lpstr>
      <vt:lpstr>Checking the Routing Information on the OSPFv3 Network</vt:lpstr>
      <vt:lpstr>Checking the LSDB on the OSPFv3 Network</vt:lpstr>
      <vt:lpstr>PowerPoint 演示文稿</vt:lpstr>
      <vt:lpstr>IS-IS (IPv6) Overview</vt:lpstr>
      <vt:lpstr>New TLVs</vt:lpstr>
      <vt:lpstr>New NLPID in TLV 129</vt:lpstr>
      <vt:lpstr>IS-IS Multi-Topology Background</vt:lpstr>
      <vt:lpstr>IS-IS Multi-Topology Overview</vt:lpstr>
      <vt:lpstr>IS-IS MT Implementation</vt:lpstr>
      <vt:lpstr>Basic IS-IS (IPv6) Configuration Commands</vt:lpstr>
      <vt:lpstr>PowerPoint 演示文稿</vt:lpstr>
      <vt:lpstr>Verifying the Configuration of Basic IS-IS (IPv6) Functions</vt:lpstr>
      <vt:lpstr>Example for Configuring IS-IS IPv4/IPv6 Dual Stack</vt:lpstr>
      <vt:lpstr>Deploying the IPv4 Network</vt:lpstr>
      <vt:lpstr>Deploying the IPv6 Network</vt:lpstr>
      <vt:lpstr>Check the Routing Information on the IS-IS (IPv4) Network</vt:lpstr>
      <vt:lpstr>Check the Routing Information on the IS-IS (IPv6) Network</vt:lpstr>
      <vt:lpstr>PowerPoint 演示文稿</vt:lpstr>
      <vt:lpstr>BGP4+ Overview</vt:lpstr>
      <vt:lpstr>Address Families That MP-BGP Supports</vt:lpstr>
      <vt:lpstr>BGP Path Attributes</vt:lpstr>
      <vt:lpstr>NLRI Attributes</vt:lpstr>
      <vt:lpstr>Basic BGP4+ Configuration Commands</vt:lpstr>
      <vt:lpstr>Verifying the Configuration of Basic BGP4+ Functions</vt:lpstr>
      <vt:lpstr>Example for Configuring BGP IPv4/IPv6 Dual Stack</vt:lpstr>
      <vt:lpstr>Deploying the IPv4 Network</vt:lpstr>
      <vt:lpstr>Deploying the IPv6 Network</vt:lpstr>
      <vt:lpstr>Checking the BGP Peer Information</vt:lpstr>
      <vt:lpstr>Checking the BGP4+ Routing Information</vt:lpstr>
      <vt:lpstr>Checking the NLRI Attributes of BGP4+</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shimiaomiaozjhw</cp:lastModifiedBy>
  <cp:revision>2216</cp:revision>
  <dcterms:created xsi:type="dcterms:W3CDTF">2018-11-29T10:16:29Z</dcterms:created>
  <dcterms:modified xsi:type="dcterms:W3CDTF">2020-08-07T06:50:08Z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(3)B4qlUQW2uNo+yB3RvPG7aVFUFVSSRhXQ0B65g1LTtdS+4xnVkG73Rx42ii1NMG5xMYLfbE7y
5BCcSdVV1/qyxLo3ErR6HmJYpSa/Mn5p85ulhqpF7t76ZS//Oo0kl63d7dIWf2zNLl4JSUHx
e+p5IlSkM8gm3pLcpUQ+n2+RGXCzajlifcrtPHaVnRFD03saBRIVxbDA/MOPxt/d4EZIKMTG
1/0YWJkdGA5pS6Ev0H</vt:lpwstr>
  </property>
  <property fmtid="{D5CDD505-2E9C-101B-9397-08002B2CF9AE}" pid="3" name="_2015_ms_pID_7253431">
    <vt:lpwstr>/U2JTTUsz7xnS9c+B6rc00odB+Jnbzxj3uX/oxu+EzqfwCgjnHcqUa
cjg7gomIrhOOfskTFTUjfPQZjhLHxpfXWsuB3pQL0zl4OmcjVnNxat1WN9KgPPHG8DT7CfSB
3p6gzgaCcBQAWytCJIaj9LrybR7cgS22RjtmGc+Jqq/x5IPYX00Jmn4J+abG+meO1XXikEsZ
6epJERKmQmEuiSmkvHts8CFcuMjfTw4AAf1A</vt:lpwstr>
  </property>
  <property fmtid="{D5CDD505-2E9C-101B-9397-08002B2CF9AE}" pid="4" name="_2015_ms_pID_7253432">
    <vt:lpwstr>Jw==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1595897338</vt:lpwstr>
  </property>
  <property fmtid="{D5CDD505-2E9C-101B-9397-08002B2CF9AE}" pid="9" name="ContentTypeId">
    <vt:lpwstr>0x01010002C5B4B712841F4C8A7AAEE2CD191271</vt:lpwstr>
  </property>
</Properties>
</file>